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48" r:id="rId1"/>
    <p:sldMasterId id="2147483676" r:id="rId2"/>
    <p:sldMasterId id="2147483690" r:id="rId3"/>
  </p:sldMasterIdLst>
  <p:notesMasterIdLst>
    <p:notesMasterId r:id="rId16"/>
  </p:notesMasterIdLst>
  <p:handoutMasterIdLst>
    <p:handoutMasterId r:id="rId17"/>
  </p:handoutMasterIdLst>
  <p:sldIdLst>
    <p:sldId id="2371" r:id="rId4"/>
    <p:sldId id="2395" r:id="rId5"/>
    <p:sldId id="2389" r:id="rId6"/>
    <p:sldId id="2391" r:id="rId7"/>
    <p:sldId id="2392" r:id="rId8"/>
    <p:sldId id="2393" r:id="rId9"/>
    <p:sldId id="2394" r:id="rId10"/>
    <p:sldId id="2396" r:id="rId11"/>
    <p:sldId id="2397" r:id="rId12"/>
    <p:sldId id="2398" r:id="rId13"/>
    <p:sldId id="2399" r:id="rId14"/>
    <p:sldId id="2390" r:id="rId15"/>
  </p:sldIdLst>
  <p:sldSz cx="9144000" cy="6858000" type="screen4x3"/>
  <p:notesSz cx="6797675" cy="9926638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4040"/>
    <a:srgbClr val="558ED5"/>
    <a:srgbClr val="DCE6F2"/>
    <a:srgbClr val="1F497D"/>
    <a:srgbClr val="4F81BD"/>
    <a:srgbClr val="D0D0D0"/>
    <a:srgbClr val="A5E290"/>
    <a:srgbClr val="D2D2CD"/>
    <a:srgbClr val="D2D2D2"/>
    <a:srgbClr val="D7D7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84E427A-3D55-4303-BF80-6455036E1DE7}" styleName="主题样式 1 - 强调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BC89EF96-8CEA-46FF-86C4-4CE0E7609802}" styleName="浅色样式 3 - 强调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E25E649-3F16-4E02-A733-19D2CDBF48F0}" styleName="中度样式 3 - 强调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浅色样式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2838BEF-8BB2-4498-84A7-C5851F593DF1}" styleName="中度样式 4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C4B1156A-380E-4F78-BDF5-A606A8083BF9}" styleName="中度样式 4 - 强调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69CF1AB2-1976-4502-BF36-3FF5EA218861}" styleName="中度样式 4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中度样式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8A107856-5554-42FB-B03E-39F5DBC370BA}" styleName="中度样式 4 - 强调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A488322-F2BA-4B5B-9748-0D474271808F}" styleName="中度样式 3 - 强调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412" autoAdjust="0"/>
    <p:restoredTop sz="91462" autoAdjust="0"/>
  </p:normalViewPr>
  <p:slideViewPr>
    <p:cSldViewPr>
      <p:cViewPr>
        <p:scale>
          <a:sx n="80" d="100"/>
          <a:sy n="80" d="100"/>
        </p:scale>
        <p:origin x="-2010" y="-2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4068" y="-108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888"/>
          </a:xfrm>
          <a:prstGeom prst="rect">
            <a:avLst/>
          </a:prstGeom>
        </p:spPr>
        <p:txBody>
          <a:bodyPr vert="horz" lIns="91303" tIns="45652" rIns="91303" bIns="4565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49688" y="1"/>
            <a:ext cx="2946400" cy="496888"/>
          </a:xfrm>
          <a:prstGeom prst="rect">
            <a:avLst/>
          </a:prstGeom>
        </p:spPr>
        <p:txBody>
          <a:bodyPr vert="horz" lIns="91303" tIns="45652" rIns="91303" bIns="45652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8B2519F5-7142-451D-BCE6-33605993CD50}" type="datetimeFigureOut">
              <a:rPr lang="zh-CN" altLang="en-US"/>
              <a:pPr>
                <a:defRPr/>
              </a:pPr>
              <a:t>2018/4/23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303" tIns="45652" rIns="91303" bIns="4565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303" tIns="45652" rIns="91303" bIns="45652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77F627B4-A4EE-4DD0-BEC0-83DB62DB29E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09624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888"/>
          </a:xfrm>
          <a:prstGeom prst="rect">
            <a:avLst/>
          </a:prstGeom>
        </p:spPr>
        <p:txBody>
          <a:bodyPr vert="horz" lIns="91303" tIns="45652" rIns="91303" bIns="4565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49688" y="1"/>
            <a:ext cx="2946400" cy="496888"/>
          </a:xfrm>
          <a:prstGeom prst="rect">
            <a:avLst/>
          </a:prstGeom>
        </p:spPr>
        <p:txBody>
          <a:bodyPr vert="horz" lIns="91303" tIns="45652" rIns="91303" bIns="45652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812FC01E-1DEA-483F-81E0-0B6347BBE005}" type="datetimeFigureOut">
              <a:rPr lang="zh-CN" altLang="en-US"/>
              <a:pPr>
                <a:defRPr/>
              </a:pPr>
              <a:t>2018/4/23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2525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03" tIns="45652" rIns="91303" bIns="45652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1039" y="4714876"/>
            <a:ext cx="5437187" cy="4467225"/>
          </a:xfrm>
          <a:prstGeom prst="rect">
            <a:avLst/>
          </a:prstGeom>
        </p:spPr>
        <p:txBody>
          <a:bodyPr vert="horz" lIns="91303" tIns="45652" rIns="91303" bIns="45652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303" tIns="45652" rIns="91303" bIns="4565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303" tIns="45652" rIns="91303" bIns="45652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DF826E88-4F3D-4295-B79E-DF7EE2AF973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406033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8B5FB8-E79D-4101-B7F6-7789BF944F97}" type="slidenum">
              <a:rPr lang="zh-CN" altLang="en-US" smtClean="0"/>
              <a:pPr/>
              <a:t>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29905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F826E88-4F3D-4295-B79E-DF7EE2AF9730}" type="slidenum">
              <a:rPr lang="zh-CN" altLang="en-US" smtClean="0"/>
              <a:pPr>
                <a:defRPr/>
              </a:pPr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55602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F826E88-4F3D-4295-B79E-DF7EE2AF9730}" type="slidenum">
              <a:rPr lang="zh-CN" altLang="en-US" smtClean="0"/>
              <a:pPr>
                <a:defRPr/>
              </a:pPr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4273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690031A8-D008-48AC-BEF0-330D52FF084F}" type="datetime1">
              <a:rPr lang="zh-CN" altLang="en-US"/>
              <a:pPr>
                <a:defRPr/>
              </a:pPr>
              <a:t>2018/4/23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</p:spTree>
  </p:cSld>
  <p:clrMapOvr>
    <a:masterClrMapping/>
  </p:clrMapOvr>
  <p:transition spd="med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F18CC538-8B9A-468B-B7B9-F5D64E8C697B}" type="datetime1">
              <a:rPr lang="zh-CN" altLang="en-US"/>
              <a:pPr>
                <a:defRPr/>
              </a:pPr>
              <a:t>2018/4/23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E5CA67-78B4-4778-AB3F-9C6D4E2C64C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E2681D07-B65A-42CD-8E7E-9870D52D7A77}" type="datetime1">
              <a:rPr lang="zh-CN" altLang="en-US"/>
              <a:pPr>
                <a:defRPr/>
              </a:pPr>
              <a:t>2018/4/23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2FDC41-291E-4B03-9A26-CAC48F76D3F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F7008EDE-9CE1-476F-B1CA-E3BAD3FD8961}" type="datetime1">
              <a:rPr lang="zh-CN" altLang="en-US"/>
              <a:pPr>
                <a:defRPr/>
              </a:pPr>
              <a:t>2018/4/23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AFFC74-308F-4ADB-9049-D13D6798EE4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6183"/>
          </a:xfrm>
          <a:prstGeom prst="rect">
            <a:avLst/>
          </a:prstGeom>
        </p:spPr>
        <p:txBody>
          <a:bodyPr/>
          <a:lstStyle/>
          <a:p>
            <a:fld id="{C77346A8-E00D-4DBD-9D17-DFA0E64524F1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2018/4/23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B34C1-29DF-48A7-B438-B832F2B2885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6800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5890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346A8-E00D-4DBD-9D17-DFA0E64524F1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2018/4/23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B34C1-29DF-48A7-B438-B832F2B2885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9786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C34CE-09BF-4010-9968-7D7B7425BE0E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2018/4/23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6" name="组合 5"/>
          <p:cNvGrpSpPr/>
          <p:nvPr userDrawn="1"/>
        </p:nvGrpSpPr>
        <p:grpSpPr>
          <a:xfrm>
            <a:off x="8543670" y="6082012"/>
            <a:ext cx="359569" cy="628141"/>
            <a:chOff x="8512534" y="214157"/>
            <a:chExt cx="359569" cy="522682"/>
          </a:xfrm>
        </p:grpSpPr>
        <p:sp>
          <p:nvSpPr>
            <p:cNvPr id="7" name="Oval 40"/>
            <p:cNvSpPr>
              <a:spLocks noChangeArrowheads="1"/>
            </p:cNvSpPr>
            <p:nvPr userDrawn="1"/>
          </p:nvSpPr>
          <p:spPr bwMode="auto">
            <a:xfrm>
              <a:off x="8543491" y="686833"/>
              <a:ext cx="297656" cy="50006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/>
          </p:spPr>
          <p:txBody>
            <a:bodyPr vert="horz" wrap="square" lIns="68579" tIns="34289" rIns="68579" bIns="34289" numCol="1" anchor="t" anchorCtr="0" compatLnSpc="1">
              <a:prstTxWarp prst="textNoShape">
                <a:avLst/>
              </a:prstTxWarp>
            </a:bodyPr>
            <a:lstStyle/>
            <a:p>
              <a:pPr defTabSz="804629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 sz="1600">
                <a:solidFill>
                  <a:prstClr val="black"/>
                </a:solidFill>
                <a:latin typeface="Calibri"/>
                <a:ea typeface="宋体"/>
              </a:endParaRPr>
            </a:p>
          </p:txBody>
        </p:sp>
        <p:sp>
          <p:nvSpPr>
            <p:cNvPr id="8" name="Freeform 41"/>
            <p:cNvSpPr>
              <a:spLocks/>
            </p:cNvSpPr>
            <p:nvPr userDrawn="1"/>
          </p:nvSpPr>
          <p:spPr bwMode="auto">
            <a:xfrm>
              <a:off x="8512534" y="214157"/>
              <a:ext cx="359569" cy="497681"/>
            </a:xfrm>
            <a:custGeom>
              <a:avLst/>
              <a:gdLst>
                <a:gd name="T0" fmla="*/ 128 w 128"/>
                <a:gd name="T1" fmla="*/ 68 h 177"/>
                <a:gd name="T2" fmla="*/ 128 w 128"/>
                <a:gd name="T3" fmla="*/ 64 h 177"/>
                <a:gd name="T4" fmla="*/ 64 w 128"/>
                <a:gd name="T5" fmla="*/ 0 h 177"/>
                <a:gd name="T6" fmla="*/ 0 w 128"/>
                <a:gd name="T7" fmla="*/ 64 h 177"/>
                <a:gd name="T8" fmla="*/ 0 w 128"/>
                <a:gd name="T9" fmla="*/ 70 h 177"/>
                <a:gd name="T10" fmla="*/ 0 w 128"/>
                <a:gd name="T11" fmla="*/ 71 h 177"/>
                <a:gd name="T12" fmla="*/ 64 w 128"/>
                <a:gd name="T13" fmla="*/ 177 h 177"/>
                <a:gd name="T14" fmla="*/ 125 w 128"/>
                <a:gd name="T15" fmla="*/ 83 h 177"/>
                <a:gd name="T16" fmla="*/ 128 w 128"/>
                <a:gd name="T17" fmla="*/ 68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8" h="177">
                  <a:moveTo>
                    <a:pt x="128" y="68"/>
                  </a:moveTo>
                  <a:cubicBezTo>
                    <a:pt x="128" y="65"/>
                    <a:pt x="128" y="64"/>
                    <a:pt x="128" y="64"/>
                  </a:cubicBezTo>
                  <a:cubicBezTo>
                    <a:pt x="128" y="28"/>
                    <a:pt x="99" y="0"/>
                    <a:pt x="64" y="0"/>
                  </a:cubicBezTo>
                  <a:cubicBezTo>
                    <a:pt x="29" y="0"/>
                    <a:pt x="0" y="28"/>
                    <a:pt x="0" y="64"/>
                  </a:cubicBezTo>
                  <a:cubicBezTo>
                    <a:pt x="0" y="66"/>
                    <a:pt x="0" y="68"/>
                    <a:pt x="0" y="70"/>
                  </a:cubicBezTo>
                  <a:cubicBezTo>
                    <a:pt x="0" y="70"/>
                    <a:pt x="0" y="70"/>
                    <a:pt x="0" y="71"/>
                  </a:cubicBezTo>
                  <a:cubicBezTo>
                    <a:pt x="5" y="122"/>
                    <a:pt x="64" y="177"/>
                    <a:pt x="64" y="177"/>
                  </a:cubicBezTo>
                  <a:cubicBezTo>
                    <a:pt x="105" y="138"/>
                    <a:pt x="120" y="103"/>
                    <a:pt x="125" y="83"/>
                  </a:cubicBezTo>
                  <a:cubicBezTo>
                    <a:pt x="127" y="78"/>
                    <a:pt x="127" y="73"/>
                    <a:pt x="128" y="68"/>
                  </a:cubicBezTo>
                  <a:close/>
                </a:path>
              </a:pathLst>
            </a:custGeom>
            <a:solidFill>
              <a:srgbClr val="376092"/>
            </a:solidFill>
            <a:ln>
              <a:noFill/>
            </a:ln>
            <a:extLst/>
          </p:spPr>
          <p:txBody>
            <a:bodyPr vert="horz" wrap="square" lIns="68579" tIns="34289" rIns="68579" bIns="34289" numCol="1" anchor="t" anchorCtr="0" compatLnSpc="1">
              <a:prstTxWarp prst="textNoShape">
                <a:avLst/>
              </a:prstTxWarp>
            </a:bodyPr>
            <a:lstStyle/>
            <a:p>
              <a:pPr defTabSz="804629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 sz="1600">
                <a:solidFill>
                  <a:prstClr val="black"/>
                </a:solidFill>
                <a:latin typeface="Calibri"/>
                <a:ea typeface="宋体"/>
              </a:endParaRPr>
            </a:p>
          </p:txBody>
        </p:sp>
        <p:sp>
          <p:nvSpPr>
            <p:cNvPr id="9" name="Oval 42"/>
            <p:cNvSpPr>
              <a:spLocks noChangeArrowheads="1"/>
            </p:cNvSpPr>
            <p:nvPr userDrawn="1"/>
          </p:nvSpPr>
          <p:spPr bwMode="auto">
            <a:xfrm>
              <a:off x="8557317" y="265733"/>
              <a:ext cx="270000" cy="270000"/>
            </a:xfrm>
            <a:prstGeom prst="ellipse">
              <a:avLst/>
            </a:prstGeom>
            <a:solidFill>
              <a:schemeClr val="bg1">
                <a:alpha val="32157"/>
              </a:schemeClr>
            </a:solidFill>
            <a:ln w="57150">
              <a:noFill/>
            </a:ln>
            <a:extLst/>
          </p:spPr>
          <p:txBody>
            <a:bodyPr vert="horz" wrap="square" lIns="68579" tIns="34289" rIns="68579" bIns="34289" numCol="1" anchor="t" anchorCtr="0" compatLnSpc="1">
              <a:prstTxWarp prst="textNoShape">
                <a:avLst/>
              </a:prstTxWarp>
            </a:bodyPr>
            <a:lstStyle/>
            <a:p>
              <a:pPr defTabSz="804629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 sz="1600">
                <a:solidFill>
                  <a:prstClr val="black"/>
                </a:solidFill>
                <a:latin typeface="Calibri"/>
                <a:ea typeface="宋体"/>
              </a:endParaRPr>
            </a:p>
          </p:txBody>
        </p:sp>
      </p:grpSp>
      <p:sp>
        <p:nvSpPr>
          <p:cNvPr id="10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7663121" y="6109646"/>
            <a:ext cx="2133600" cy="366183"/>
          </a:xfrm>
        </p:spPr>
        <p:txBody>
          <a:bodyPr/>
          <a:lstStyle>
            <a:lvl1pPr algn="ctr">
              <a:defRPr sz="1300" b="1">
                <a:solidFill>
                  <a:schemeClr val="bg1"/>
                </a:solidFill>
              </a:defRPr>
            </a:lvl1pPr>
          </a:lstStyle>
          <a:p>
            <a:fld id="{56FB2B91-6457-44F1-A1F7-41696C1D972C}" type="slidenum">
              <a:rPr lang="zh-CN" altLang="en-US" smtClean="0">
                <a:solidFill>
                  <a:prstClr val="white"/>
                </a:solidFill>
              </a:rPr>
              <a:pPr/>
              <a:t>‹#›</a:t>
            </a:fld>
            <a:endParaRPr lang="zh-CN" altLang="en-US" dirty="0">
              <a:solidFill>
                <a:prstClr val="white"/>
              </a:solidFill>
            </a:endParaRPr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1" y="199777"/>
            <a:ext cx="4267200" cy="529455"/>
            <a:chOff x="0" y="91992"/>
            <a:chExt cx="7200000" cy="670008"/>
          </a:xfrm>
        </p:grpSpPr>
        <p:sp>
          <p:nvSpPr>
            <p:cNvPr id="12" name="矩形 11"/>
            <p:cNvSpPr/>
            <p:nvPr userDrawn="1"/>
          </p:nvSpPr>
          <p:spPr>
            <a:xfrm>
              <a:off x="0" y="91992"/>
              <a:ext cx="1759597" cy="670008"/>
            </a:xfrm>
            <a:prstGeom prst="rect">
              <a:avLst/>
            </a:prstGeom>
            <a:solidFill>
              <a:srgbClr val="376092"/>
            </a:solidFill>
            <a:ln w="9525">
              <a:solidFill>
                <a:schemeClr val="bg1">
                  <a:lumMod val="95000"/>
                </a:schemeClr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72866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 sz="2100">
                <a:solidFill>
                  <a:prstClr val="black"/>
                </a:solidFill>
                <a:latin typeface="Calibri"/>
                <a:ea typeface="宋体"/>
              </a:endParaRPr>
            </a:p>
          </p:txBody>
        </p:sp>
        <p:sp>
          <p:nvSpPr>
            <p:cNvPr id="13" name="矩形 12"/>
            <p:cNvSpPr/>
            <p:nvPr userDrawn="1"/>
          </p:nvSpPr>
          <p:spPr>
            <a:xfrm>
              <a:off x="1813468" y="91992"/>
              <a:ext cx="1759597" cy="11835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9525">
              <a:solidFill>
                <a:schemeClr val="bg1">
                  <a:lumMod val="95000"/>
                </a:schemeClr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72866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 sz="2100">
                <a:solidFill>
                  <a:prstClr val="black"/>
                </a:solidFill>
                <a:latin typeface="Calibri"/>
                <a:ea typeface="宋体"/>
              </a:endParaRPr>
            </a:p>
          </p:txBody>
        </p:sp>
        <p:sp>
          <p:nvSpPr>
            <p:cNvPr id="14" name="矩形 13"/>
            <p:cNvSpPr/>
            <p:nvPr userDrawn="1"/>
          </p:nvSpPr>
          <p:spPr>
            <a:xfrm>
              <a:off x="3626935" y="91992"/>
              <a:ext cx="1759597" cy="118352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9525">
              <a:solidFill>
                <a:schemeClr val="bg1">
                  <a:lumMod val="95000"/>
                </a:schemeClr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72866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 sz="2100">
                <a:solidFill>
                  <a:prstClr val="black"/>
                </a:solidFill>
                <a:latin typeface="Calibri"/>
                <a:ea typeface="宋体"/>
              </a:endParaRPr>
            </a:p>
          </p:txBody>
        </p:sp>
        <p:sp>
          <p:nvSpPr>
            <p:cNvPr id="15" name="矩形 14"/>
            <p:cNvSpPr/>
            <p:nvPr userDrawn="1"/>
          </p:nvSpPr>
          <p:spPr>
            <a:xfrm>
              <a:off x="5440403" y="91992"/>
              <a:ext cx="1759597" cy="118352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9525">
              <a:solidFill>
                <a:schemeClr val="bg1">
                  <a:lumMod val="95000"/>
                </a:schemeClr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72866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 sz="2100">
                <a:solidFill>
                  <a:prstClr val="black"/>
                </a:solidFill>
                <a:latin typeface="Calibri"/>
                <a:ea typeface="宋体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699161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E0D31-3DFA-46F4-B1E9-DF6FE33B167F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2018/4/23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6420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B50F2-DC0E-4E3E-A325-3F58211F1002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2018/4/23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9552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4CF84-0D4B-40AB-BE1C-0B38E1240856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2018/4/23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991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8229600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4DDB0368-A00C-4BE6-ADE2-ACA4DB2A2780}" type="datetime1">
              <a:rPr lang="zh-CN" altLang="en-US"/>
              <a:pPr>
                <a:defRPr/>
              </a:pPr>
              <a:t>2018/4/23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3</a:t>
            </a:r>
            <a:endParaRPr lang="zh-CN" altLang="en-US"/>
          </a:p>
        </p:txBody>
      </p:sp>
    </p:spTree>
  </p:cSld>
  <p:clrMapOvr>
    <a:masterClrMapping/>
  </p:clrMapOvr>
  <p:transition spd="med"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D4870-D79E-4940-99A3-2F48EE8021B6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2018/4/23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B34C1-29DF-48A7-B438-B832F2B2885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633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2CC04-2046-4049-A3EE-75EED9D7083B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2018/4/23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B34C1-29DF-48A7-B438-B832F2B2885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1602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2F23B-82EE-4421-B1C6-348652D06EDE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2018/4/23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B34C1-29DF-48A7-B438-B832F2B2885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708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4E019-A39D-46DA-B2D7-583D3CCE392E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2018/4/23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B34C1-29DF-48A7-B438-B832F2B2885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3003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3F0F1-0FA3-4CB6-8C61-6895703D0D9E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2018/4/23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B34C1-29DF-48A7-B438-B832F2B2885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36992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CF253-281C-4C8E-B7FD-0DFB0DB5763C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2018/4/23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B34C1-29DF-48A7-B438-B832F2B2885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14639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001758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9543C-52B3-4CBD-A019-046A6F5B08EB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2018/4/23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B34C1-29DF-48A7-B438-B832F2B2885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64845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01" name="副标题 2"/>
          <p:cNvSpPr>
            <a:spLocks noGrp="1"/>
          </p:cNvSpPr>
          <p:nvPr>
            <p:ph type="subTitle" idx="1"/>
          </p:nvPr>
        </p:nvSpPr>
        <p:spPr>
          <a:xfrm>
            <a:off x="2255639" y="5033713"/>
            <a:ext cx="5854303" cy="558799"/>
          </a:xfrm>
        </p:spPr>
        <p:txBody>
          <a:bodyPr anchor="ctr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endParaRPr lang="zh-CN" altLang="en-US" dirty="0"/>
          </a:p>
        </p:txBody>
      </p:sp>
      <p:sp>
        <p:nvSpPr>
          <p:cNvPr id="9802" name="标题 1"/>
          <p:cNvSpPr>
            <a:spLocks noGrp="1"/>
          </p:cNvSpPr>
          <p:nvPr>
            <p:ph type="ctrTitle"/>
          </p:nvPr>
        </p:nvSpPr>
        <p:spPr>
          <a:xfrm>
            <a:off x="2255639" y="3764746"/>
            <a:ext cx="5854303" cy="1180406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277" name="Freeform 80856"/>
          <p:cNvSpPr>
            <a:spLocks/>
          </p:cNvSpPr>
          <p:nvPr userDrawn="1"/>
        </p:nvSpPr>
        <p:spPr bwMode="auto">
          <a:xfrm>
            <a:off x="1" y="574921"/>
            <a:ext cx="6103144" cy="3533775"/>
          </a:xfrm>
          <a:custGeom>
            <a:avLst/>
            <a:gdLst>
              <a:gd name="T0" fmla="*/ 0 w 4271"/>
              <a:gd name="T1" fmla="*/ 922 h 1857"/>
              <a:gd name="T2" fmla="*/ 0 w 4271"/>
              <a:gd name="T3" fmla="*/ 1573 h 1857"/>
              <a:gd name="T4" fmla="*/ 2217 w 4271"/>
              <a:gd name="T5" fmla="*/ 832 h 1857"/>
              <a:gd name="T6" fmla="*/ 4271 w 4271"/>
              <a:gd name="T7" fmla="*/ 429 h 1857"/>
              <a:gd name="T8" fmla="*/ 1889 w 4271"/>
              <a:gd name="T9" fmla="*/ 624 h 1857"/>
              <a:gd name="T10" fmla="*/ 887 w 4271"/>
              <a:gd name="T11" fmla="*/ 984 h 1857"/>
              <a:gd name="T12" fmla="*/ 0 w 4271"/>
              <a:gd name="T13" fmla="*/ 922 h 18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271" h="1857">
                <a:moveTo>
                  <a:pt x="0" y="922"/>
                </a:moveTo>
                <a:cubicBezTo>
                  <a:pt x="0" y="1573"/>
                  <a:pt x="0" y="1573"/>
                  <a:pt x="0" y="1573"/>
                </a:cubicBezTo>
                <a:cubicBezTo>
                  <a:pt x="0" y="1573"/>
                  <a:pt x="608" y="1857"/>
                  <a:pt x="2217" y="832"/>
                </a:cubicBezTo>
                <a:cubicBezTo>
                  <a:pt x="2217" y="832"/>
                  <a:pt x="3203" y="273"/>
                  <a:pt x="4271" y="429"/>
                </a:cubicBezTo>
                <a:cubicBezTo>
                  <a:pt x="4271" y="429"/>
                  <a:pt x="3367" y="0"/>
                  <a:pt x="1889" y="624"/>
                </a:cubicBezTo>
                <a:cubicBezTo>
                  <a:pt x="1889" y="624"/>
                  <a:pt x="1396" y="903"/>
                  <a:pt x="887" y="984"/>
                </a:cubicBezTo>
                <a:cubicBezTo>
                  <a:pt x="378" y="1065"/>
                  <a:pt x="0" y="922"/>
                  <a:pt x="0" y="922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/>
              </a:solidFill>
              <a:latin typeface="Arial"/>
              <a:ea typeface="微软雅黑"/>
            </a:endParaRPr>
          </a:p>
        </p:txBody>
      </p:sp>
      <p:sp>
        <p:nvSpPr>
          <p:cNvPr id="278" name="Freeform 80857"/>
          <p:cNvSpPr>
            <a:spLocks/>
          </p:cNvSpPr>
          <p:nvPr userDrawn="1"/>
        </p:nvSpPr>
        <p:spPr bwMode="auto">
          <a:xfrm>
            <a:off x="0" y="1026322"/>
            <a:ext cx="2534841" cy="1751013"/>
          </a:xfrm>
          <a:custGeom>
            <a:avLst/>
            <a:gdLst>
              <a:gd name="T0" fmla="*/ 0 w 1774"/>
              <a:gd name="T1" fmla="*/ 365 h 920"/>
              <a:gd name="T2" fmla="*/ 1139 w 1774"/>
              <a:gd name="T3" fmla="*/ 209 h 920"/>
              <a:gd name="T4" fmla="*/ 1774 w 1774"/>
              <a:gd name="T5" fmla="*/ 365 h 920"/>
              <a:gd name="T6" fmla="*/ 0 w 1774"/>
              <a:gd name="T7" fmla="*/ 647 h 920"/>
              <a:gd name="T8" fmla="*/ 0 w 1774"/>
              <a:gd name="T9" fmla="*/ 365 h 9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74" h="920">
                <a:moveTo>
                  <a:pt x="0" y="365"/>
                </a:moveTo>
                <a:cubicBezTo>
                  <a:pt x="0" y="365"/>
                  <a:pt x="389" y="0"/>
                  <a:pt x="1139" y="209"/>
                </a:cubicBezTo>
                <a:cubicBezTo>
                  <a:pt x="1139" y="209"/>
                  <a:pt x="1399" y="316"/>
                  <a:pt x="1774" y="365"/>
                </a:cubicBezTo>
                <a:cubicBezTo>
                  <a:pt x="1774" y="365"/>
                  <a:pt x="808" y="920"/>
                  <a:pt x="0" y="647"/>
                </a:cubicBezTo>
                <a:lnTo>
                  <a:pt x="0" y="365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/>
              </a:solidFill>
              <a:latin typeface="Arial"/>
              <a:ea typeface="微软雅黑"/>
            </a:endParaRPr>
          </a:p>
        </p:txBody>
      </p:sp>
      <p:sp>
        <p:nvSpPr>
          <p:cNvPr id="279" name="Freeform 80859"/>
          <p:cNvSpPr>
            <a:spLocks/>
          </p:cNvSpPr>
          <p:nvPr userDrawn="1"/>
        </p:nvSpPr>
        <p:spPr bwMode="auto">
          <a:xfrm>
            <a:off x="0" y="-19050"/>
            <a:ext cx="2260998" cy="1531938"/>
          </a:xfrm>
          <a:custGeom>
            <a:avLst/>
            <a:gdLst>
              <a:gd name="T0" fmla="*/ 0 w 1582"/>
              <a:gd name="T1" fmla="*/ 0 h 805"/>
              <a:gd name="T2" fmla="*/ 1262 w 1582"/>
              <a:gd name="T3" fmla="*/ 0 h 805"/>
              <a:gd name="T4" fmla="*/ 1582 w 1582"/>
              <a:gd name="T5" fmla="*/ 43 h 805"/>
              <a:gd name="T6" fmla="*/ 0 w 1582"/>
              <a:gd name="T7" fmla="*/ 805 h 805"/>
              <a:gd name="T8" fmla="*/ 0 w 1582"/>
              <a:gd name="T9" fmla="*/ 0 h 8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82" h="805">
                <a:moveTo>
                  <a:pt x="0" y="0"/>
                </a:moveTo>
                <a:cubicBezTo>
                  <a:pt x="1262" y="0"/>
                  <a:pt x="1262" y="0"/>
                  <a:pt x="1262" y="0"/>
                </a:cubicBezTo>
                <a:cubicBezTo>
                  <a:pt x="1582" y="43"/>
                  <a:pt x="1582" y="43"/>
                  <a:pt x="1582" y="43"/>
                </a:cubicBezTo>
                <a:cubicBezTo>
                  <a:pt x="1582" y="43"/>
                  <a:pt x="438" y="237"/>
                  <a:pt x="0" y="805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/>
              </a:solidFill>
              <a:latin typeface="Arial"/>
              <a:ea typeface="微软雅黑"/>
            </a:endParaRPr>
          </a:p>
        </p:txBody>
      </p:sp>
      <p:sp>
        <p:nvSpPr>
          <p:cNvPr id="280" name="Freeform 80862"/>
          <p:cNvSpPr>
            <a:spLocks/>
          </p:cNvSpPr>
          <p:nvPr userDrawn="1"/>
        </p:nvSpPr>
        <p:spPr bwMode="auto">
          <a:xfrm>
            <a:off x="7437836" y="1617680"/>
            <a:ext cx="1707356" cy="2074863"/>
          </a:xfrm>
          <a:custGeom>
            <a:avLst/>
            <a:gdLst>
              <a:gd name="T0" fmla="*/ 1195 w 1195"/>
              <a:gd name="T1" fmla="*/ 0 h 1090"/>
              <a:gd name="T2" fmla="*/ 1195 w 1195"/>
              <a:gd name="T3" fmla="*/ 1049 h 1090"/>
              <a:gd name="T4" fmla="*/ 0 w 1195"/>
              <a:gd name="T5" fmla="*/ 846 h 1090"/>
              <a:gd name="T6" fmla="*/ 1195 w 1195"/>
              <a:gd name="T7" fmla="*/ 0 h 10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95" h="1090">
                <a:moveTo>
                  <a:pt x="1195" y="0"/>
                </a:moveTo>
                <a:cubicBezTo>
                  <a:pt x="1195" y="1049"/>
                  <a:pt x="1195" y="1049"/>
                  <a:pt x="1195" y="1049"/>
                </a:cubicBezTo>
                <a:cubicBezTo>
                  <a:pt x="1195" y="1049"/>
                  <a:pt x="345" y="1090"/>
                  <a:pt x="0" y="846"/>
                </a:cubicBezTo>
                <a:cubicBezTo>
                  <a:pt x="0" y="846"/>
                  <a:pt x="862" y="516"/>
                  <a:pt x="1195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/>
              </a:solidFill>
              <a:latin typeface="Arial"/>
              <a:ea typeface="微软雅黑"/>
            </a:endParaRPr>
          </a:p>
        </p:txBody>
      </p:sp>
      <p:sp>
        <p:nvSpPr>
          <p:cNvPr id="281" name="图片占位符 352"/>
          <p:cNvSpPr>
            <a:spLocks noGrp="1"/>
          </p:cNvSpPr>
          <p:nvPr>
            <p:ph type="pic" sz="quarter" idx="12"/>
          </p:nvPr>
        </p:nvSpPr>
        <p:spPr>
          <a:xfrm>
            <a:off x="2647951" y="1418864"/>
            <a:ext cx="6338887" cy="2251905"/>
          </a:xfrm>
          <a:custGeom>
            <a:avLst/>
            <a:gdLst>
              <a:gd name="connsiteX0" fmla="*/ 3867047 w 8451850"/>
              <a:gd name="connsiteY0" fmla="*/ 1648 h 2251905"/>
              <a:gd name="connsiteX1" fmla="*/ 5165231 w 8451850"/>
              <a:gd name="connsiteY1" fmla="*/ 254674 h 2251905"/>
              <a:gd name="connsiteX2" fmla="*/ 8451850 w 8451850"/>
              <a:gd name="connsiteY2" fmla="*/ 254674 h 2251905"/>
              <a:gd name="connsiteX3" fmla="*/ 0 w 8451850"/>
              <a:gd name="connsiteY3" fmla="*/ 1328163 h 2251905"/>
              <a:gd name="connsiteX4" fmla="*/ 3867047 w 8451850"/>
              <a:gd name="connsiteY4" fmla="*/ 1648 h 2251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51850" h="2251905">
                <a:moveTo>
                  <a:pt x="3867047" y="1648"/>
                </a:moveTo>
                <a:cubicBezTo>
                  <a:pt x="4325119" y="13782"/>
                  <a:pt x="4766550" y="93365"/>
                  <a:pt x="5165231" y="254674"/>
                </a:cubicBezTo>
                <a:cubicBezTo>
                  <a:pt x="6759956" y="898006"/>
                  <a:pt x="8451850" y="254674"/>
                  <a:pt x="8451850" y="254674"/>
                </a:cubicBezTo>
                <a:cubicBezTo>
                  <a:pt x="4437412" y="4000464"/>
                  <a:pt x="0" y="1328163"/>
                  <a:pt x="0" y="1328163"/>
                </a:cubicBezTo>
                <a:cubicBezTo>
                  <a:pt x="968838" y="535894"/>
                  <a:pt x="2492829" y="-34754"/>
                  <a:pt x="3867047" y="1648"/>
                </a:cubicBezTo>
                <a:close/>
              </a:path>
            </a:pathLst>
          </a:custGeom>
          <a:pattFill prst="wdUp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zh-CN" altLang="en-US"/>
              <a:t>单击图标添加图片</a:t>
            </a:r>
          </a:p>
        </p:txBody>
      </p:sp>
      <p:sp>
        <p:nvSpPr>
          <p:cNvPr id="282" name="图片占位符 353"/>
          <p:cNvSpPr>
            <a:spLocks noGrp="1"/>
          </p:cNvSpPr>
          <p:nvPr>
            <p:ph type="pic" sz="quarter" idx="13"/>
          </p:nvPr>
        </p:nvSpPr>
        <p:spPr>
          <a:xfrm>
            <a:off x="1" y="-154942"/>
            <a:ext cx="4813698" cy="1608316"/>
          </a:xfrm>
          <a:custGeom>
            <a:avLst/>
            <a:gdLst>
              <a:gd name="connsiteX0" fmla="*/ 3692252 w 6418263"/>
              <a:gd name="connsiteY0" fmla="*/ 206 h 1608316"/>
              <a:gd name="connsiteX1" fmla="*/ 6418263 w 6418263"/>
              <a:gd name="connsiteY1" fmla="*/ 687909 h 1608316"/>
              <a:gd name="connsiteX2" fmla="*/ 3208179 w 6418263"/>
              <a:gd name="connsiteY2" fmla="*/ 1595924 h 1608316"/>
              <a:gd name="connsiteX3" fmla="*/ 0 w 6418263"/>
              <a:gd name="connsiteY3" fmla="*/ 1595924 h 1608316"/>
              <a:gd name="connsiteX4" fmla="*/ 3692252 w 6418263"/>
              <a:gd name="connsiteY4" fmla="*/ 206 h 1608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18263" h="1608316">
                <a:moveTo>
                  <a:pt x="3692252" y="206"/>
                </a:moveTo>
                <a:cubicBezTo>
                  <a:pt x="4485426" y="7255"/>
                  <a:pt x="5397133" y="196306"/>
                  <a:pt x="6418263" y="687909"/>
                </a:cubicBezTo>
                <a:cubicBezTo>
                  <a:pt x="6418263" y="687909"/>
                  <a:pt x="4951341" y="1732983"/>
                  <a:pt x="3208179" y="1595924"/>
                </a:cubicBezTo>
                <a:cubicBezTo>
                  <a:pt x="1465018" y="1458865"/>
                  <a:pt x="1655527" y="1040074"/>
                  <a:pt x="0" y="1595924"/>
                </a:cubicBezTo>
                <a:cubicBezTo>
                  <a:pt x="0" y="1595924"/>
                  <a:pt x="1312729" y="-20942"/>
                  <a:pt x="3692252" y="206"/>
                </a:cubicBezTo>
                <a:close/>
              </a:path>
            </a:pathLst>
          </a:custGeom>
          <a:pattFill prst="wdUp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zh-CN" altLang="en-US"/>
              <a:t>单击图标添加图片</a:t>
            </a:r>
          </a:p>
        </p:txBody>
      </p:sp>
      <p:sp>
        <p:nvSpPr>
          <p:cNvPr id="283" name="图片占位符 354"/>
          <p:cNvSpPr>
            <a:spLocks noGrp="1"/>
          </p:cNvSpPr>
          <p:nvPr>
            <p:ph type="pic" sz="quarter" idx="14"/>
          </p:nvPr>
        </p:nvSpPr>
        <p:spPr>
          <a:xfrm>
            <a:off x="6398418" y="995302"/>
            <a:ext cx="2500313" cy="847121"/>
          </a:xfrm>
          <a:custGeom>
            <a:avLst/>
            <a:gdLst>
              <a:gd name="connsiteX0" fmla="*/ 1669969 w 3333750"/>
              <a:gd name="connsiteY0" fmla="*/ 303 h 847121"/>
              <a:gd name="connsiteX1" fmla="*/ 3333750 w 3333750"/>
              <a:gd name="connsiteY1" fmla="*/ 531456 h 847121"/>
              <a:gd name="connsiteX2" fmla="*/ 0 w 3333750"/>
              <a:gd name="connsiteY2" fmla="*/ 388700 h 847121"/>
              <a:gd name="connsiteX3" fmla="*/ 1669969 w 3333750"/>
              <a:gd name="connsiteY3" fmla="*/ 303 h 84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33750" h="847121">
                <a:moveTo>
                  <a:pt x="1669969" y="303"/>
                </a:moveTo>
                <a:cubicBezTo>
                  <a:pt x="2215382" y="-7002"/>
                  <a:pt x="2814102" y="116750"/>
                  <a:pt x="3333750" y="531456"/>
                </a:cubicBezTo>
                <a:cubicBezTo>
                  <a:pt x="3333750" y="531456"/>
                  <a:pt x="1854625" y="1328986"/>
                  <a:pt x="0" y="388700"/>
                </a:cubicBezTo>
                <a:cubicBezTo>
                  <a:pt x="0" y="388700"/>
                  <a:pt x="760947" y="12479"/>
                  <a:pt x="1669969" y="303"/>
                </a:cubicBezTo>
                <a:close/>
              </a:path>
            </a:pathLst>
          </a:custGeom>
          <a:pattFill prst="wdUp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vert="horz" wrap="square" lIns="91440" tIns="45720" rIns="91440" bIns="45720" rtlCol="0">
            <a:noAutofit/>
          </a:bodyPr>
          <a:lstStyle>
            <a:lvl1pPr>
              <a:defRPr lang="zh-CN" altLang="en-US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zh-CN" altLang="en-US"/>
              <a:t>单击图标添加图片</a:t>
            </a:r>
          </a:p>
        </p:txBody>
      </p:sp>
    </p:spTree>
    <p:extLst>
      <p:ext uri="{BB962C8B-B14F-4D97-AF65-F5344CB8AC3E}">
        <p14:creationId xmlns:p14="http://schemas.microsoft.com/office/powerpoint/2010/main" val="41372221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日期占位符 1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489D9C7-5DC6-4263-87FF-7C99F6FB63C3}" type="datetime1">
              <a:rPr lang="zh-CN" altLang="en-US" smtClean="0">
                <a:solidFill>
                  <a:prstClr val="black"/>
                </a:solidFill>
              </a:rPr>
              <a:pPr/>
              <a:t>2018/4/23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4" name="页脚占位符 1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altLang="zh-CN">
                <a:solidFill>
                  <a:prstClr val="black"/>
                </a:solidFill>
              </a:rPr>
              <a:t>www.islide.cc </a:t>
            </a:r>
            <a:r>
              <a:rPr lang="zh-CN" altLang="en-US">
                <a:solidFill>
                  <a:prstClr val="black"/>
                </a:solidFill>
              </a:rPr>
              <a:t>「 让</a:t>
            </a:r>
            <a:r>
              <a:rPr lang="en-US" altLang="zh-CN">
                <a:solidFill>
                  <a:prstClr val="black"/>
                </a:solidFill>
              </a:rPr>
              <a:t>PPT</a:t>
            </a:r>
            <a:r>
              <a:rPr lang="zh-CN" altLang="en-US">
                <a:solidFill>
                  <a:prstClr val="black"/>
                </a:solidFill>
              </a:rPr>
              <a:t>设计简单起来！」</a:t>
            </a:r>
          </a:p>
        </p:txBody>
      </p:sp>
      <p:sp>
        <p:nvSpPr>
          <p:cNvPr id="15" name="灯片编号占位符 1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DD3DB80-B894-403A-B48E-6FDC1A72010E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0" name="标题 1"/>
          <p:cNvSpPr>
            <a:spLocks noGrp="1"/>
          </p:cNvSpPr>
          <p:nvPr>
            <p:ph type="title" hasCustomPrompt="1"/>
          </p:nvPr>
        </p:nvSpPr>
        <p:spPr>
          <a:xfrm>
            <a:off x="502445" y="1455023"/>
            <a:ext cx="5061347" cy="656792"/>
          </a:xfrm>
        </p:spPr>
        <p:txBody>
          <a:bodyPr anchor="b">
            <a:normAutofit/>
          </a:bodyPr>
          <a:lstStyle>
            <a:lvl1pPr>
              <a:defRPr sz="2400" b="1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单击此处添加幻灯片章节标题</a:t>
            </a:r>
          </a:p>
        </p:txBody>
      </p:sp>
      <p:sp>
        <p:nvSpPr>
          <p:cNvPr id="21" name="文本占位符 2"/>
          <p:cNvSpPr>
            <a:spLocks noGrp="1"/>
          </p:cNvSpPr>
          <p:nvPr>
            <p:ph type="body" idx="1"/>
          </p:nvPr>
        </p:nvSpPr>
        <p:spPr>
          <a:xfrm>
            <a:off x="502445" y="2228484"/>
            <a:ext cx="5061347" cy="1015623"/>
          </a:xfrm>
        </p:spPr>
        <p:txBody>
          <a:bodyPr anchor="t">
            <a:normAutofit/>
          </a:bodyPr>
          <a:lstStyle>
            <a:lvl1pPr marL="0" indent="0">
              <a:buNone/>
              <a:defRPr sz="1100">
                <a:solidFill>
                  <a:schemeClr val="tx1"/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3" name="Freeform 80856"/>
          <p:cNvSpPr>
            <a:spLocks/>
          </p:cNvSpPr>
          <p:nvPr userDrawn="1"/>
        </p:nvSpPr>
        <p:spPr bwMode="auto">
          <a:xfrm>
            <a:off x="1" y="3095647"/>
            <a:ext cx="6103144" cy="3533775"/>
          </a:xfrm>
          <a:custGeom>
            <a:avLst/>
            <a:gdLst>
              <a:gd name="T0" fmla="*/ 0 w 4271"/>
              <a:gd name="T1" fmla="*/ 922 h 1857"/>
              <a:gd name="T2" fmla="*/ 0 w 4271"/>
              <a:gd name="T3" fmla="*/ 1573 h 1857"/>
              <a:gd name="T4" fmla="*/ 2217 w 4271"/>
              <a:gd name="T5" fmla="*/ 832 h 1857"/>
              <a:gd name="T6" fmla="*/ 4271 w 4271"/>
              <a:gd name="T7" fmla="*/ 429 h 1857"/>
              <a:gd name="T8" fmla="*/ 1889 w 4271"/>
              <a:gd name="T9" fmla="*/ 624 h 1857"/>
              <a:gd name="T10" fmla="*/ 887 w 4271"/>
              <a:gd name="T11" fmla="*/ 984 h 1857"/>
              <a:gd name="T12" fmla="*/ 0 w 4271"/>
              <a:gd name="T13" fmla="*/ 922 h 18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271" h="1857">
                <a:moveTo>
                  <a:pt x="0" y="922"/>
                </a:moveTo>
                <a:cubicBezTo>
                  <a:pt x="0" y="1573"/>
                  <a:pt x="0" y="1573"/>
                  <a:pt x="0" y="1573"/>
                </a:cubicBezTo>
                <a:cubicBezTo>
                  <a:pt x="0" y="1573"/>
                  <a:pt x="608" y="1857"/>
                  <a:pt x="2217" y="832"/>
                </a:cubicBezTo>
                <a:cubicBezTo>
                  <a:pt x="2217" y="832"/>
                  <a:pt x="3203" y="273"/>
                  <a:pt x="4271" y="429"/>
                </a:cubicBezTo>
                <a:cubicBezTo>
                  <a:pt x="4271" y="429"/>
                  <a:pt x="3367" y="0"/>
                  <a:pt x="1889" y="624"/>
                </a:cubicBezTo>
                <a:cubicBezTo>
                  <a:pt x="1889" y="624"/>
                  <a:pt x="1396" y="903"/>
                  <a:pt x="887" y="984"/>
                </a:cubicBezTo>
                <a:cubicBezTo>
                  <a:pt x="378" y="1065"/>
                  <a:pt x="0" y="922"/>
                  <a:pt x="0" y="922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/>
              </a:solidFill>
              <a:latin typeface="Arial"/>
              <a:ea typeface="微软雅黑"/>
            </a:endParaRPr>
          </a:p>
        </p:txBody>
      </p:sp>
      <p:sp>
        <p:nvSpPr>
          <p:cNvPr id="54" name="Freeform 80857"/>
          <p:cNvSpPr>
            <a:spLocks/>
          </p:cNvSpPr>
          <p:nvPr userDrawn="1"/>
        </p:nvSpPr>
        <p:spPr bwMode="auto">
          <a:xfrm>
            <a:off x="0" y="3487759"/>
            <a:ext cx="2534841" cy="1751013"/>
          </a:xfrm>
          <a:custGeom>
            <a:avLst/>
            <a:gdLst>
              <a:gd name="T0" fmla="*/ 0 w 1774"/>
              <a:gd name="T1" fmla="*/ 365 h 920"/>
              <a:gd name="T2" fmla="*/ 1139 w 1774"/>
              <a:gd name="T3" fmla="*/ 209 h 920"/>
              <a:gd name="T4" fmla="*/ 1774 w 1774"/>
              <a:gd name="T5" fmla="*/ 365 h 920"/>
              <a:gd name="T6" fmla="*/ 0 w 1774"/>
              <a:gd name="T7" fmla="*/ 647 h 920"/>
              <a:gd name="T8" fmla="*/ 0 w 1774"/>
              <a:gd name="T9" fmla="*/ 365 h 9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74" h="920">
                <a:moveTo>
                  <a:pt x="0" y="365"/>
                </a:moveTo>
                <a:cubicBezTo>
                  <a:pt x="0" y="365"/>
                  <a:pt x="389" y="0"/>
                  <a:pt x="1139" y="209"/>
                </a:cubicBezTo>
                <a:cubicBezTo>
                  <a:pt x="1139" y="209"/>
                  <a:pt x="1399" y="316"/>
                  <a:pt x="1774" y="365"/>
                </a:cubicBezTo>
                <a:cubicBezTo>
                  <a:pt x="1774" y="365"/>
                  <a:pt x="808" y="920"/>
                  <a:pt x="0" y="647"/>
                </a:cubicBezTo>
                <a:lnTo>
                  <a:pt x="0" y="365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/>
              </a:solidFill>
              <a:latin typeface="Arial"/>
              <a:ea typeface="微软雅黑"/>
            </a:endParaRPr>
          </a:p>
        </p:txBody>
      </p:sp>
      <p:sp>
        <p:nvSpPr>
          <p:cNvPr id="55" name="Freeform 80862"/>
          <p:cNvSpPr>
            <a:spLocks/>
          </p:cNvSpPr>
          <p:nvPr userDrawn="1"/>
        </p:nvSpPr>
        <p:spPr bwMode="auto">
          <a:xfrm>
            <a:off x="7486652" y="4305329"/>
            <a:ext cx="1657350" cy="2074863"/>
          </a:xfrm>
          <a:custGeom>
            <a:avLst/>
            <a:gdLst>
              <a:gd name="T0" fmla="*/ 1195 w 1195"/>
              <a:gd name="T1" fmla="*/ 0 h 1090"/>
              <a:gd name="T2" fmla="*/ 1195 w 1195"/>
              <a:gd name="T3" fmla="*/ 1049 h 1090"/>
              <a:gd name="T4" fmla="*/ 0 w 1195"/>
              <a:gd name="T5" fmla="*/ 846 h 1090"/>
              <a:gd name="T6" fmla="*/ 1195 w 1195"/>
              <a:gd name="T7" fmla="*/ 0 h 10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95" h="1090">
                <a:moveTo>
                  <a:pt x="1195" y="0"/>
                </a:moveTo>
                <a:cubicBezTo>
                  <a:pt x="1195" y="1049"/>
                  <a:pt x="1195" y="1049"/>
                  <a:pt x="1195" y="1049"/>
                </a:cubicBezTo>
                <a:cubicBezTo>
                  <a:pt x="1195" y="1049"/>
                  <a:pt x="345" y="1090"/>
                  <a:pt x="0" y="846"/>
                </a:cubicBezTo>
                <a:cubicBezTo>
                  <a:pt x="0" y="846"/>
                  <a:pt x="862" y="516"/>
                  <a:pt x="119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/>
              </a:solidFill>
              <a:latin typeface="Arial"/>
              <a:ea typeface="微软雅黑"/>
            </a:endParaRPr>
          </a:p>
        </p:txBody>
      </p:sp>
      <p:sp>
        <p:nvSpPr>
          <p:cNvPr id="56" name="图片占位符 188"/>
          <p:cNvSpPr>
            <a:spLocks noGrp="1"/>
          </p:cNvSpPr>
          <p:nvPr>
            <p:ph type="pic" sz="quarter" idx="12"/>
          </p:nvPr>
        </p:nvSpPr>
        <p:spPr>
          <a:xfrm>
            <a:off x="2647951" y="4059295"/>
            <a:ext cx="6338887" cy="2251905"/>
          </a:xfrm>
          <a:custGeom>
            <a:avLst/>
            <a:gdLst>
              <a:gd name="connsiteX0" fmla="*/ 3867047 w 8451850"/>
              <a:gd name="connsiteY0" fmla="*/ 1648 h 2251905"/>
              <a:gd name="connsiteX1" fmla="*/ 5165231 w 8451850"/>
              <a:gd name="connsiteY1" fmla="*/ 254674 h 2251905"/>
              <a:gd name="connsiteX2" fmla="*/ 8451850 w 8451850"/>
              <a:gd name="connsiteY2" fmla="*/ 254674 h 2251905"/>
              <a:gd name="connsiteX3" fmla="*/ 0 w 8451850"/>
              <a:gd name="connsiteY3" fmla="*/ 1328163 h 2251905"/>
              <a:gd name="connsiteX4" fmla="*/ 3867047 w 8451850"/>
              <a:gd name="connsiteY4" fmla="*/ 1648 h 2251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51850" h="2251905">
                <a:moveTo>
                  <a:pt x="3867047" y="1648"/>
                </a:moveTo>
                <a:cubicBezTo>
                  <a:pt x="4325119" y="13782"/>
                  <a:pt x="4766550" y="93365"/>
                  <a:pt x="5165231" y="254674"/>
                </a:cubicBezTo>
                <a:cubicBezTo>
                  <a:pt x="6759956" y="898006"/>
                  <a:pt x="8451850" y="254674"/>
                  <a:pt x="8451850" y="254674"/>
                </a:cubicBezTo>
                <a:cubicBezTo>
                  <a:pt x="4437412" y="4000464"/>
                  <a:pt x="0" y="1328163"/>
                  <a:pt x="0" y="1328163"/>
                </a:cubicBezTo>
                <a:cubicBezTo>
                  <a:pt x="968838" y="535894"/>
                  <a:pt x="2492829" y="-34754"/>
                  <a:pt x="3867047" y="1648"/>
                </a:cubicBezTo>
                <a:close/>
              </a:path>
            </a:pathLst>
          </a:custGeom>
          <a:pattFill prst="wdUp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zh-CN" altLang="en-US"/>
              <a:t>单击图标添加图片</a:t>
            </a:r>
          </a:p>
        </p:txBody>
      </p:sp>
    </p:spTree>
    <p:extLst>
      <p:ext uri="{BB962C8B-B14F-4D97-AF65-F5344CB8AC3E}">
        <p14:creationId xmlns:p14="http://schemas.microsoft.com/office/powerpoint/2010/main" val="8835498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7A2B01-A5A7-4F2A-B6AC-BA701E6631C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9D9C7-5DC6-4263-87FF-7C99F6FB63C3}" type="datetime1">
              <a:rPr lang="zh-CN" altLang="en-US" smtClean="0">
                <a:solidFill>
                  <a:prstClr val="black"/>
                </a:solidFill>
              </a:rPr>
              <a:pPr/>
              <a:t>2018/4/23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>
                <a:solidFill>
                  <a:prstClr val="black"/>
                </a:solidFill>
              </a:rPr>
              <a:t>www.islide.cc </a:t>
            </a:r>
            <a:r>
              <a:rPr lang="zh-CN" altLang="en-US">
                <a:solidFill>
                  <a:prstClr val="black"/>
                </a:solidFill>
              </a:rPr>
              <a:t>「 让</a:t>
            </a:r>
            <a:r>
              <a:rPr lang="en-US" altLang="zh-CN">
                <a:solidFill>
                  <a:prstClr val="black"/>
                </a:solidFill>
              </a:rPr>
              <a:t>PPT</a:t>
            </a:r>
            <a:r>
              <a:rPr lang="zh-CN" altLang="en-US">
                <a:solidFill>
                  <a:prstClr val="black"/>
                </a:solidFill>
              </a:rPr>
              <a:t>设计简单起来！」</a:t>
            </a: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56312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9D9C7-5DC6-4263-87FF-7C99F6FB63C3}" type="datetime1">
              <a:rPr lang="zh-CN" altLang="en-US" smtClean="0">
                <a:solidFill>
                  <a:prstClr val="black"/>
                </a:solidFill>
              </a:rPr>
              <a:pPr/>
              <a:t>2018/4/23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>
                <a:solidFill>
                  <a:prstClr val="black"/>
                </a:solidFill>
              </a:rPr>
              <a:t>www.islide.cc </a:t>
            </a:r>
            <a:r>
              <a:rPr lang="zh-CN" altLang="en-US">
                <a:solidFill>
                  <a:prstClr val="black"/>
                </a:solidFill>
              </a:rPr>
              <a:t>「 让</a:t>
            </a:r>
            <a:r>
              <a:rPr lang="en-US" altLang="zh-CN">
                <a:solidFill>
                  <a:prstClr val="black"/>
                </a:solidFill>
              </a:rPr>
              <a:t>PPT</a:t>
            </a:r>
            <a:r>
              <a:rPr lang="zh-CN" altLang="en-US">
                <a:solidFill>
                  <a:prstClr val="black"/>
                </a:solidFill>
              </a:rPr>
              <a:t>设计简单起来！」</a:t>
            </a: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9" name="직사각형 45">
            <a:extLst/>
          </p:cNvPr>
          <p:cNvSpPr/>
          <p:nvPr userDrawn="1"/>
        </p:nvSpPr>
        <p:spPr>
          <a:xfrm>
            <a:off x="502445" y="1045445"/>
            <a:ext cx="8142669" cy="8878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ko-KR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66562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698913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标题 1"/>
          <p:cNvSpPr>
            <a:spLocks noGrp="1"/>
          </p:cNvSpPr>
          <p:nvPr>
            <p:ph type="ctrTitle" hasCustomPrompt="1"/>
          </p:nvPr>
        </p:nvSpPr>
        <p:spPr>
          <a:xfrm>
            <a:off x="3810442" y="2657684"/>
            <a:ext cx="2718299" cy="655784"/>
          </a:xfrm>
        </p:spPr>
        <p:txBody>
          <a:bodyPr anchor="ctr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320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结束语</a:t>
            </a:r>
          </a:p>
        </p:txBody>
      </p:sp>
      <p:sp>
        <p:nvSpPr>
          <p:cNvPr id="14" name="文本占位符 62"/>
          <p:cNvSpPr>
            <a:spLocks noGrp="1"/>
          </p:cNvSpPr>
          <p:nvPr>
            <p:ph type="body" sz="quarter" idx="17" hasCustomPrompt="1"/>
          </p:nvPr>
        </p:nvSpPr>
        <p:spPr>
          <a:xfrm>
            <a:off x="3810442" y="3595927"/>
            <a:ext cx="2718299" cy="31087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>
              <a:buNone/>
              <a:defRPr lang="zh-CN" altLang="en-US" sz="1600" smtClean="0">
                <a:solidFill>
                  <a:schemeClr val="tx1"/>
                </a:solidFill>
              </a:defRPr>
            </a:lvl1pPr>
            <a:lvl2pPr>
              <a:defRPr lang="zh-CN" altLang="en-US" sz="2000" smtClean="0"/>
            </a:lvl2pPr>
            <a:lvl3pPr>
              <a:defRPr lang="zh-CN" altLang="en-US" sz="1800" smtClean="0"/>
            </a:lvl3pPr>
            <a:lvl4pPr>
              <a:defRPr lang="zh-CN" altLang="en-US" sz="1600" smtClean="0"/>
            </a:lvl4pPr>
            <a:lvl5pPr>
              <a:defRPr lang="zh-CN" altLang="en-US" sz="1600"/>
            </a:lvl5pPr>
          </a:lstStyle>
          <a:p>
            <a:pPr marL="228589" marR="0" lvl="0" indent="-228589" fontAlgn="auto">
              <a:spcAft>
                <a:spcPts val="0"/>
              </a:spcAft>
              <a:buClrTx/>
              <a:buSzTx/>
              <a:tabLst/>
            </a:pPr>
            <a:r>
              <a:rPr lang="zh-CN" altLang="en-US" dirty="0"/>
              <a:t>署名</a:t>
            </a:r>
            <a:endParaRPr lang="en-US" altLang="zh-CN" dirty="0"/>
          </a:p>
        </p:txBody>
      </p:sp>
      <p:sp>
        <p:nvSpPr>
          <p:cNvPr id="15" name="文本占位符 62"/>
          <p:cNvSpPr>
            <a:spLocks noGrp="1"/>
          </p:cNvSpPr>
          <p:nvPr>
            <p:ph type="body" sz="quarter" idx="18" hasCustomPrompt="1"/>
          </p:nvPr>
        </p:nvSpPr>
        <p:spPr>
          <a:xfrm>
            <a:off x="3810442" y="3911563"/>
            <a:ext cx="2718299" cy="31087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>
              <a:buNone/>
              <a:defRPr lang="zh-CN" altLang="en-US" sz="1600" smtClean="0">
                <a:solidFill>
                  <a:schemeClr val="tx1"/>
                </a:solidFill>
              </a:defRPr>
            </a:lvl1pPr>
            <a:lvl2pPr>
              <a:defRPr lang="zh-CN" altLang="en-US" sz="2000" smtClean="0"/>
            </a:lvl2pPr>
            <a:lvl3pPr>
              <a:defRPr lang="zh-CN" altLang="en-US" sz="1800" smtClean="0"/>
            </a:lvl3pPr>
            <a:lvl4pPr>
              <a:defRPr lang="zh-CN" altLang="en-US" sz="1600" smtClean="0"/>
            </a:lvl4pPr>
            <a:lvl5pPr>
              <a:defRPr lang="zh-CN" altLang="en-US" sz="1600"/>
            </a:lvl5pPr>
          </a:lstStyle>
          <a:p>
            <a:pPr marL="228589" marR="0" lvl="0" indent="-228589" fontAlgn="auto">
              <a:spcAft>
                <a:spcPts val="0"/>
              </a:spcAft>
              <a:buClrTx/>
              <a:buSzTx/>
              <a:tabLst/>
            </a:pPr>
            <a:r>
              <a:rPr lang="zh-CN" altLang="en-US"/>
              <a:t>时间日期</a:t>
            </a:r>
            <a:endParaRPr lang="en-US" altLang="zh-CN" dirty="0"/>
          </a:p>
        </p:txBody>
      </p:sp>
      <p:sp>
        <p:nvSpPr>
          <p:cNvPr id="49" name="Freeform 35"/>
          <p:cNvSpPr>
            <a:spLocks/>
          </p:cNvSpPr>
          <p:nvPr userDrawn="1"/>
        </p:nvSpPr>
        <p:spPr bwMode="auto">
          <a:xfrm>
            <a:off x="1" y="1725292"/>
            <a:ext cx="6103144" cy="2497138"/>
          </a:xfrm>
          <a:custGeom>
            <a:avLst/>
            <a:gdLst>
              <a:gd name="T0" fmla="*/ 0 w 4277"/>
              <a:gd name="T1" fmla="*/ 651 h 1311"/>
              <a:gd name="T2" fmla="*/ 0 w 4277"/>
              <a:gd name="T3" fmla="*/ 1110 h 1311"/>
              <a:gd name="T4" fmla="*/ 2220 w 4277"/>
              <a:gd name="T5" fmla="*/ 587 h 1311"/>
              <a:gd name="T6" fmla="*/ 4277 w 4277"/>
              <a:gd name="T7" fmla="*/ 303 h 1311"/>
              <a:gd name="T8" fmla="*/ 1891 w 4277"/>
              <a:gd name="T9" fmla="*/ 440 h 1311"/>
              <a:gd name="T10" fmla="*/ 888 w 4277"/>
              <a:gd name="T11" fmla="*/ 694 h 1311"/>
              <a:gd name="T12" fmla="*/ 0 w 4277"/>
              <a:gd name="T13" fmla="*/ 651 h 1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277" h="1311">
                <a:moveTo>
                  <a:pt x="0" y="651"/>
                </a:moveTo>
                <a:cubicBezTo>
                  <a:pt x="0" y="1110"/>
                  <a:pt x="0" y="1110"/>
                  <a:pt x="0" y="1110"/>
                </a:cubicBezTo>
                <a:cubicBezTo>
                  <a:pt x="0" y="1110"/>
                  <a:pt x="608" y="1311"/>
                  <a:pt x="2220" y="587"/>
                </a:cubicBezTo>
                <a:cubicBezTo>
                  <a:pt x="2220" y="587"/>
                  <a:pt x="3207" y="193"/>
                  <a:pt x="4277" y="303"/>
                </a:cubicBezTo>
                <a:cubicBezTo>
                  <a:pt x="4277" y="303"/>
                  <a:pt x="3372" y="0"/>
                  <a:pt x="1891" y="440"/>
                </a:cubicBezTo>
                <a:cubicBezTo>
                  <a:pt x="1891" y="440"/>
                  <a:pt x="1398" y="637"/>
                  <a:pt x="888" y="694"/>
                </a:cubicBezTo>
                <a:cubicBezTo>
                  <a:pt x="378" y="752"/>
                  <a:pt x="0" y="651"/>
                  <a:pt x="0" y="651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/>
              </a:solidFill>
              <a:latin typeface="Arial"/>
              <a:ea typeface="微软雅黑"/>
            </a:endParaRPr>
          </a:p>
        </p:txBody>
      </p:sp>
      <p:sp>
        <p:nvSpPr>
          <p:cNvPr id="50" name="Freeform 36"/>
          <p:cNvSpPr>
            <a:spLocks/>
          </p:cNvSpPr>
          <p:nvPr userDrawn="1"/>
        </p:nvSpPr>
        <p:spPr bwMode="auto">
          <a:xfrm>
            <a:off x="1" y="2003109"/>
            <a:ext cx="2533650" cy="1236663"/>
          </a:xfrm>
          <a:custGeom>
            <a:avLst/>
            <a:gdLst>
              <a:gd name="T0" fmla="*/ 0 w 1776"/>
              <a:gd name="T1" fmla="*/ 257 h 649"/>
              <a:gd name="T2" fmla="*/ 1140 w 1776"/>
              <a:gd name="T3" fmla="*/ 147 h 649"/>
              <a:gd name="T4" fmla="*/ 1776 w 1776"/>
              <a:gd name="T5" fmla="*/ 257 h 649"/>
              <a:gd name="T6" fmla="*/ 0 w 1776"/>
              <a:gd name="T7" fmla="*/ 456 h 649"/>
              <a:gd name="T8" fmla="*/ 0 w 1776"/>
              <a:gd name="T9" fmla="*/ 257 h 6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76" h="649">
                <a:moveTo>
                  <a:pt x="0" y="257"/>
                </a:moveTo>
                <a:cubicBezTo>
                  <a:pt x="0" y="257"/>
                  <a:pt x="389" y="0"/>
                  <a:pt x="1140" y="147"/>
                </a:cubicBezTo>
                <a:cubicBezTo>
                  <a:pt x="1140" y="147"/>
                  <a:pt x="1401" y="222"/>
                  <a:pt x="1776" y="257"/>
                </a:cubicBezTo>
                <a:cubicBezTo>
                  <a:pt x="1776" y="257"/>
                  <a:pt x="809" y="649"/>
                  <a:pt x="0" y="456"/>
                </a:cubicBezTo>
                <a:lnTo>
                  <a:pt x="0" y="25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/>
              </a:solidFill>
              <a:latin typeface="Arial"/>
              <a:ea typeface="微软雅黑"/>
            </a:endParaRPr>
          </a:p>
        </p:txBody>
      </p:sp>
      <p:sp>
        <p:nvSpPr>
          <p:cNvPr id="51" name="Freeform 39"/>
          <p:cNvSpPr>
            <a:spLocks/>
          </p:cNvSpPr>
          <p:nvPr userDrawn="1"/>
        </p:nvSpPr>
        <p:spPr bwMode="auto">
          <a:xfrm>
            <a:off x="7437836" y="3663630"/>
            <a:ext cx="1707356" cy="1466850"/>
          </a:xfrm>
          <a:custGeom>
            <a:avLst/>
            <a:gdLst>
              <a:gd name="T0" fmla="*/ 1197 w 1197"/>
              <a:gd name="T1" fmla="*/ 0 h 770"/>
              <a:gd name="T2" fmla="*/ 1197 w 1197"/>
              <a:gd name="T3" fmla="*/ 741 h 770"/>
              <a:gd name="T4" fmla="*/ 0 w 1197"/>
              <a:gd name="T5" fmla="*/ 598 h 770"/>
              <a:gd name="T6" fmla="*/ 1197 w 1197"/>
              <a:gd name="T7" fmla="*/ 0 h 7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97" h="770">
                <a:moveTo>
                  <a:pt x="1197" y="0"/>
                </a:moveTo>
                <a:cubicBezTo>
                  <a:pt x="1197" y="741"/>
                  <a:pt x="1197" y="741"/>
                  <a:pt x="1197" y="741"/>
                </a:cubicBezTo>
                <a:cubicBezTo>
                  <a:pt x="1197" y="741"/>
                  <a:pt x="346" y="770"/>
                  <a:pt x="0" y="598"/>
                </a:cubicBezTo>
                <a:cubicBezTo>
                  <a:pt x="0" y="598"/>
                  <a:pt x="864" y="365"/>
                  <a:pt x="119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/>
              </a:solidFill>
              <a:latin typeface="Arial"/>
              <a:ea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37200411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6619499"/>
      </p:ext>
    </p:extLst>
  </p:cSld>
  <p:clrMapOvr>
    <a:masterClrMapping/>
  </p:clrMapOvr>
  <p:transition spd="med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E3B23BC7-0809-41EB-8A34-123C40ADE9D3}" type="datetime1">
              <a:rPr lang="zh-CN" altLang="en-US"/>
              <a:pPr>
                <a:defRPr/>
              </a:pPr>
              <a:t>2018/4/23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A15AE4-BC46-43FA-A63E-E14A28082A8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6540BD6E-B186-44F1-963E-264110CAE7D8}" type="datetime1">
              <a:rPr lang="zh-CN" altLang="en-US"/>
              <a:pPr>
                <a:defRPr/>
              </a:pPr>
              <a:t>2018/4/23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4AECD4-6D8A-40CC-B8B7-552A3BBECAE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C049D032-37DF-4D4D-BA4F-61E8E4E4D145}" type="datetime1">
              <a:rPr lang="zh-CN" altLang="en-US"/>
              <a:pPr>
                <a:defRPr/>
              </a:pPr>
              <a:t>2018/4/23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24E2B4-6DD6-4CE6-ACA5-610B07F9A3A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305B24C9-F469-4E2B-BE9A-1DC0BB606A8A}" type="datetime1">
              <a:rPr lang="zh-CN" altLang="en-US"/>
              <a:pPr>
                <a:defRPr/>
              </a:pPr>
              <a:t>2018/4/23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48CE03-1C06-4E66-A0C1-854EB3E4E0E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88147DB8-4530-463C-B855-D2E4B032CCE6}" type="datetime1">
              <a:rPr lang="zh-CN" altLang="en-US"/>
              <a:pPr>
                <a:defRPr/>
              </a:pPr>
              <a:t>2018/4/23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95CF48-5E1C-4CC7-9FB0-34040B6EAD1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58DBDBE8-C58E-4746-8B77-DD0CB763F9DD}" type="datetime1">
              <a:rPr lang="zh-CN" altLang="en-US"/>
              <a:pPr>
                <a:defRPr/>
              </a:pPr>
              <a:t>2018/4/23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69B0CE-4A14-4911-848A-02AF6F27004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5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875463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8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pic>
        <p:nvPicPr>
          <p:cNvPr id="7" name="Picture 4" descr="OQAAAB+LCAAAAAAABACrVlIpqSxIVbJSCs5NLCpxyUxML0rM9SxJzVXSUfJMUbLKK83J0VFyysxLycxLdy/KLy0oVrKKjq0FALpUkis5AAAA"/>
          <p:cNvPicPr>
            <a:picLocks noChangeAspect="1" noChangeArrowheads="1"/>
          </p:cNvPicPr>
          <p:nvPr userDrawn="1"/>
        </p:nvPicPr>
        <p:blipFill rotWithShape="1">
          <a:blip r:embed="rId16" cstate="print">
            <a:duotone>
              <a:schemeClr val="accent5">
                <a:shade val="45000"/>
                <a:satMod val="135000"/>
              </a:schemeClr>
              <a:prstClr val="white"/>
            </a:duotone>
            <a:extLst/>
          </a:blip>
          <a:srcRect t="18788" b="3995"/>
          <a:stretch/>
        </p:blipFill>
        <p:spPr bwMode="auto">
          <a:xfrm>
            <a:off x="7452320" y="6597352"/>
            <a:ext cx="1418073" cy="144000"/>
          </a:xfrm>
          <a:prstGeom prst="rect">
            <a:avLst/>
          </a:prstGeom>
          <a:noFill/>
          <a:extLst/>
        </p:spPr>
      </p:pic>
      <p:sp>
        <p:nvSpPr>
          <p:cNvPr id="8" name="等腰三角形 7"/>
          <p:cNvSpPr>
            <a:spLocks noChangeArrowheads="1"/>
          </p:cNvSpPr>
          <p:nvPr userDrawn="1"/>
        </p:nvSpPr>
        <p:spPr bwMode="auto">
          <a:xfrm rot="19740000">
            <a:off x="169863" y="679450"/>
            <a:ext cx="350837" cy="403225"/>
          </a:xfrm>
          <a:prstGeom prst="triangle">
            <a:avLst>
              <a:gd name="adj" fmla="val 56088"/>
            </a:avLst>
          </a:prstGeom>
          <a:solidFill>
            <a:schemeClr val="tx1">
              <a:lumMod val="75000"/>
              <a:lumOff val="25000"/>
              <a:alpha val="36000"/>
            </a:schemeClr>
          </a:solidFill>
          <a:ln w="9525">
            <a:noFill/>
            <a:miter lim="800000"/>
          </a:ln>
        </p:spPr>
        <p:txBody>
          <a:bodyPr lIns="90170" tIns="46990" rIns="90170" bIns="46990" anchor="ctr"/>
          <a:lstStyle/>
          <a:p>
            <a:pPr algn="ctr">
              <a:buFont typeface="Arial" panose="020B0604020202020204" pitchFamily="34" charset="0"/>
              <a:buNone/>
              <a:defRPr/>
            </a:pPr>
            <a:endParaRPr lang="zh-CN" altLang="zh-CN" sz="100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" name="等腰三角形 6"/>
          <p:cNvSpPr>
            <a:spLocks noChangeArrowheads="1"/>
          </p:cNvSpPr>
          <p:nvPr userDrawn="1"/>
        </p:nvSpPr>
        <p:spPr bwMode="auto">
          <a:xfrm rot="5400000">
            <a:off x="-288926" y="261938"/>
            <a:ext cx="1301751" cy="7239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90170" tIns="46990" rIns="90170" bIns="469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zh-CN" sz="100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7524328" y="23664"/>
            <a:ext cx="1413133" cy="959397"/>
          </a:xfrm>
          <a:prstGeom prst="rect">
            <a:avLst/>
          </a:prstGeom>
        </p:spPr>
      </p:pic>
      <p:cxnSp>
        <p:nvCxnSpPr>
          <p:cNvPr id="12" name="直接连接符 11"/>
          <p:cNvCxnSpPr/>
          <p:nvPr userDrawn="1"/>
        </p:nvCxnSpPr>
        <p:spPr>
          <a:xfrm>
            <a:off x="701402" y="623888"/>
            <a:ext cx="6584404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701" r:id="rId13"/>
    <p:sldLayoutId id="2147483702" r:id="rId14"/>
  </p:sldLayoutIdLst>
  <p:transition spd="med">
    <p:push dir="u"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6183"/>
          </a:xfrm>
          <a:prstGeom prst="rect">
            <a:avLst/>
          </a:prstGeom>
        </p:spPr>
        <p:txBody>
          <a:bodyPr vert="horz" lIns="107287" tIns="53643" rIns="107287" bIns="53643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72866" fontAlgn="auto">
              <a:spcBef>
                <a:spcPts val="0"/>
              </a:spcBef>
              <a:spcAft>
                <a:spcPts val="0"/>
              </a:spcAft>
            </a:pPr>
            <a:fld id="{BE69543C-52B3-4CBD-A019-046A6F5B08EB}" type="datetime1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 defTabSz="1072866" fontAlgn="auto">
                <a:spcBef>
                  <a:spcPts val="0"/>
                </a:spcBef>
                <a:spcAft>
                  <a:spcPts val="0"/>
                </a:spcAft>
              </a:pPr>
              <a:t>2018/4/23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6183"/>
          </a:xfrm>
          <a:prstGeom prst="rect">
            <a:avLst/>
          </a:prstGeom>
        </p:spPr>
        <p:txBody>
          <a:bodyPr vert="horz" lIns="107287" tIns="53643" rIns="107287" bIns="53643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72866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6183"/>
          </a:xfrm>
          <a:prstGeom prst="rect">
            <a:avLst/>
          </a:prstGeom>
        </p:spPr>
        <p:txBody>
          <a:bodyPr vert="horz" lIns="107287" tIns="53643" rIns="107287" bIns="53643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72866" fontAlgn="auto">
              <a:spcBef>
                <a:spcPts val="0"/>
              </a:spcBef>
              <a:spcAft>
                <a:spcPts val="0"/>
              </a:spcAft>
            </a:pPr>
            <a:fld id="{B67B34C1-29DF-48A7-B438-B832F2B2885C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 defTabSz="1072866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861788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1072866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2325" indent="-402325" algn="l" defTabSz="1072866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71703" indent="-335270" algn="l" defTabSz="1072866" rtl="0" eaLnBrk="1" latinLnBrk="0" hangingPunct="1">
        <a:spcBef>
          <a:spcPct val="20000"/>
        </a:spcBef>
        <a:buFont typeface="Arial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41082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877515" indent="-268216" algn="l" defTabSz="1072866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413947" indent="-268216" algn="l" defTabSz="1072866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50380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86813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23246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59678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6433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72866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9298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45731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82164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18597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55029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91462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502444" y="1"/>
            <a:ext cx="8137922" cy="10286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02444" y="1123952"/>
            <a:ext cx="8137922" cy="5019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051300" y="6515104"/>
            <a:ext cx="1041402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6489D9C7-5DC6-4263-87FF-7C99F6FB63C3}" type="datetime1">
              <a:rPr lang="zh-CN" altLang="en-US" smtClean="0">
                <a:solidFill>
                  <a:prstClr val="black"/>
                </a:solidFill>
                <a:latin typeface="Arial"/>
                <a:ea typeface="微软雅黑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2018/4/23</a:t>
            </a:fld>
            <a:endParaRPr lang="zh-CN" altLang="en-US">
              <a:solidFill>
                <a:prstClr val="black"/>
              </a:solidFill>
              <a:latin typeface="Arial"/>
              <a:ea typeface="微软雅黑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502445" y="6515104"/>
            <a:ext cx="3105150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>
                <a:solidFill>
                  <a:prstClr val="black"/>
                </a:solidFill>
                <a:latin typeface="Arial"/>
                <a:ea typeface="微软雅黑"/>
              </a:rPr>
              <a:t>www.islide.cc </a:t>
            </a:r>
            <a:r>
              <a:rPr lang="zh-CN" altLang="en-US">
                <a:solidFill>
                  <a:prstClr val="black"/>
                </a:solidFill>
                <a:latin typeface="Arial"/>
                <a:ea typeface="微软雅黑"/>
              </a:rPr>
              <a:t>「 让</a:t>
            </a:r>
            <a:r>
              <a:rPr lang="en-US" altLang="zh-CN">
                <a:solidFill>
                  <a:prstClr val="black"/>
                </a:solidFill>
                <a:latin typeface="Arial"/>
                <a:ea typeface="微软雅黑"/>
              </a:rPr>
              <a:t>PPT</a:t>
            </a:r>
            <a:r>
              <a:rPr lang="zh-CN" altLang="en-US">
                <a:solidFill>
                  <a:prstClr val="black"/>
                </a:solidFill>
                <a:latin typeface="Arial"/>
                <a:ea typeface="微软雅黑"/>
              </a:rPr>
              <a:t>设计简单起来！」</a:t>
            </a:r>
            <a:endParaRPr lang="zh-CN" altLang="en-US" dirty="0">
              <a:solidFill>
                <a:prstClr val="black"/>
              </a:solidFill>
              <a:latin typeface="Arial"/>
              <a:ea typeface="微软雅黑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515104"/>
            <a:ext cx="2182416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DD3DB80-B894-403A-B48E-6FDC1A72010E}" type="slidenum">
              <a:rPr lang="zh-CN" altLang="en-US" smtClean="0">
                <a:solidFill>
                  <a:prstClr val="black"/>
                </a:solidFill>
                <a:latin typeface="Arial"/>
                <a:ea typeface="微软雅黑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>
              <a:solidFill>
                <a:prstClr val="black"/>
              </a:solidFill>
              <a:latin typeface="Arial"/>
              <a:ea typeface="微软雅黑"/>
            </a:endParaRPr>
          </a:p>
        </p:txBody>
      </p:sp>
      <p:grpSp>
        <p:nvGrpSpPr>
          <p:cNvPr id="31" name="组合 30"/>
          <p:cNvGrpSpPr/>
          <p:nvPr userDrawn="1"/>
        </p:nvGrpSpPr>
        <p:grpSpPr>
          <a:xfrm>
            <a:off x="6523100" y="525540"/>
            <a:ext cx="2620900" cy="1072357"/>
            <a:chOff x="4054475" y="-573881"/>
            <a:chExt cx="8137525" cy="2497138"/>
          </a:xfrm>
        </p:grpSpPr>
        <p:sp>
          <p:nvSpPr>
            <p:cNvPr id="32" name="Freeform 35"/>
            <p:cNvSpPr>
              <a:spLocks/>
            </p:cNvSpPr>
            <p:nvPr/>
          </p:nvSpPr>
          <p:spPr bwMode="auto">
            <a:xfrm flipH="1">
              <a:off x="4054475" y="-573881"/>
              <a:ext cx="8137525" cy="2497138"/>
            </a:xfrm>
            <a:custGeom>
              <a:avLst/>
              <a:gdLst>
                <a:gd name="T0" fmla="*/ 0 w 4277"/>
                <a:gd name="T1" fmla="*/ 651 h 1311"/>
                <a:gd name="T2" fmla="*/ 0 w 4277"/>
                <a:gd name="T3" fmla="*/ 1110 h 1311"/>
                <a:gd name="T4" fmla="*/ 2220 w 4277"/>
                <a:gd name="T5" fmla="*/ 587 h 1311"/>
                <a:gd name="T6" fmla="*/ 4277 w 4277"/>
                <a:gd name="T7" fmla="*/ 303 h 1311"/>
                <a:gd name="T8" fmla="*/ 1891 w 4277"/>
                <a:gd name="T9" fmla="*/ 440 h 1311"/>
                <a:gd name="T10" fmla="*/ 888 w 4277"/>
                <a:gd name="T11" fmla="*/ 694 h 1311"/>
                <a:gd name="T12" fmla="*/ 0 w 4277"/>
                <a:gd name="T13" fmla="*/ 651 h 1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77" h="1311">
                  <a:moveTo>
                    <a:pt x="0" y="651"/>
                  </a:moveTo>
                  <a:cubicBezTo>
                    <a:pt x="0" y="1110"/>
                    <a:pt x="0" y="1110"/>
                    <a:pt x="0" y="1110"/>
                  </a:cubicBezTo>
                  <a:cubicBezTo>
                    <a:pt x="0" y="1110"/>
                    <a:pt x="608" y="1311"/>
                    <a:pt x="2220" y="587"/>
                  </a:cubicBezTo>
                  <a:cubicBezTo>
                    <a:pt x="2220" y="587"/>
                    <a:pt x="3207" y="193"/>
                    <a:pt x="4277" y="303"/>
                  </a:cubicBezTo>
                  <a:cubicBezTo>
                    <a:pt x="4277" y="303"/>
                    <a:pt x="3372" y="0"/>
                    <a:pt x="1891" y="440"/>
                  </a:cubicBezTo>
                  <a:cubicBezTo>
                    <a:pt x="1891" y="440"/>
                    <a:pt x="1398" y="637"/>
                    <a:pt x="888" y="694"/>
                  </a:cubicBezTo>
                  <a:cubicBezTo>
                    <a:pt x="378" y="752"/>
                    <a:pt x="0" y="651"/>
                    <a:pt x="0" y="651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prstClr val="black"/>
                </a:solidFill>
                <a:latin typeface="Arial"/>
                <a:ea typeface="微软雅黑"/>
              </a:endParaRPr>
            </a:p>
          </p:txBody>
        </p:sp>
        <p:sp>
          <p:nvSpPr>
            <p:cNvPr id="33" name="Freeform 36"/>
            <p:cNvSpPr>
              <a:spLocks/>
            </p:cNvSpPr>
            <p:nvPr/>
          </p:nvSpPr>
          <p:spPr bwMode="auto">
            <a:xfrm flipH="1">
              <a:off x="8813800" y="-296068"/>
              <a:ext cx="3378200" cy="1236663"/>
            </a:xfrm>
            <a:custGeom>
              <a:avLst/>
              <a:gdLst>
                <a:gd name="T0" fmla="*/ 0 w 1776"/>
                <a:gd name="T1" fmla="*/ 257 h 649"/>
                <a:gd name="T2" fmla="*/ 1140 w 1776"/>
                <a:gd name="T3" fmla="*/ 147 h 649"/>
                <a:gd name="T4" fmla="*/ 1776 w 1776"/>
                <a:gd name="T5" fmla="*/ 257 h 649"/>
                <a:gd name="T6" fmla="*/ 0 w 1776"/>
                <a:gd name="T7" fmla="*/ 456 h 649"/>
                <a:gd name="T8" fmla="*/ 0 w 1776"/>
                <a:gd name="T9" fmla="*/ 257 h 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76" h="649">
                  <a:moveTo>
                    <a:pt x="0" y="257"/>
                  </a:moveTo>
                  <a:cubicBezTo>
                    <a:pt x="0" y="257"/>
                    <a:pt x="389" y="0"/>
                    <a:pt x="1140" y="147"/>
                  </a:cubicBezTo>
                  <a:cubicBezTo>
                    <a:pt x="1140" y="147"/>
                    <a:pt x="1401" y="222"/>
                    <a:pt x="1776" y="257"/>
                  </a:cubicBezTo>
                  <a:cubicBezTo>
                    <a:pt x="1776" y="257"/>
                    <a:pt x="809" y="649"/>
                    <a:pt x="0" y="456"/>
                  </a:cubicBezTo>
                  <a:lnTo>
                    <a:pt x="0" y="257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prstClr val="black"/>
                </a:solidFill>
                <a:latin typeface="Arial"/>
                <a:ea typeface="微软雅黑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98091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700" r:id="rId7"/>
  </p:sldLayoutIdLst>
  <p:hf hdr="0" dt="0"/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pos="422" userDrawn="1">
          <p15:clr>
            <a:srgbClr val="F26B43"/>
          </p15:clr>
        </p15:guide>
        <p15:guide id="2" pos="7257" userDrawn="1">
          <p15:clr>
            <a:srgbClr val="F26B43"/>
          </p15:clr>
        </p15:guide>
        <p15:guide id="3" orient="horz" pos="648" userDrawn="1">
          <p15:clr>
            <a:srgbClr val="F26B43"/>
          </p15:clr>
        </p15:guide>
        <p15:guide id="4" orient="horz" pos="708" userDrawn="1">
          <p15:clr>
            <a:srgbClr val="F26B43"/>
          </p15:clr>
        </p15:guide>
        <p15:guide id="5" orient="horz" pos="3931" userDrawn="1">
          <p15:clr>
            <a:srgbClr val="F26B43"/>
          </p15:clr>
        </p15:guide>
        <p15:guide id="6" orient="horz" pos="387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3155748"/>
            <a:ext cx="9144000" cy="3702252"/>
          </a:xfrm>
          <a:prstGeom prst="rect">
            <a:avLst/>
          </a:prstGeom>
          <a:solidFill>
            <a:srgbClr val="558ED5">
              <a:alpha val="8000"/>
            </a:srgb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2" y="4"/>
            <a:ext cx="9143999" cy="26246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1" name="直接连接符 10"/>
          <p:cNvCxnSpPr/>
          <p:nvPr/>
        </p:nvCxnSpPr>
        <p:spPr>
          <a:xfrm flipH="1">
            <a:off x="1322538" y="5157192"/>
            <a:ext cx="6552446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 descr="ful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" y="-1"/>
            <a:ext cx="9143137" cy="3155749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</p:spPr>
      </p:pic>
      <p:sp>
        <p:nvSpPr>
          <p:cNvPr id="9" name="矩形 8"/>
          <p:cNvSpPr/>
          <p:nvPr/>
        </p:nvSpPr>
        <p:spPr>
          <a:xfrm>
            <a:off x="1269298" y="4077072"/>
            <a:ext cx="66054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 defTabSz="1072866"/>
            <a:r>
              <a:rPr lang="zh-CN" altLang="en-US" sz="3200" dirty="0" smtClean="0">
                <a:solidFill>
                  <a:srgbClr val="1F497D"/>
                </a:solidFill>
                <a:latin typeface="+mn-lt"/>
                <a:ea typeface="+mn-ea"/>
                <a:cs typeface="+mn-ea"/>
                <a:sym typeface="+mn-lt"/>
              </a:rPr>
              <a:t>预算编制及执行填报要点培训</a:t>
            </a:r>
            <a:endParaRPr lang="zh-CN" altLang="en-US" sz="3200" dirty="0">
              <a:solidFill>
                <a:srgbClr val="1F497D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" name="副标题 5">
            <a:extLst>
              <a:ext uri="{FF2B5EF4-FFF2-40B4-BE49-F238E27FC236}">
                <a16:creationId xmlns:a16="http://schemas.microsoft.com/office/drawing/2014/main" xmlns="" id="{CD08E92E-016F-407D-A038-42E031B38DBB}"/>
              </a:ext>
            </a:extLst>
          </p:cNvPr>
          <p:cNvSpPr txBox="1">
            <a:spLocks/>
          </p:cNvSpPr>
          <p:nvPr/>
        </p:nvSpPr>
        <p:spPr>
          <a:xfrm>
            <a:off x="6227902" y="6093296"/>
            <a:ext cx="1728192" cy="558799"/>
          </a:xfrm>
          <a:prstGeom prst="rect">
            <a:avLst/>
          </a:prstGeom>
        </p:spPr>
        <p:txBody>
          <a:bodyPr>
            <a:normAutofit/>
          </a:bodyPr>
          <a:lstStyle>
            <a:lvl1pPr marL="228589" indent="-228589" algn="l" defTabSz="91435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6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4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20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98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 smtClean="0">
                <a:solidFill>
                  <a:srgbClr val="1F497D"/>
                </a:solidFill>
                <a:cs typeface="+mn-ea"/>
                <a:sym typeface="+mn-lt"/>
              </a:rPr>
              <a:t>2018</a:t>
            </a:r>
            <a:r>
              <a:rPr lang="zh-CN" altLang="en-US" dirty="0" smtClean="0">
                <a:solidFill>
                  <a:srgbClr val="1F497D"/>
                </a:solidFill>
                <a:cs typeface="+mn-ea"/>
                <a:sym typeface="+mn-lt"/>
              </a:rPr>
              <a:t>年</a:t>
            </a:r>
            <a:r>
              <a:rPr lang="en-US" altLang="zh-CN" dirty="0">
                <a:solidFill>
                  <a:srgbClr val="1F497D"/>
                </a:solidFill>
                <a:cs typeface="+mn-ea"/>
                <a:sym typeface="+mn-lt"/>
              </a:rPr>
              <a:t>4</a:t>
            </a:r>
            <a:r>
              <a:rPr lang="zh-CN" altLang="en-US" dirty="0" smtClean="0">
                <a:solidFill>
                  <a:srgbClr val="1F497D"/>
                </a:solidFill>
                <a:cs typeface="+mn-ea"/>
                <a:sym typeface="+mn-lt"/>
              </a:rPr>
              <a:t>月</a:t>
            </a:r>
            <a:endParaRPr lang="zh-CN" altLang="en-US" dirty="0">
              <a:solidFill>
                <a:srgbClr val="1F497D"/>
              </a:solidFill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269016" y="4077072"/>
            <a:ext cx="6605686" cy="584775"/>
          </a:xfrm>
          <a:prstGeom prst="rect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14846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836428"/>
              </p:ext>
            </p:extLst>
          </p:nvPr>
        </p:nvGraphicFramePr>
        <p:xfrm>
          <a:off x="467544" y="1196756"/>
          <a:ext cx="7776865" cy="52565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85844"/>
                <a:gridCol w="1298532"/>
                <a:gridCol w="744933"/>
                <a:gridCol w="1199283"/>
                <a:gridCol w="865371"/>
                <a:gridCol w="1582902"/>
              </a:tblGrid>
              <a:tr h="421850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u="none" strike="noStrike" dirty="0">
                          <a:effectLst/>
                        </a:rPr>
                        <a:t>项目</a:t>
                      </a:r>
                      <a:endParaRPr lang="zh-CN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601" marR="8601" marT="860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zh-CN" altLang="en-US" sz="1400" b="1" u="none" strike="noStrike" dirty="0">
                          <a:effectLst/>
                        </a:rPr>
                        <a:t>本期实际执行数</a:t>
                      </a:r>
                      <a:endParaRPr lang="zh-CN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8601" marR="8601" marT="8601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zh-CN" altLang="en-US" sz="1400" b="1" u="none" strike="noStrike" dirty="0">
                          <a:effectLst/>
                        </a:rPr>
                        <a:t>收入占比</a:t>
                      </a:r>
                      <a:endParaRPr lang="zh-CN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8601" marR="8601" marT="8601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zh-CN" altLang="en-US" sz="1400" b="1" u="none" strike="noStrike" dirty="0">
                          <a:effectLst/>
                        </a:rPr>
                        <a:t> 本期预算 </a:t>
                      </a:r>
                      <a:endParaRPr lang="zh-CN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8601" marR="8601" marT="8601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zh-CN" altLang="en-US" sz="1400" b="1" u="none" strike="noStrike" dirty="0">
                          <a:effectLst/>
                        </a:rPr>
                        <a:t>收入占比</a:t>
                      </a:r>
                      <a:endParaRPr lang="zh-CN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8601" marR="8601" marT="8601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u="none" strike="noStrike" dirty="0">
                          <a:effectLst/>
                        </a:rPr>
                        <a:t>当期与责任书差异</a:t>
                      </a:r>
                      <a:endParaRPr lang="zh-CN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8601" marR="8601" marT="8601" marB="0" anchor="ctr"/>
                </a:tc>
              </a:tr>
              <a:tr h="483473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400" u="none" strike="noStrike" dirty="0">
                          <a:effectLst/>
                        </a:rPr>
                        <a:t>销售收入（不含销项税）</a:t>
                      </a:r>
                      <a:endParaRPr lang="zh-CN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601" marR="8601" marT="8601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zh-CN" alt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</a:t>
                      </a:r>
                      <a:r>
                        <a:rPr lang="en-US" altLang="zh-CN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25,000 </a:t>
                      </a: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zh-CN" altLang="en-US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zh-CN" alt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</a:t>
                      </a:r>
                      <a:r>
                        <a:rPr lang="en-US" altLang="zh-CN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50,000 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zh-CN" altLang="en-US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zh-CN" altLang="en-US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  <a:tr h="483473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400" u="none" strike="noStrike" dirty="0">
                          <a:effectLst/>
                        </a:rPr>
                        <a:t>开发成本（不含进项税）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8601" marR="8601" marT="8601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zh-CN" alt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</a:t>
                      </a:r>
                      <a:r>
                        <a:rPr lang="en-US" altLang="zh-CN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14,500 </a:t>
                      </a: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zh-CN" altLang="en-US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zh-CN" alt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</a:t>
                      </a:r>
                      <a:r>
                        <a:rPr lang="en-US" altLang="zh-CN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30,000 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zh-CN" altLang="en-US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zh-CN" altLang="en-US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  <a:tr h="483473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400" u="none" strike="noStrike" dirty="0">
                          <a:effectLst/>
                        </a:rPr>
                        <a:t>毛利率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8601" marR="8601" marT="8601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42%</a:t>
                      </a: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zh-CN" altLang="en-US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40%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zh-CN" altLang="en-US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2%</a:t>
                      </a:r>
                    </a:p>
                  </a:txBody>
                  <a:tcPr marL="9525" marR="9525" marT="9525" marB="0" anchor="b"/>
                </a:tc>
              </a:tr>
              <a:tr h="483473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400" u="none" strike="noStrike" dirty="0">
                          <a:effectLst/>
                        </a:rPr>
                        <a:t>增值税附加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601" marR="8601" marT="8601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zh-CN" alt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</a:t>
                      </a:r>
                      <a:r>
                        <a:rPr lang="en-US" altLang="zh-CN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126 </a:t>
                      </a: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0.50%</a:t>
                      </a: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zh-CN" alt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 </a:t>
                      </a:r>
                      <a:r>
                        <a:rPr lang="en-US" altLang="zh-CN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240 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0.48%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0.02%</a:t>
                      </a:r>
                    </a:p>
                  </a:txBody>
                  <a:tcPr marL="9525" marR="9525" marT="9525" marB="0" anchor="b"/>
                </a:tc>
              </a:tr>
              <a:tr h="483473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400" u="none" strike="noStrike" dirty="0">
                          <a:effectLst/>
                        </a:rPr>
                        <a:t>管理费用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601" marR="8601" marT="8601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zh-CN" alt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</a:t>
                      </a:r>
                      <a:r>
                        <a:rPr lang="en-US" altLang="zh-CN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1,200 </a:t>
                      </a: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4.80%</a:t>
                      </a: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zh-CN" alt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</a:t>
                      </a:r>
                      <a:r>
                        <a:rPr lang="en-US" altLang="zh-CN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1,500 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3.00%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1.80%</a:t>
                      </a:r>
                    </a:p>
                  </a:txBody>
                  <a:tcPr marL="9525" marR="9525" marT="9525" marB="0" anchor="b"/>
                </a:tc>
              </a:tr>
              <a:tr h="483473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400" u="none" strike="noStrike" dirty="0">
                          <a:effectLst/>
                        </a:rPr>
                        <a:t>销售费用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601" marR="8601" marT="8601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zh-CN" alt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</a:t>
                      </a:r>
                      <a:r>
                        <a:rPr lang="en-US" altLang="zh-CN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500 </a:t>
                      </a: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2.00%</a:t>
                      </a: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zh-CN" alt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</a:t>
                      </a:r>
                      <a:r>
                        <a:rPr lang="en-US" altLang="zh-CN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1,000 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2.00%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0.00%</a:t>
                      </a:r>
                    </a:p>
                  </a:txBody>
                  <a:tcPr marL="9525" marR="9525" marT="9525" marB="0" anchor="b"/>
                </a:tc>
              </a:tr>
              <a:tr h="483473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400" u="none" strike="noStrike" dirty="0">
                          <a:effectLst/>
                        </a:rPr>
                        <a:t>财务费用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601" marR="8601" marT="8601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zh-CN" alt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</a:t>
                      </a:r>
                      <a:r>
                        <a:rPr lang="en-US" altLang="zh-CN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625 </a:t>
                      </a: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2.50%</a:t>
                      </a: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zh-CN" alt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</a:t>
                      </a:r>
                      <a:r>
                        <a:rPr lang="en-US" altLang="zh-CN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1,250 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2.50%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0.00%</a:t>
                      </a:r>
                    </a:p>
                  </a:txBody>
                  <a:tcPr marL="9525" marR="9525" marT="9525" marB="0" anchor="b"/>
                </a:tc>
              </a:tr>
              <a:tr h="483473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400" u="none" strike="noStrike" dirty="0">
                          <a:effectLst/>
                        </a:rPr>
                        <a:t>土地增值税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601" marR="8601" marT="8601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zh-CN" alt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</a:t>
                      </a:r>
                      <a:r>
                        <a:rPr lang="en-US" altLang="zh-CN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1,400 </a:t>
                      </a: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5.60%</a:t>
                      </a: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zh-CN" alt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</a:t>
                      </a:r>
                      <a:r>
                        <a:rPr lang="en-US" altLang="zh-CN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2,750 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5.50%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0.10%</a:t>
                      </a:r>
                    </a:p>
                  </a:txBody>
                  <a:tcPr marL="9525" marR="9525" marT="9525" marB="0" anchor="b"/>
                </a:tc>
              </a:tr>
              <a:tr h="483473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400" u="none" strike="noStrike" dirty="0">
                          <a:effectLst/>
                        </a:rPr>
                        <a:t>企业所得税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601" marR="8601" marT="8601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zh-CN" alt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</a:t>
                      </a:r>
                      <a:r>
                        <a:rPr lang="en-US" altLang="zh-CN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1,662 </a:t>
                      </a: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6.65%</a:t>
                      </a: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zh-CN" alt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</a:t>
                      </a:r>
                      <a:r>
                        <a:rPr lang="en-US" altLang="zh-CN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3,315 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6.63%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0.02%</a:t>
                      </a:r>
                    </a:p>
                  </a:txBody>
                  <a:tcPr marL="9525" marR="9525" marT="9525" marB="0" anchor="b"/>
                </a:tc>
              </a:tr>
              <a:tr h="483473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400" u="none" strike="noStrike" dirty="0">
                          <a:effectLst/>
                        </a:rPr>
                        <a:t>净利润</a:t>
                      </a:r>
                      <a:endParaRPr lang="zh-CN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601" marR="8601" marT="8601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zh-CN" alt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</a:t>
                      </a:r>
                      <a:r>
                        <a:rPr lang="en-US" altLang="zh-CN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4,987 </a:t>
                      </a: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19.95%</a:t>
                      </a: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zh-CN" alt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</a:t>
                      </a:r>
                      <a:r>
                        <a:rPr lang="en-US" altLang="zh-CN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9,945 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19.89%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0.06%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67544" y="6525344"/>
            <a:ext cx="76328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>
                <a:latin typeface="+mj-ea"/>
                <a:ea typeface="+mj-ea"/>
              </a:rPr>
              <a:t>注：净利率增加</a:t>
            </a:r>
            <a:r>
              <a:rPr lang="en-US" altLang="zh-CN" sz="1400" dirty="0" smtClean="0">
                <a:latin typeface="+mj-ea"/>
                <a:ea typeface="+mj-ea"/>
              </a:rPr>
              <a:t>0.06%</a:t>
            </a:r>
            <a:r>
              <a:rPr lang="zh-CN" altLang="en-US" sz="1400" dirty="0" smtClean="0">
                <a:latin typeface="+mj-ea"/>
                <a:ea typeface="+mj-ea"/>
              </a:rPr>
              <a:t>，为毛利率增加</a:t>
            </a:r>
            <a:r>
              <a:rPr lang="en-US" altLang="zh-CN" sz="1400" dirty="0" smtClean="0">
                <a:latin typeface="+mj-ea"/>
                <a:ea typeface="+mj-ea"/>
              </a:rPr>
              <a:t>2%</a:t>
            </a:r>
            <a:r>
              <a:rPr lang="zh-CN" altLang="en-US" sz="1400" dirty="0" smtClean="0">
                <a:latin typeface="+mj-ea"/>
                <a:ea typeface="+mj-ea"/>
              </a:rPr>
              <a:t>、管理费用收入占比增加</a:t>
            </a:r>
            <a:r>
              <a:rPr lang="en-US" altLang="zh-CN" sz="1400" dirty="0" smtClean="0">
                <a:latin typeface="+mj-ea"/>
                <a:ea typeface="+mj-ea"/>
              </a:rPr>
              <a:t>1.8%</a:t>
            </a:r>
            <a:r>
              <a:rPr lang="zh-CN" altLang="en-US" sz="1400" dirty="0" smtClean="0">
                <a:latin typeface="+mj-ea"/>
                <a:ea typeface="+mj-ea"/>
              </a:rPr>
              <a:t>的综合影响</a:t>
            </a:r>
            <a:endParaRPr lang="zh-CN" altLang="en-US" sz="1400" dirty="0">
              <a:latin typeface="+mj-ea"/>
              <a:ea typeface="+mj-ea"/>
            </a:endParaRPr>
          </a:p>
        </p:txBody>
      </p:sp>
      <p:sp>
        <p:nvSpPr>
          <p:cNvPr id="44" name="Rectangle 42"/>
          <p:cNvSpPr/>
          <p:nvPr/>
        </p:nvSpPr>
        <p:spPr>
          <a:xfrm flipH="1">
            <a:off x="971600" y="798424"/>
            <a:ext cx="1793094" cy="220592"/>
          </a:xfrm>
          <a:prstGeom prst="rect">
            <a:avLst/>
          </a:prstGeom>
          <a:noFill/>
          <a:ln w="12700" cap="flat" cmpd="sng" algn="ctr">
            <a:noFill/>
            <a:prstDash val="solid"/>
          </a:ln>
          <a:effectLst/>
        </p:spPr>
        <p:txBody>
          <a:bodyPr lIns="91440" tIns="0" rIns="91440" bIns="0" rtlCol="0" anchor="t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1B416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案例一</a:t>
            </a:r>
            <a:endParaRPr kumimoji="0" lang="zh-CN" altLang="en-US" b="1" i="0" u="none" strike="noStrike" kern="0" cap="none" spc="0" normalizeH="0" baseline="0" noProof="0" dirty="0">
              <a:ln>
                <a:noFill/>
              </a:ln>
              <a:solidFill>
                <a:srgbClr val="1B416F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5" name="矩形 18"/>
          <p:cNvSpPr>
            <a:spLocks noChangeArrowheads="1"/>
          </p:cNvSpPr>
          <p:nvPr/>
        </p:nvSpPr>
        <p:spPr bwMode="auto">
          <a:xfrm>
            <a:off x="779785" y="185306"/>
            <a:ext cx="7243762" cy="438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sz="2400" b="1" dirty="0" smtClean="0">
                <a:latin typeface="+mn-lt"/>
                <a:ea typeface="+mn-ea"/>
                <a:cs typeface="+mn-ea"/>
                <a:sym typeface="+mn-lt"/>
              </a:rPr>
              <a:t>利润表分析</a:t>
            </a:r>
            <a:endParaRPr lang="zh-CN" altLang="en-US" sz="2400" dirty="0">
              <a:solidFill>
                <a:srgbClr val="FF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47586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5962515"/>
              </p:ext>
            </p:extLst>
          </p:nvPr>
        </p:nvGraphicFramePr>
        <p:xfrm>
          <a:off x="1137406" y="1124744"/>
          <a:ext cx="6528519" cy="48664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58201"/>
                <a:gridCol w="1525903"/>
                <a:gridCol w="2024018"/>
                <a:gridCol w="1720397"/>
              </a:tblGrid>
              <a:tr h="240305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u="none" strike="noStrike" dirty="0">
                          <a:effectLst/>
                        </a:rPr>
                        <a:t>项目</a:t>
                      </a:r>
                      <a:endParaRPr lang="zh-CN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华文楷体"/>
                      </a:endParaRPr>
                    </a:p>
                  </a:txBody>
                  <a:tcPr marL="8428" marR="8428" marT="8428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u="none" strike="noStrike" dirty="0">
                          <a:effectLst/>
                        </a:rPr>
                        <a:t>本期实际执行数</a:t>
                      </a:r>
                      <a:endParaRPr lang="zh-CN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华文楷体"/>
                      </a:endParaRPr>
                    </a:p>
                  </a:txBody>
                  <a:tcPr marL="8428" marR="8428" marT="8428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u="none" strike="noStrike" dirty="0">
                          <a:effectLst/>
                        </a:rPr>
                        <a:t>本期预算</a:t>
                      </a:r>
                      <a:endParaRPr lang="zh-CN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华文楷体"/>
                      </a:endParaRPr>
                    </a:p>
                  </a:txBody>
                  <a:tcPr marL="8428" marR="8428" marT="8428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512686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zh-CN" altLang="en-US" sz="1400" u="none" strike="noStrike" dirty="0">
                          <a:effectLst/>
                        </a:rPr>
                        <a:t>销售面积</a:t>
                      </a:r>
                      <a:r>
                        <a:rPr lang="en-US" altLang="zh-CN" sz="1400" u="none" strike="noStrike" dirty="0">
                          <a:effectLst/>
                        </a:rPr>
                        <a:t>-</a:t>
                      </a:r>
                      <a:r>
                        <a:rPr lang="zh-CN" altLang="en-US" sz="1400" u="none" strike="noStrike" dirty="0">
                          <a:effectLst/>
                        </a:rPr>
                        <a:t>认购</a:t>
                      </a:r>
                      <a:br>
                        <a:rPr lang="zh-CN" altLang="en-US" sz="1400" u="none" strike="noStrike" dirty="0">
                          <a:effectLst/>
                        </a:rPr>
                      </a:br>
                      <a:r>
                        <a:rPr lang="zh-CN" altLang="en-US" sz="1400" u="none" strike="noStrike" dirty="0">
                          <a:effectLst/>
                        </a:rPr>
                        <a:t>（平方米）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华文楷体"/>
                      </a:endParaRPr>
                    </a:p>
                  </a:txBody>
                  <a:tcPr marL="8428" marR="8428" marT="842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400" u="none" strike="noStrike" dirty="0">
                          <a:effectLst/>
                        </a:rPr>
                        <a:t>高层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华文楷体"/>
                      </a:endParaRPr>
                    </a:p>
                  </a:txBody>
                  <a:tcPr marL="8428" marR="8428" marT="84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    </a:t>
                      </a:r>
                      <a:r>
                        <a:rPr lang="en-US" altLang="zh-CN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11,000 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</a:t>
                      </a:r>
                      <a:r>
                        <a:rPr lang="en-US" altLang="zh-CN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27,500 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512686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400" u="none" strike="noStrike" dirty="0">
                          <a:effectLst/>
                        </a:rPr>
                        <a:t>洋房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华文楷体"/>
                      </a:endParaRPr>
                    </a:p>
                  </a:txBody>
                  <a:tcPr marL="8428" marR="8428" marT="84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    </a:t>
                      </a:r>
                      <a:r>
                        <a:rPr lang="en-US" altLang="zh-CN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15,583 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</a:t>
                      </a:r>
                      <a:r>
                        <a:rPr lang="en-US" altLang="zh-CN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27,500 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512686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400" u="none" strike="noStrike" dirty="0">
                          <a:effectLst/>
                        </a:rPr>
                        <a:t>合计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华文楷体"/>
                      </a:endParaRPr>
                    </a:p>
                  </a:txBody>
                  <a:tcPr marL="8428" marR="8428" marT="84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    </a:t>
                      </a:r>
                      <a:r>
                        <a:rPr lang="en-US" altLang="zh-CN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26,583 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</a:t>
                      </a:r>
                      <a:r>
                        <a:rPr lang="en-US" altLang="zh-CN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55,000 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512686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zh-CN" altLang="en-US" sz="1400" u="none" strike="noStrike">
                          <a:effectLst/>
                        </a:rPr>
                        <a:t/>
                      </a:r>
                      <a:br>
                        <a:rPr lang="zh-CN" altLang="en-US" sz="1400" u="none" strike="noStrike">
                          <a:effectLst/>
                        </a:rPr>
                      </a:br>
                      <a:r>
                        <a:rPr lang="zh-CN" altLang="en-US" sz="1400" u="none" strike="noStrike">
                          <a:effectLst/>
                        </a:rPr>
                        <a:t>销售单价</a:t>
                      </a:r>
                      <a:r>
                        <a:rPr lang="en-US" altLang="zh-CN" sz="1400" u="none" strike="noStrike">
                          <a:effectLst/>
                        </a:rPr>
                        <a:t>-</a:t>
                      </a:r>
                      <a:r>
                        <a:rPr lang="zh-CN" altLang="en-US" sz="1400" u="none" strike="noStrike">
                          <a:effectLst/>
                        </a:rPr>
                        <a:t>认购</a:t>
                      </a:r>
                      <a:br>
                        <a:rPr lang="zh-CN" altLang="en-US" sz="1400" u="none" strike="noStrike">
                          <a:effectLst/>
                        </a:rPr>
                      </a:br>
                      <a:r>
                        <a:rPr lang="zh-CN" altLang="en-US" sz="1400" u="none" strike="noStrike">
                          <a:effectLst/>
                        </a:rPr>
                        <a:t>（元</a:t>
                      </a:r>
                      <a:r>
                        <a:rPr lang="en-US" altLang="zh-CN" sz="1400" u="none" strike="noStrike">
                          <a:effectLst/>
                        </a:rPr>
                        <a:t>/m</a:t>
                      </a:r>
                      <a:r>
                        <a:rPr lang="en-US" altLang="zh-CN" sz="1400" u="none" strike="noStrike" baseline="30000">
                          <a:effectLst/>
                        </a:rPr>
                        <a:t>2</a:t>
                      </a:r>
                      <a:r>
                        <a:rPr lang="zh-CN" altLang="en-US" sz="1400" u="none" strike="noStrike">
                          <a:effectLst/>
                        </a:rPr>
                        <a:t>）</a:t>
                      </a:r>
                      <a:endParaRPr lang="zh-CN" altLang="en-US" sz="1400" b="0" i="0" u="none" strike="noStrike">
                        <a:solidFill>
                          <a:srgbClr val="000000"/>
                        </a:solidFill>
                        <a:effectLst/>
                        <a:latin typeface="华文楷体"/>
                      </a:endParaRPr>
                    </a:p>
                  </a:txBody>
                  <a:tcPr marL="8428" marR="8428" marT="842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400" u="none" strike="noStrike" dirty="0">
                          <a:effectLst/>
                        </a:rPr>
                        <a:t>高层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华文楷体"/>
                      </a:endParaRPr>
                    </a:p>
                  </a:txBody>
                  <a:tcPr marL="8428" marR="8428" marT="84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      </a:t>
                      </a:r>
                      <a:r>
                        <a:rPr lang="en-US" altLang="zh-CN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8,000 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</a:t>
                      </a:r>
                      <a:r>
                        <a:rPr lang="en-US" altLang="zh-CN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8,000 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512686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400" u="none" strike="noStrike" dirty="0">
                          <a:effectLst/>
                        </a:rPr>
                        <a:t>洋房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华文楷体"/>
                      </a:endParaRPr>
                    </a:p>
                  </a:txBody>
                  <a:tcPr marL="8428" marR="8428" marT="84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    </a:t>
                      </a:r>
                      <a:r>
                        <a:rPr lang="en-US" altLang="zh-CN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12,000 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</a:t>
                      </a:r>
                      <a:r>
                        <a:rPr lang="en-US" altLang="zh-CN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12,000 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512686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400" u="none" strike="noStrike" smtClean="0">
                          <a:effectLst/>
                        </a:rPr>
                        <a:t>平均售价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华文楷体"/>
                      </a:endParaRPr>
                    </a:p>
                  </a:txBody>
                  <a:tcPr marL="8428" marR="8428" marT="84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    </a:t>
                      </a:r>
                      <a:r>
                        <a:rPr lang="en-US" altLang="zh-CN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10,345 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</a:t>
                      </a:r>
                      <a:r>
                        <a:rPr lang="en-US" altLang="zh-CN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10,000 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512686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zh-CN" altLang="en-US" sz="1400" u="none" strike="noStrike" dirty="0" smtClean="0">
                          <a:effectLst/>
                        </a:rPr>
                        <a:t>含税销售</a:t>
                      </a:r>
                      <a:r>
                        <a:rPr lang="zh-CN" altLang="en-US" sz="1400" u="none" strike="noStrike" dirty="0">
                          <a:effectLst/>
                        </a:rPr>
                        <a:t>金额（万元）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华文楷体"/>
                      </a:endParaRPr>
                    </a:p>
                  </a:txBody>
                  <a:tcPr marL="8428" marR="8428" marT="842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400" u="none" strike="noStrike" dirty="0">
                          <a:effectLst/>
                        </a:rPr>
                        <a:t>高层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华文楷体"/>
                      </a:endParaRPr>
                    </a:p>
                  </a:txBody>
                  <a:tcPr marL="8428" marR="8428" marT="84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      </a:t>
                      </a:r>
                      <a:r>
                        <a:rPr lang="en-US" altLang="zh-CN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8,800 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</a:t>
                      </a:r>
                      <a:r>
                        <a:rPr lang="en-US" altLang="zh-CN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22,000 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512686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400" u="none" strike="noStrike" dirty="0">
                          <a:effectLst/>
                        </a:rPr>
                        <a:t>洋房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华文楷体"/>
                      </a:endParaRPr>
                    </a:p>
                  </a:txBody>
                  <a:tcPr marL="8428" marR="8428" marT="84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    </a:t>
                      </a:r>
                      <a:r>
                        <a:rPr lang="en-US" altLang="zh-CN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18,700 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</a:t>
                      </a:r>
                      <a:r>
                        <a:rPr lang="en-US" altLang="zh-CN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33,000 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512686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400" u="none" strike="noStrike" dirty="0">
                          <a:effectLst/>
                        </a:rPr>
                        <a:t>合计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华文楷体"/>
                      </a:endParaRPr>
                    </a:p>
                  </a:txBody>
                  <a:tcPr marL="8428" marR="8428" marT="84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    </a:t>
                      </a:r>
                      <a:r>
                        <a:rPr lang="en-US" altLang="zh-CN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27,500 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</a:t>
                      </a:r>
                      <a:r>
                        <a:rPr lang="en-US" altLang="zh-CN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55,000 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Rectangle 42"/>
          <p:cNvSpPr/>
          <p:nvPr/>
        </p:nvSpPr>
        <p:spPr>
          <a:xfrm flipH="1">
            <a:off x="971600" y="678478"/>
            <a:ext cx="1793094" cy="220592"/>
          </a:xfrm>
          <a:prstGeom prst="rect">
            <a:avLst/>
          </a:prstGeom>
          <a:noFill/>
          <a:ln w="12700" cap="flat" cmpd="sng" algn="ctr">
            <a:noFill/>
            <a:prstDash val="solid"/>
          </a:ln>
          <a:effectLst/>
        </p:spPr>
        <p:txBody>
          <a:bodyPr lIns="91440" tIns="0" rIns="91440" bIns="0" rtlCol="0" anchor="t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1B416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案例一</a:t>
            </a:r>
            <a:endParaRPr kumimoji="0" lang="zh-CN" altLang="en-US" b="1" i="0" u="none" strike="noStrike" kern="0" cap="none" spc="0" normalizeH="0" baseline="0" noProof="0" dirty="0">
              <a:ln>
                <a:noFill/>
              </a:ln>
              <a:solidFill>
                <a:srgbClr val="1B416F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6470" y="6197822"/>
            <a:ext cx="6805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>
                <a:latin typeface="+mj-ea"/>
                <a:ea typeface="+mj-ea"/>
              </a:rPr>
              <a:t>注：高层、洋房各自的实际销售均价与预算一致，毛利率上升原因是高毛利的洋房占销售收入的比重增加了</a:t>
            </a:r>
            <a:endParaRPr lang="zh-CN" altLang="en-US" sz="1400" dirty="0">
              <a:latin typeface="+mj-ea"/>
              <a:ea typeface="+mj-ea"/>
            </a:endParaRPr>
          </a:p>
        </p:txBody>
      </p:sp>
      <p:sp>
        <p:nvSpPr>
          <p:cNvPr id="9" name="矩形 18"/>
          <p:cNvSpPr>
            <a:spLocks noChangeArrowheads="1"/>
          </p:cNvSpPr>
          <p:nvPr/>
        </p:nvSpPr>
        <p:spPr bwMode="auto">
          <a:xfrm>
            <a:off x="779785" y="185306"/>
            <a:ext cx="7243762" cy="438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sz="2400" b="1" dirty="0" smtClean="0">
                <a:latin typeface="+mn-lt"/>
                <a:ea typeface="+mn-ea"/>
                <a:cs typeface="+mn-ea"/>
                <a:sym typeface="+mn-lt"/>
              </a:rPr>
              <a:t>利润表分析</a:t>
            </a:r>
            <a:endParaRPr lang="zh-CN" altLang="en-US" sz="2400" dirty="0">
              <a:solidFill>
                <a:srgbClr val="FF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05352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OQAAAB+LCAAAAAAABACrVlIpqSxIVbJSCs5NLCpxyUxML0rM9SxJzVXSUfJMUbLKK83J0VFyysxLycxLdy/KLy0oVrKKjq0FALpUkis5AAAA"/>
          <p:cNvPicPr>
            <a:picLocks noChangeAspect="1" noChangeArrowheads="1"/>
          </p:cNvPicPr>
          <p:nvPr/>
        </p:nvPicPr>
        <p:blipFill>
          <a:blip r:embed="rId3"/>
          <a:srcRect l="5449"/>
          <a:stretch>
            <a:fillRect/>
          </a:stretch>
        </p:blipFill>
        <p:spPr bwMode="auto">
          <a:xfrm>
            <a:off x="-6350" y="0"/>
            <a:ext cx="690245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组合 7"/>
          <p:cNvGrpSpPr/>
          <p:nvPr/>
        </p:nvGrpSpPr>
        <p:grpSpPr>
          <a:xfrm>
            <a:off x="49790" y="-243408"/>
            <a:ext cx="9106229" cy="6859985"/>
            <a:chOff x="2101180" y="0"/>
            <a:chExt cx="10090820" cy="6864801"/>
          </a:xfrm>
          <a:solidFill>
            <a:schemeClr val="bg1"/>
          </a:solidFill>
        </p:grpSpPr>
        <p:sp>
          <p:nvSpPr>
            <p:cNvPr id="9" name="矩形 8"/>
            <p:cNvSpPr/>
            <p:nvPr/>
          </p:nvSpPr>
          <p:spPr>
            <a:xfrm>
              <a:off x="9274225" y="0"/>
              <a:ext cx="2917775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0" name="等腰三角形 9"/>
            <p:cNvSpPr/>
            <p:nvPr/>
          </p:nvSpPr>
          <p:spPr>
            <a:xfrm>
              <a:off x="2101180" y="20401"/>
              <a:ext cx="7213140" cy="6844400"/>
            </a:xfrm>
            <a:prstGeom prst="triangle">
              <a:avLst>
                <a:gd name="adj" fmla="val 10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1" name="矩形 82"/>
          <p:cNvSpPr/>
          <p:nvPr/>
        </p:nvSpPr>
        <p:spPr>
          <a:xfrm rot="2968493">
            <a:off x="-470910" y="-2013467"/>
            <a:ext cx="3009900" cy="3770312"/>
          </a:xfrm>
          <a:custGeom>
            <a:avLst/>
            <a:gdLst>
              <a:gd name="connsiteX0" fmla="*/ 0 w 3075252"/>
              <a:gd name="connsiteY0" fmla="*/ 0 h 3613333"/>
              <a:gd name="connsiteX1" fmla="*/ 3075252 w 3075252"/>
              <a:gd name="connsiteY1" fmla="*/ 0 h 3613333"/>
              <a:gd name="connsiteX2" fmla="*/ 3075252 w 3075252"/>
              <a:gd name="connsiteY2" fmla="*/ 3613333 h 3613333"/>
              <a:gd name="connsiteX3" fmla="*/ 0 w 3075252"/>
              <a:gd name="connsiteY3" fmla="*/ 3613333 h 3613333"/>
              <a:gd name="connsiteX4" fmla="*/ 0 w 3075252"/>
              <a:gd name="connsiteY4" fmla="*/ 0 h 3613333"/>
              <a:gd name="connsiteX0" fmla="*/ 1859907 w 3075252"/>
              <a:gd name="connsiteY0" fmla="*/ 1445566 h 3613333"/>
              <a:gd name="connsiteX1" fmla="*/ 3075252 w 3075252"/>
              <a:gd name="connsiteY1" fmla="*/ 0 h 3613333"/>
              <a:gd name="connsiteX2" fmla="*/ 3075252 w 3075252"/>
              <a:gd name="connsiteY2" fmla="*/ 3613333 h 3613333"/>
              <a:gd name="connsiteX3" fmla="*/ 0 w 3075252"/>
              <a:gd name="connsiteY3" fmla="*/ 3613333 h 3613333"/>
              <a:gd name="connsiteX4" fmla="*/ 1859907 w 3075252"/>
              <a:gd name="connsiteY4" fmla="*/ 1445566 h 3613333"/>
              <a:gd name="connsiteX0" fmla="*/ 1859907 w 3075252"/>
              <a:gd name="connsiteY0" fmla="*/ 1445566 h 3630465"/>
              <a:gd name="connsiteX1" fmla="*/ 3075252 w 3075252"/>
              <a:gd name="connsiteY1" fmla="*/ 0 h 3630465"/>
              <a:gd name="connsiteX2" fmla="*/ 3075252 w 3075252"/>
              <a:gd name="connsiteY2" fmla="*/ 3613333 h 3630465"/>
              <a:gd name="connsiteX3" fmla="*/ 327350 w 3075252"/>
              <a:gd name="connsiteY3" fmla="*/ 3630465 h 3630465"/>
              <a:gd name="connsiteX4" fmla="*/ 0 w 3075252"/>
              <a:gd name="connsiteY4" fmla="*/ 3613333 h 3630465"/>
              <a:gd name="connsiteX5" fmla="*/ 1859907 w 3075252"/>
              <a:gd name="connsiteY5" fmla="*/ 1445566 h 3630465"/>
              <a:gd name="connsiteX0" fmla="*/ 1788757 w 3004102"/>
              <a:gd name="connsiteY0" fmla="*/ 1445566 h 3630465"/>
              <a:gd name="connsiteX1" fmla="*/ 3004102 w 3004102"/>
              <a:gd name="connsiteY1" fmla="*/ 0 h 3630465"/>
              <a:gd name="connsiteX2" fmla="*/ 3004102 w 3004102"/>
              <a:gd name="connsiteY2" fmla="*/ 3613333 h 3630465"/>
              <a:gd name="connsiteX3" fmla="*/ 256200 w 3004102"/>
              <a:gd name="connsiteY3" fmla="*/ 3630465 h 3630465"/>
              <a:gd name="connsiteX4" fmla="*/ 0 w 3004102"/>
              <a:gd name="connsiteY4" fmla="*/ 3417522 h 3630465"/>
              <a:gd name="connsiteX5" fmla="*/ 1788757 w 3004102"/>
              <a:gd name="connsiteY5" fmla="*/ 1445566 h 3630465"/>
              <a:gd name="connsiteX0" fmla="*/ 1746306 w 3004102"/>
              <a:gd name="connsiteY0" fmla="*/ 1345119 h 3630465"/>
              <a:gd name="connsiteX1" fmla="*/ 3004102 w 3004102"/>
              <a:gd name="connsiteY1" fmla="*/ 0 h 3630465"/>
              <a:gd name="connsiteX2" fmla="*/ 3004102 w 3004102"/>
              <a:gd name="connsiteY2" fmla="*/ 3613333 h 3630465"/>
              <a:gd name="connsiteX3" fmla="*/ 256200 w 3004102"/>
              <a:gd name="connsiteY3" fmla="*/ 3630465 h 3630465"/>
              <a:gd name="connsiteX4" fmla="*/ 0 w 3004102"/>
              <a:gd name="connsiteY4" fmla="*/ 3417522 h 3630465"/>
              <a:gd name="connsiteX5" fmla="*/ 1746306 w 3004102"/>
              <a:gd name="connsiteY5" fmla="*/ 1345119 h 3630465"/>
              <a:gd name="connsiteX0" fmla="*/ 1746306 w 3004102"/>
              <a:gd name="connsiteY0" fmla="*/ 1412532 h 3697878"/>
              <a:gd name="connsiteX1" fmla="*/ 2981532 w 3004102"/>
              <a:gd name="connsiteY1" fmla="*/ 0 h 3697878"/>
              <a:gd name="connsiteX2" fmla="*/ 3004102 w 3004102"/>
              <a:gd name="connsiteY2" fmla="*/ 3680746 h 3697878"/>
              <a:gd name="connsiteX3" fmla="*/ 256200 w 3004102"/>
              <a:gd name="connsiteY3" fmla="*/ 3697878 h 3697878"/>
              <a:gd name="connsiteX4" fmla="*/ 0 w 3004102"/>
              <a:gd name="connsiteY4" fmla="*/ 3484935 h 3697878"/>
              <a:gd name="connsiteX5" fmla="*/ 1746306 w 3004102"/>
              <a:gd name="connsiteY5" fmla="*/ 1412532 h 3697878"/>
              <a:gd name="connsiteX0" fmla="*/ 1746306 w 3010530"/>
              <a:gd name="connsiteY0" fmla="*/ 1483980 h 3769326"/>
              <a:gd name="connsiteX1" fmla="*/ 3010530 w 3010530"/>
              <a:gd name="connsiteY1" fmla="*/ 0 h 3769326"/>
              <a:gd name="connsiteX2" fmla="*/ 3004102 w 3010530"/>
              <a:gd name="connsiteY2" fmla="*/ 3752194 h 3769326"/>
              <a:gd name="connsiteX3" fmla="*/ 256200 w 3010530"/>
              <a:gd name="connsiteY3" fmla="*/ 3769326 h 3769326"/>
              <a:gd name="connsiteX4" fmla="*/ 0 w 3010530"/>
              <a:gd name="connsiteY4" fmla="*/ 3556383 h 3769326"/>
              <a:gd name="connsiteX5" fmla="*/ 1746306 w 3010530"/>
              <a:gd name="connsiteY5" fmla="*/ 1483980 h 376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10530" h="3769326">
                <a:moveTo>
                  <a:pt x="1746306" y="1483980"/>
                </a:moveTo>
                <a:lnTo>
                  <a:pt x="3010530" y="0"/>
                </a:lnTo>
                <a:cubicBezTo>
                  <a:pt x="3008387" y="1250731"/>
                  <a:pt x="3006245" y="2501463"/>
                  <a:pt x="3004102" y="3752194"/>
                </a:cubicBezTo>
                <a:lnTo>
                  <a:pt x="256200" y="3769326"/>
                </a:lnTo>
                <a:lnTo>
                  <a:pt x="0" y="3556383"/>
                </a:lnTo>
                <a:lnTo>
                  <a:pt x="1746306" y="148398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0175BE"/>
              </a:solidFill>
              <a:cs typeface="+mn-ea"/>
              <a:sym typeface="+mn-lt"/>
            </a:endParaRPr>
          </a:p>
        </p:txBody>
      </p:sp>
      <p:sp>
        <p:nvSpPr>
          <p:cNvPr id="3" name="AutoShape 2" descr="http://www.rfchina.com.hk/Images/cn/201391184932966.jpg"/>
          <p:cNvSpPr>
            <a:spLocks noChangeAspect="1" noChangeArrowheads="1"/>
          </p:cNvSpPr>
          <p:nvPr/>
        </p:nvSpPr>
        <p:spPr bwMode="auto">
          <a:xfrm>
            <a:off x="143608" y="-144463"/>
            <a:ext cx="281354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1072866" fontAlgn="auto">
              <a:spcBef>
                <a:spcPts val="0"/>
              </a:spcBef>
              <a:spcAft>
                <a:spcPts val="0"/>
              </a:spcAft>
            </a:pPr>
            <a:endParaRPr lang="zh-CN" altLang="en-US" sz="2100">
              <a:solidFill>
                <a:srgbClr val="0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9" name="标题 17"/>
          <p:cNvSpPr txBox="1">
            <a:spLocks/>
          </p:cNvSpPr>
          <p:nvPr/>
        </p:nvSpPr>
        <p:spPr>
          <a:xfrm>
            <a:off x="4731034" y="3183186"/>
            <a:ext cx="4159883" cy="1854311"/>
          </a:xfrm>
          <a:prstGeom prst="rect">
            <a:avLst/>
          </a:prstGeom>
          <a:noFill/>
        </p:spPr>
        <p:txBody>
          <a:bodyPr vert="horz" lIns="90000" tIns="45720" rIns="90000" bIns="45720" rtlCol="0" anchor="b">
            <a:noAutofit/>
          </a:bodyPr>
          <a:lstStyle>
            <a:lvl1pPr algn="l" defTabSz="68576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685766" rtl="0" eaLnBrk="1" fontAlgn="auto" latinLnBrk="0" hangingPunct="1">
              <a:lnSpc>
                <a:spcPct val="16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感谢聆听！</a:t>
            </a:r>
          </a:p>
          <a:p>
            <a:pPr marL="0" marR="0" lvl="0" indent="0" algn="l" defTabSz="685766" rtl="0" eaLnBrk="1" fontAlgn="auto" latinLnBrk="0" hangingPunct="1">
              <a:lnSpc>
                <a:spcPct val="16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 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09804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6"/>
          <p:cNvGrpSpPr/>
          <p:nvPr/>
        </p:nvGrpSpPr>
        <p:grpSpPr>
          <a:xfrm>
            <a:off x="861041" y="2564904"/>
            <a:ext cx="1406703" cy="1582222"/>
            <a:chOff x="1883532" y="2813447"/>
            <a:chExt cx="1368153" cy="1538862"/>
          </a:xfrm>
        </p:grpSpPr>
        <p:sp>
          <p:nvSpPr>
            <p:cNvPr id="43" name="iS1ide-TextBox 2"/>
            <p:cNvSpPr txBox="1"/>
            <p:nvPr/>
          </p:nvSpPr>
          <p:spPr>
            <a:xfrm>
              <a:off x="1883908" y="4113076"/>
              <a:ext cx="1367777" cy="239233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normAutofit fontScale="92500" lnSpcReduction="10000"/>
            </a:bodyPr>
            <a:lstStyle/>
            <a:p>
              <a:pPr algn="dist"/>
              <a:r>
                <a:rPr lang="en-US" altLang="zh-CN" b="1" dirty="0">
                  <a:solidFill>
                    <a:schemeClr val="tx2"/>
                  </a:solidFill>
                  <a:latin typeface="+mn-lt"/>
                  <a:ea typeface="+mn-ea"/>
                  <a:cs typeface="+mn-ea"/>
                  <a:sym typeface="+mn-lt"/>
                </a:rPr>
                <a:t>CONTENTS</a:t>
              </a:r>
            </a:p>
          </p:txBody>
        </p:sp>
        <p:sp>
          <p:nvSpPr>
            <p:cNvPr id="44" name="iS1ide-TextBox 3"/>
            <p:cNvSpPr txBox="1"/>
            <p:nvPr/>
          </p:nvSpPr>
          <p:spPr>
            <a:xfrm>
              <a:off x="1883532" y="2813447"/>
              <a:ext cx="432048" cy="1231106"/>
            </a:xfrm>
            <a:prstGeom prst="rect">
              <a:avLst/>
            </a:prstGeom>
            <a:noFill/>
          </p:spPr>
          <p:txBody>
            <a:bodyPr wrap="square" lIns="0" tIns="0" rIns="0" bIns="0">
              <a:normAutofit/>
            </a:bodyPr>
            <a:lstStyle/>
            <a:p>
              <a:pPr algn="ctr"/>
              <a:r>
                <a:rPr lang="zh-CN" altLang="en-US" sz="4000" b="1" dirty="0">
                  <a:solidFill>
                    <a:schemeClr val="tx2"/>
                  </a:solidFill>
                  <a:latin typeface="+mn-lt"/>
                  <a:ea typeface="+mn-ea"/>
                  <a:cs typeface="+mn-ea"/>
                  <a:sym typeface="+mn-lt"/>
                </a:rPr>
                <a:t>目录</a:t>
              </a:r>
            </a:p>
          </p:txBody>
        </p:sp>
        <p:sp>
          <p:nvSpPr>
            <p:cNvPr id="45" name="iS1ide-Freeform: Shape 5"/>
            <p:cNvSpPr>
              <a:spLocks noChangeAspect="1"/>
            </p:cNvSpPr>
            <p:nvPr/>
          </p:nvSpPr>
          <p:spPr bwMode="auto">
            <a:xfrm>
              <a:off x="2423592" y="2898228"/>
              <a:ext cx="828093" cy="1061545"/>
            </a:xfrm>
            <a:custGeom>
              <a:avLst/>
              <a:gdLst>
                <a:gd name="connsiteX0" fmla="*/ 339765 w 396282"/>
                <a:gd name="connsiteY0" fmla="*/ 404714 h 508000"/>
                <a:gd name="connsiteX1" fmla="*/ 396282 w 396282"/>
                <a:gd name="connsiteY1" fmla="*/ 404714 h 508000"/>
                <a:gd name="connsiteX2" fmla="*/ 314075 w 396282"/>
                <a:gd name="connsiteY2" fmla="*/ 508000 h 508000"/>
                <a:gd name="connsiteX3" fmla="*/ 314075 w 396282"/>
                <a:gd name="connsiteY3" fmla="*/ 435700 h 508000"/>
                <a:gd name="connsiteX4" fmla="*/ 339765 w 396282"/>
                <a:gd name="connsiteY4" fmla="*/ 404714 h 508000"/>
                <a:gd name="connsiteX5" fmla="*/ 46319 w 396282"/>
                <a:gd name="connsiteY5" fmla="*/ 389980 h 508000"/>
                <a:gd name="connsiteX6" fmla="*/ 41172 w 396282"/>
                <a:gd name="connsiteY6" fmla="*/ 400242 h 508000"/>
                <a:gd name="connsiteX7" fmla="*/ 41172 w 396282"/>
                <a:gd name="connsiteY7" fmla="*/ 410505 h 508000"/>
                <a:gd name="connsiteX8" fmla="*/ 46319 w 396282"/>
                <a:gd name="connsiteY8" fmla="*/ 420768 h 508000"/>
                <a:gd name="connsiteX9" fmla="*/ 200714 w 396282"/>
                <a:gd name="connsiteY9" fmla="*/ 420768 h 508000"/>
                <a:gd name="connsiteX10" fmla="*/ 205861 w 396282"/>
                <a:gd name="connsiteY10" fmla="*/ 410505 h 508000"/>
                <a:gd name="connsiteX11" fmla="*/ 205861 w 396282"/>
                <a:gd name="connsiteY11" fmla="*/ 400242 h 508000"/>
                <a:gd name="connsiteX12" fmla="*/ 200714 w 396282"/>
                <a:gd name="connsiteY12" fmla="*/ 389980 h 508000"/>
                <a:gd name="connsiteX13" fmla="*/ 46319 w 396282"/>
                <a:gd name="connsiteY13" fmla="*/ 389980 h 508000"/>
                <a:gd name="connsiteX14" fmla="*/ 51465 w 396282"/>
                <a:gd name="connsiteY14" fmla="*/ 333535 h 508000"/>
                <a:gd name="connsiteX15" fmla="*/ 41172 w 396282"/>
                <a:gd name="connsiteY15" fmla="*/ 338667 h 508000"/>
                <a:gd name="connsiteX16" fmla="*/ 41172 w 396282"/>
                <a:gd name="connsiteY16" fmla="*/ 354061 h 508000"/>
                <a:gd name="connsiteX17" fmla="*/ 51465 w 396282"/>
                <a:gd name="connsiteY17" fmla="*/ 359192 h 508000"/>
                <a:gd name="connsiteX18" fmla="*/ 339670 w 396282"/>
                <a:gd name="connsiteY18" fmla="*/ 359192 h 508000"/>
                <a:gd name="connsiteX19" fmla="*/ 349963 w 396282"/>
                <a:gd name="connsiteY19" fmla="*/ 354061 h 508000"/>
                <a:gd name="connsiteX20" fmla="*/ 349963 w 396282"/>
                <a:gd name="connsiteY20" fmla="*/ 338667 h 508000"/>
                <a:gd name="connsiteX21" fmla="*/ 339670 w 396282"/>
                <a:gd name="connsiteY21" fmla="*/ 333535 h 508000"/>
                <a:gd name="connsiteX22" fmla="*/ 51465 w 396282"/>
                <a:gd name="connsiteY22" fmla="*/ 333535 h 508000"/>
                <a:gd name="connsiteX23" fmla="*/ 51465 w 396282"/>
                <a:gd name="connsiteY23" fmla="*/ 271960 h 508000"/>
                <a:gd name="connsiteX24" fmla="*/ 41172 w 396282"/>
                <a:gd name="connsiteY24" fmla="*/ 282222 h 508000"/>
                <a:gd name="connsiteX25" fmla="*/ 41172 w 396282"/>
                <a:gd name="connsiteY25" fmla="*/ 297616 h 508000"/>
                <a:gd name="connsiteX26" fmla="*/ 51465 w 396282"/>
                <a:gd name="connsiteY26" fmla="*/ 302748 h 508000"/>
                <a:gd name="connsiteX27" fmla="*/ 339670 w 396282"/>
                <a:gd name="connsiteY27" fmla="*/ 302748 h 508000"/>
                <a:gd name="connsiteX28" fmla="*/ 349963 w 396282"/>
                <a:gd name="connsiteY28" fmla="*/ 297616 h 508000"/>
                <a:gd name="connsiteX29" fmla="*/ 349963 w 396282"/>
                <a:gd name="connsiteY29" fmla="*/ 282222 h 508000"/>
                <a:gd name="connsiteX30" fmla="*/ 339670 w 396282"/>
                <a:gd name="connsiteY30" fmla="*/ 271960 h 508000"/>
                <a:gd name="connsiteX31" fmla="*/ 51465 w 396282"/>
                <a:gd name="connsiteY31" fmla="*/ 271960 h 508000"/>
                <a:gd name="connsiteX32" fmla="*/ 51465 w 396282"/>
                <a:gd name="connsiteY32" fmla="*/ 215515 h 508000"/>
                <a:gd name="connsiteX33" fmla="*/ 41172 w 396282"/>
                <a:gd name="connsiteY33" fmla="*/ 225778 h 508000"/>
                <a:gd name="connsiteX34" fmla="*/ 41172 w 396282"/>
                <a:gd name="connsiteY34" fmla="*/ 236040 h 508000"/>
                <a:gd name="connsiteX35" fmla="*/ 51465 w 396282"/>
                <a:gd name="connsiteY35" fmla="*/ 246303 h 508000"/>
                <a:gd name="connsiteX36" fmla="*/ 339670 w 396282"/>
                <a:gd name="connsiteY36" fmla="*/ 246303 h 508000"/>
                <a:gd name="connsiteX37" fmla="*/ 349963 w 396282"/>
                <a:gd name="connsiteY37" fmla="*/ 236040 h 508000"/>
                <a:gd name="connsiteX38" fmla="*/ 349963 w 396282"/>
                <a:gd name="connsiteY38" fmla="*/ 225778 h 508000"/>
                <a:gd name="connsiteX39" fmla="*/ 339670 w 396282"/>
                <a:gd name="connsiteY39" fmla="*/ 215515 h 508000"/>
                <a:gd name="connsiteX40" fmla="*/ 51465 w 396282"/>
                <a:gd name="connsiteY40" fmla="*/ 215515 h 508000"/>
                <a:gd name="connsiteX41" fmla="*/ 221300 w 396282"/>
                <a:gd name="connsiteY41" fmla="*/ 148808 h 508000"/>
                <a:gd name="connsiteX42" fmla="*/ 216154 w 396282"/>
                <a:gd name="connsiteY42" fmla="*/ 153939 h 508000"/>
                <a:gd name="connsiteX43" fmla="*/ 216154 w 396282"/>
                <a:gd name="connsiteY43" fmla="*/ 169333 h 508000"/>
                <a:gd name="connsiteX44" fmla="*/ 221300 w 396282"/>
                <a:gd name="connsiteY44" fmla="*/ 174465 h 508000"/>
                <a:gd name="connsiteX45" fmla="*/ 349963 w 396282"/>
                <a:gd name="connsiteY45" fmla="*/ 174465 h 508000"/>
                <a:gd name="connsiteX46" fmla="*/ 355110 w 396282"/>
                <a:gd name="connsiteY46" fmla="*/ 169333 h 508000"/>
                <a:gd name="connsiteX47" fmla="*/ 355110 w 396282"/>
                <a:gd name="connsiteY47" fmla="*/ 153939 h 508000"/>
                <a:gd name="connsiteX48" fmla="*/ 349963 w 396282"/>
                <a:gd name="connsiteY48" fmla="*/ 148808 h 508000"/>
                <a:gd name="connsiteX49" fmla="*/ 221300 w 396282"/>
                <a:gd name="connsiteY49" fmla="*/ 148808 h 508000"/>
                <a:gd name="connsiteX50" fmla="*/ 97784 w 396282"/>
                <a:gd name="connsiteY50" fmla="*/ 112889 h 508000"/>
                <a:gd name="connsiteX51" fmla="*/ 97784 w 396282"/>
                <a:gd name="connsiteY51" fmla="*/ 174465 h 508000"/>
                <a:gd name="connsiteX52" fmla="*/ 133809 w 396282"/>
                <a:gd name="connsiteY52" fmla="*/ 174465 h 508000"/>
                <a:gd name="connsiteX53" fmla="*/ 133809 w 396282"/>
                <a:gd name="connsiteY53" fmla="*/ 112889 h 508000"/>
                <a:gd name="connsiteX54" fmla="*/ 97784 w 396282"/>
                <a:gd name="connsiteY54" fmla="*/ 112889 h 508000"/>
                <a:gd name="connsiteX55" fmla="*/ 221300 w 396282"/>
                <a:gd name="connsiteY55" fmla="*/ 97495 h 508000"/>
                <a:gd name="connsiteX56" fmla="*/ 216154 w 396282"/>
                <a:gd name="connsiteY56" fmla="*/ 107758 h 508000"/>
                <a:gd name="connsiteX57" fmla="*/ 216154 w 396282"/>
                <a:gd name="connsiteY57" fmla="*/ 118020 h 508000"/>
                <a:gd name="connsiteX58" fmla="*/ 221300 w 396282"/>
                <a:gd name="connsiteY58" fmla="*/ 128283 h 508000"/>
                <a:gd name="connsiteX59" fmla="*/ 349963 w 396282"/>
                <a:gd name="connsiteY59" fmla="*/ 128283 h 508000"/>
                <a:gd name="connsiteX60" fmla="*/ 355110 w 396282"/>
                <a:gd name="connsiteY60" fmla="*/ 118020 h 508000"/>
                <a:gd name="connsiteX61" fmla="*/ 355110 w 396282"/>
                <a:gd name="connsiteY61" fmla="*/ 107758 h 508000"/>
                <a:gd name="connsiteX62" fmla="*/ 349963 w 396282"/>
                <a:gd name="connsiteY62" fmla="*/ 97495 h 508000"/>
                <a:gd name="connsiteX63" fmla="*/ 221300 w 396282"/>
                <a:gd name="connsiteY63" fmla="*/ 97495 h 508000"/>
                <a:gd name="connsiteX64" fmla="*/ 149249 w 396282"/>
                <a:gd name="connsiteY64" fmla="*/ 82101 h 508000"/>
                <a:gd name="connsiteX65" fmla="*/ 149249 w 396282"/>
                <a:gd name="connsiteY65" fmla="*/ 174465 h 508000"/>
                <a:gd name="connsiteX66" fmla="*/ 185275 w 396282"/>
                <a:gd name="connsiteY66" fmla="*/ 174465 h 508000"/>
                <a:gd name="connsiteX67" fmla="*/ 185275 w 396282"/>
                <a:gd name="connsiteY67" fmla="*/ 82101 h 508000"/>
                <a:gd name="connsiteX68" fmla="*/ 149249 w 396282"/>
                <a:gd name="connsiteY68" fmla="*/ 82101 h 508000"/>
                <a:gd name="connsiteX69" fmla="*/ 221300 w 396282"/>
                <a:gd name="connsiteY69" fmla="*/ 46182 h 508000"/>
                <a:gd name="connsiteX70" fmla="*/ 216154 w 396282"/>
                <a:gd name="connsiteY70" fmla="*/ 56444 h 508000"/>
                <a:gd name="connsiteX71" fmla="*/ 216154 w 396282"/>
                <a:gd name="connsiteY71" fmla="*/ 71838 h 508000"/>
                <a:gd name="connsiteX72" fmla="*/ 221300 w 396282"/>
                <a:gd name="connsiteY72" fmla="*/ 76970 h 508000"/>
                <a:gd name="connsiteX73" fmla="*/ 349963 w 396282"/>
                <a:gd name="connsiteY73" fmla="*/ 76970 h 508000"/>
                <a:gd name="connsiteX74" fmla="*/ 355110 w 396282"/>
                <a:gd name="connsiteY74" fmla="*/ 71838 h 508000"/>
                <a:gd name="connsiteX75" fmla="*/ 355110 w 396282"/>
                <a:gd name="connsiteY75" fmla="*/ 56444 h 508000"/>
                <a:gd name="connsiteX76" fmla="*/ 349963 w 396282"/>
                <a:gd name="connsiteY76" fmla="*/ 46182 h 508000"/>
                <a:gd name="connsiteX77" fmla="*/ 221300 w 396282"/>
                <a:gd name="connsiteY77" fmla="*/ 46182 h 508000"/>
                <a:gd name="connsiteX78" fmla="*/ 46319 w 396282"/>
                <a:gd name="connsiteY78" fmla="*/ 41051 h 508000"/>
                <a:gd name="connsiteX79" fmla="*/ 46319 w 396282"/>
                <a:gd name="connsiteY79" fmla="*/ 174465 h 508000"/>
                <a:gd name="connsiteX80" fmla="*/ 82344 w 396282"/>
                <a:gd name="connsiteY80" fmla="*/ 174465 h 508000"/>
                <a:gd name="connsiteX81" fmla="*/ 82344 w 396282"/>
                <a:gd name="connsiteY81" fmla="*/ 41051 h 508000"/>
                <a:gd name="connsiteX82" fmla="*/ 46319 w 396282"/>
                <a:gd name="connsiteY82" fmla="*/ 41051 h 508000"/>
                <a:gd name="connsiteX83" fmla="*/ 25733 w 396282"/>
                <a:gd name="connsiteY83" fmla="*/ 0 h 508000"/>
                <a:gd name="connsiteX84" fmla="*/ 370549 w 396282"/>
                <a:gd name="connsiteY84" fmla="*/ 0 h 508000"/>
                <a:gd name="connsiteX85" fmla="*/ 396282 w 396282"/>
                <a:gd name="connsiteY85" fmla="*/ 25657 h 508000"/>
                <a:gd name="connsiteX86" fmla="*/ 396282 w 396282"/>
                <a:gd name="connsiteY86" fmla="*/ 384849 h 508000"/>
                <a:gd name="connsiteX87" fmla="*/ 313938 w 396282"/>
                <a:gd name="connsiteY87" fmla="*/ 384849 h 508000"/>
                <a:gd name="connsiteX88" fmla="*/ 283059 w 396282"/>
                <a:gd name="connsiteY88" fmla="*/ 410505 h 508000"/>
                <a:gd name="connsiteX89" fmla="*/ 283059 w 396282"/>
                <a:gd name="connsiteY89" fmla="*/ 508000 h 508000"/>
                <a:gd name="connsiteX90" fmla="*/ 25733 w 396282"/>
                <a:gd name="connsiteY90" fmla="*/ 508000 h 508000"/>
                <a:gd name="connsiteX91" fmla="*/ 0 w 396282"/>
                <a:gd name="connsiteY91" fmla="*/ 482343 h 508000"/>
                <a:gd name="connsiteX92" fmla="*/ 0 w 396282"/>
                <a:gd name="connsiteY92" fmla="*/ 25657 h 508000"/>
                <a:gd name="connsiteX93" fmla="*/ 25733 w 396282"/>
                <a:gd name="connsiteY93" fmla="*/ 0 h 50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</a:cxnLst>
              <a:rect l="l" t="t" r="r" b="b"/>
              <a:pathLst>
                <a:path w="396282" h="508000">
                  <a:moveTo>
                    <a:pt x="339765" y="404714"/>
                  </a:moveTo>
                  <a:cubicBezTo>
                    <a:pt x="396282" y="404714"/>
                    <a:pt x="396282" y="404714"/>
                    <a:pt x="396282" y="404714"/>
                  </a:cubicBezTo>
                  <a:lnTo>
                    <a:pt x="314075" y="508000"/>
                  </a:lnTo>
                  <a:cubicBezTo>
                    <a:pt x="314075" y="435700"/>
                    <a:pt x="314075" y="435700"/>
                    <a:pt x="314075" y="435700"/>
                  </a:cubicBezTo>
                  <a:cubicBezTo>
                    <a:pt x="314075" y="420207"/>
                    <a:pt x="324351" y="404714"/>
                    <a:pt x="339765" y="404714"/>
                  </a:cubicBezTo>
                  <a:close/>
                  <a:moveTo>
                    <a:pt x="46319" y="389980"/>
                  </a:moveTo>
                  <a:cubicBezTo>
                    <a:pt x="41172" y="389980"/>
                    <a:pt x="41172" y="395111"/>
                    <a:pt x="41172" y="400242"/>
                  </a:cubicBezTo>
                  <a:cubicBezTo>
                    <a:pt x="41172" y="400242"/>
                    <a:pt x="41172" y="400242"/>
                    <a:pt x="41172" y="410505"/>
                  </a:cubicBezTo>
                  <a:cubicBezTo>
                    <a:pt x="41172" y="415636"/>
                    <a:pt x="41172" y="420768"/>
                    <a:pt x="46319" y="420768"/>
                  </a:cubicBezTo>
                  <a:cubicBezTo>
                    <a:pt x="46319" y="420768"/>
                    <a:pt x="46319" y="420768"/>
                    <a:pt x="200714" y="420768"/>
                  </a:cubicBezTo>
                  <a:cubicBezTo>
                    <a:pt x="200714" y="420768"/>
                    <a:pt x="205861" y="415636"/>
                    <a:pt x="205861" y="410505"/>
                  </a:cubicBezTo>
                  <a:lnTo>
                    <a:pt x="205861" y="400242"/>
                  </a:lnTo>
                  <a:cubicBezTo>
                    <a:pt x="205861" y="395111"/>
                    <a:pt x="200714" y="389980"/>
                    <a:pt x="200714" y="389980"/>
                  </a:cubicBezTo>
                  <a:cubicBezTo>
                    <a:pt x="200714" y="389980"/>
                    <a:pt x="200714" y="389980"/>
                    <a:pt x="46319" y="389980"/>
                  </a:cubicBezTo>
                  <a:close/>
                  <a:moveTo>
                    <a:pt x="51465" y="333535"/>
                  </a:moveTo>
                  <a:cubicBezTo>
                    <a:pt x="46319" y="333535"/>
                    <a:pt x="41172" y="333535"/>
                    <a:pt x="41172" y="338667"/>
                  </a:cubicBezTo>
                  <a:cubicBezTo>
                    <a:pt x="41172" y="338667"/>
                    <a:pt x="41172" y="338667"/>
                    <a:pt x="41172" y="354061"/>
                  </a:cubicBezTo>
                  <a:cubicBezTo>
                    <a:pt x="41172" y="359192"/>
                    <a:pt x="46319" y="359192"/>
                    <a:pt x="51465" y="359192"/>
                  </a:cubicBezTo>
                  <a:cubicBezTo>
                    <a:pt x="51465" y="359192"/>
                    <a:pt x="51465" y="359192"/>
                    <a:pt x="339670" y="359192"/>
                  </a:cubicBezTo>
                  <a:cubicBezTo>
                    <a:pt x="344817" y="359192"/>
                    <a:pt x="349963" y="359192"/>
                    <a:pt x="349963" y="354061"/>
                  </a:cubicBezTo>
                  <a:lnTo>
                    <a:pt x="349963" y="338667"/>
                  </a:lnTo>
                  <a:cubicBezTo>
                    <a:pt x="349963" y="333535"/>
                    <a:pt x="344817" y="333535"/>
                    <a:pt x="339670" y="333535"/>
                  </a:cubicBezTo>
                  <a:cubicBezTo>
                    <a:pt x="339670" y="333535"/>
                    <a:pt x="339670" y="333535"/>
                    <a:pt x="51465" y="333535"/>
                  </a:cubicBezTo>
                  <a:close/>
                  <a:moveTo>
                    <a:pt x="51465" y="271960"/>
                  </a:moveTo>
                  <a:cubicBezTo>
                    <a:pt x="46319" y="271960"/>
                    <a:pt x="41172" y="277091"/>
                    <a:pt x="41172" y="282222"/>
                  </a:cubicBezTo>
                  <a:cubicBezTo>
                    <a:pt x="41172" y="282222"/>
                    <a:pt x="41172" y="282222"/>
                    <a:pt x="41172" y="297616"/>
                  </a:cubicBezTo>
                  <a:cubicBezTo>
                    <a:pt x="41172" y="297616"/>
                    <a:pt x="46319" y="302748"/>
                    <a:pt x="51465" y="302748"/>
                  </a:cubicBezTo>
                  <a:cubicBezTo>
                    <a:pt x="51465" y="302748"/>
                    <a:pt x="51465" y="302748"/>
                    <a:pt x="339670" y="302748"/>
                  </a:cubicBezTo>
                  <a:cubicBezTo>
                    <a:pt x="344817" y="302748"/>
                    <a:pt x="349963" y="297616"/>
                    <a:pt x="349963" y="297616"/>
                  </a:cubicBezTo>
                  <a:lnTo>
                    <a:pt x="349963" y="282222"/>
                  </a:lnTo>
                  <a:cubicBezTo>
                    <a:pt x="349963" y="277091"/>
                    <a:pt x="344817" y="271960"/>
                    <a:pt x="339670" y="271960"/>
                  </a:cubicBezTo>
                  <a:cubicBezTo>
                    <a:pt x="339670" y="271960"/>
                    <a:pt x="339670" y="271960"/>
                    <a:pt x="51465" y="271960"/>
                  </a:cubicBezTo>
                  <a:close/>
                  <a:moveTo>
                    <a:pt x="51465" y="215515"/>
                  </a:moveTo>
                  <a:cubicBezTo>
                    <a:pt x="46319" y="215515"/>
                    <a:pt x="41172" y="220647"/>
                    <a:pt x="41172" y="225778"/>
                  </a:cubicBezTo>
                  <a:cubicBezTo>
                    <a:pt x="41172" y="225778"/>
                    <a:pt x="41172" y="225778"/>
                    <a:pt x="41172" y="236040"/>
                  </a:cubicBezTo>
                  <a:cubicBezTo>
                    <a:pt x="41172" y="241172"/>
                    <a:pt x="46319" y="246303"/>
                    <a:pt x="51465" y="246303"/>
                  </a:cubicBezTo>
                  <a:cubicBezTo>
                    <a:pt x="51465" y="246303"/>
                    <a:pt x="51465" y="246303"/>
                    <a:pt x="339670" y="246303"/>
                  </a:cubicBezTo>
                  <a:cubicBezTo>
                    <a:pt x="344817" y="246303"/>
                    <a:pt x="349963" y="241172"/>
                    <a:pt x="349963" y="236040"/>
                  </a:cubicBezTo>
                  <a:lnTo>
                    <a:pt x="349963" y="225778"/>
                  </a:lnTo>
                  <a:cubicBezTo>
                    <a:pt x="349963" y="220647"/>
                    <a:pt x="344817" y="215515"/>
                    <a:pt x="339670" y="215515"/>
                  </a:cubicBezTo>
                  <a:cubicBezTo>
                    <a:pt x="339670" y="215515"/>
                    <a:pt x="339670" y="215515"/>
                    <a:pt x="51465" y="215515"/>
                  </a:cubicBezTo>
                  <a:close/>
                  <a:moveTo>
                    <a:pt x="221300" y="148808"/>
                  </a:moveTo>
                  <a:cubicBezTo>
                    <a:pt x="221300" y="148808"/>
                    <a:pt x="216154" y="148808"/>
                    <a:pt x="216154" y="153939"/>
                  </a:cubicBezTo>
                  <a:cubicBezTo>
                    <a:pt x="216154" y="153939"/>
                    <a:pt x="216154" y="153939"/>
                    <a:pt x="216154" y="169333"/>
                  </a:cubicBezTo>
                  <a:cubicBezTo>
                    <a:pt x="216154" y="174465"/>
                    <a:pt x="221300" y="174465"/>
                    <a:pt x="221300" y="174465"/>
                  </a:cubicBezTo>
                  <a:cubicBezTo>
                    <a:pt x="221300" y="174465"/>
                    <a:pt x="221300" y="174465"/>
                    <a:pt x="349963" y="174465"/>
                  </a:cubicBezTo>
                  <a:cubicBezTo>
                    <a:pt x="355110" y="174465"/>
                    <a:pt x="355110" y="174465"/>
                    <a:pt x="355110" y="169333"/>
                  </a:cubicBezTo>
                  <a:lnTo>
                    <a:pt x="355110" y="153939"/>
                  </a:lnTo>
                  <a:cubicBezTo>
                    <a:pt x="355110" y="148808"/>
                    <a:pt x="355110" y="148808"/>
                    <a:pt x="349963" y="148808"/>
                  </a:cubicBezTo>
                  <a:cubicBezTo>
                    <a:pt x="349963" y="148808"/>
                    <a:pt x="349963" y="148808"/>
                    <a:pt x="221300" y="148808"/>
                  </a:cubicBezTo>
                  <a:close/>
                  <a:moveTo>
                    <a:pt x="97784" y="112889"/>
                  </a:moveTo>
                  <a:lnTo>
                    <a:pt x="97784" y="174465"/>
                  </a:lnTo>
                  <a:cubicBezTo>
                    <a:pt x="97784" y="174465"/>
                    <a:pt x="97784" y="174465"/>
                    <a:pt x="133809" y="174465"/>
                  </a:cubicBezTo>
                  <a:cubicBezTo>
                    <a:pt x="133809" y="174465"/>
                    <a:pt x="133809" y="174465"/>
                    <a:pt x="133809" y="112889"/>
                  </a:cubicBezTo>
                  <a:cubicBezTo>
                    <a:pt x="133809" y="112889"/>
                    <a:pt x="133809" y="112889"/>
                    <a:pt x="97784" y="112889"/>
                  </a:cubicBezTo>
                  <a:close/>
                  <a:moveTo>
                    <a:pt x="221300" y="97495"/>
                  </a:moveTo>
                  <a:cubicBezTo>
                    <a:pt x="221300" y="97495"/>
                    <a:pt x="216154" y="102626"/>
                    <a:pt x="216154" y="107758"/>
                  </a:cubicBezTo>
                  <a:cubicBezTo>
                    <a:pt x="216154" y="107758"/>
                    <a:pt x="216154" y="107758"/>
                    <a:pt x="216154" y="118020"/>
                  </a:cubicBezTo>
                  <a:cubicBezTo>
                    <a:pt x="216154" y="123152"/>
                    <a:pt x="221300" y="128283"/>
                    <a:pt x="221300" y="128283"/>
                  </a:cubicBezTo>
                  <a:cubicBezTo>
                    <a:pt x="221300" y="128283"/>
                    <a:pt x="221300" y="128283"/>
                    <a:pt x="349963" y="128283"/>
                  </a:cubicBezTo>
                  <a:cubicBezTo>
                    <a:pt x="355110" y="128283"/>
                    <a:pt x="355110" y="123152"/>
                    <a:pt x="355110" y="118020"/>
                  </a:cubicBezTo>
                  <a:cubicBezTo>
                    <a:pt x="355110" y="118020"/>
                    <a:pt x="355110" y="118020"/>
                    <a:pt x="355110" y="107758"/>
                  </a:cubicBezTo>
                  <a:cubicBezTo>
                    <a:pt x="355110" y="102626"/>
                    <a:pt x="355110" y="97495"/>
                    <a:pt x="349963" y="97495"/>
                  </a:cubicBezTo>
                  <a:cubicBezTo>
                    <a:pt x="349963" y="97495"/>
                    <a:pt x="349963" y="97495"/>
                    <a:pt x="221300" y="97495"/>
                  </a:cubicBezTo>
                  <a:close/>
                  <a:moveTo>
                    <a:pt x="149249" y="82101"/>
                  </a:moveTo>
                  <a:lnTo>
                    <a:pt x="149249" y="174465"/>
                  </a:lnTo>
                  <a:cubicBezTo>
                    <a:pt x="149249" y="174465"/>
                    <a:pt x="149249" y="174465"/>
                    <a:pt x="185275" y="174465"/>
                  </a:cubicBezTo>
                  <a:cubicBezTo>
                    <a:pt x="185275" y="174465"/>
                    <a:pt x="185275" y="174465"/>
                    <a:pt x="185275" y="82101"/>
                  </a:cubicBezTo>
                  <a:cubicBezTo>
                    <a:pt x="185275" y="82101"/>
                    <a:pt x="185275" y="82101"/>
                    <a:pt x="149249" y="82101"/>
                  </a:cubicBezTo>
                  <a:close/>
                  <a:moveTo>
                    <a:pt x="221300" y="46182"/>
                  </a:moveTo>
                  <a:cubicBezTo>
                    <a:pt x="221300" y="46182"/>
                    <a:pt x="216154" y="51313"/>
                    <a:pt x="216154" y="56444"/>
                  </a:cubicBezTo>
                  <a:lnTo>
                    <a:pt x="216154" y="71838"/>
                  </a:lnTo>
                  <a:cubicBezTo>
                    <a:pt x="216154" y="71838"/>
                    <a:pt x="221300" y="76970"/>
                    <a:pt x="221300" y="76970"/>
                  </a:cubicBezTo>
                  <a:cubicBezTo>
                    <a:pt x="221300" y="76970"/>
                    <a:pt x="221300" y="76970"/>
                    <a:pt x="349963" y="76970"/>
                  </a:cubicBezTo>
                  <a:cubicBezTo>
                    <a:pt x="349963" y="76970"/>
                    <a:pt x="355110" y="71838"/>
                    <a:pt x="355110" y="71838"/>
                  </a:cubicBezTo>
                  <a:cubicBezTo>
                    <a:pt x="355110" y="71838"/>
                    <a:pt x="355110" y="71838"/>
                    <a:pt x="355110" y="56444"/>
                  </a:cubicBezTo>
                  <a:cubicBezTo>
                    <a:pt x="355110" y="51313"/>
                    <a:pt x="349963" y="46182"/>
                    <a:pt x="349963" y="46182"/>
                  </a:cubicBezTo>
                  <a:cubicBezTo>
                    <a:pt x="349963" y="46182"/>
                    <a:pt x="349963" y="46182"/>
                    <a:pt x="221300" y="46182"/>
                  </a:cubicBezTo>
                  <a:close/>
                  <a:moveTo>
                    <a:pt x="46319" y="41051"/>
                  </a:moveTo>
                  <a:lnTo>
                    <a:pt x="46319" y="174465"/>
                  </a:lnTo>
                  <a:cubicBezTo>
                    <a:pt x="46319" y="174465"/>
                    <a:pt x="46319" y="174465"/>
                    <a:pt x="82344" y="174465"/>
                  </a:cubicBezTo>
                  <a:cubicBezTo>
                    <a:pt x="82344" y="174465"/>
                    <a:pt x="82344" y="174465"/>
                    <a:pt x="82344" y="41051"/>
                  </a:cubicBezTo>
                  <a:cubicBezTo>
                    <a:pt x="82344" y="41051"/>
                    <a:pt x="82344" y="41051"/>
                    <a:pt x="46319" y="41051"/>
                  </a:cubicBezTo>
                  <a:close/>
                  <a:moveTo>
                    <a:pt x="25733" y="0"/>
                  </a:moveTo>
                  <a:cubicBezTo>
                    <a:pt x="25733" y="0"/>
                    <a:pt x="25733" y="0"/>
                    <a:pt x="370549" y="0"/>
                  </a:cubicBezTo>
                  <a:cubicBezTo>
                    <a:pt x="385989" y="0"/>
                    <a:pt x="396282" y="10263"/>
                    <a:pt x="396282" y="25657"/>
                  </a:cubicBezTo>
                  <a:cubicBezTo>
                    <a:pt x="396282" y="25657"/>
                    <a:pt x="396282" y="25657"/>
                    <a:pt x="396282" y="384849"/>
                  </a:cubicBezTo>
                  <a:cubicBezTo>
                    <a:pt x="396282" y="384849"/>
                    <a:pt x="396282" y="384849"/>
                    <a:pt x="313938" y="384849"/>
                  </a:cubicBezTo>
                  <a:cubicBezTo>
                    <a:pt x="298498" y="384849"/>
                    <a:pt x="283059" y="395111"/>
                    <a:pt x="283059" y="410505"/>
                  </a:cubicBezTo>
                  <a:cubicBezTo>
                    <a:pt x="283059" y="410505"/>
                    <a:pt x="283059" y="410505"/>
                    <a:pt x="283059" y="508000"/>
                  </a:cubicBezTo>
                  <a:cubicBezTo>
                    <a:pt x="283059" y="508000"/>
                    <a:pt x="283059" y="508000"/>
                    <a:pt x="25733" y="508000"/>
                  </a:cubicBezTo>
                  <a:cubicBezTo>
                    <a:pt x="10293" y="508000"/>
                    <a:pt x="0" y="497737"/>
                    <a:pt x="0" y="482343"/>
                  </a:cubicBezTo>
                  <a:cubicBezTo>
                    <a:pt x="0" y="482343"/>
                    <a:pt x="0" y="482343"/>
                    <a:pt x="0" y="25657"/>
                  </a:cubicBezTo>
                  <a:cubicBezTo>
                    <a:pt x="0" y="10263"/>
                    <a:pt x="10293" y="0"/>
                    <a:pt x="25733" y="0"/>
                  </a:cubicBez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3059832" y="980728"/>
            <a:ext cx="1035116" cy="5205924"/>
            <a:chOff x="3926474" y="1933637"/>
            <a:chExt cx="744538" cy="3744516"/>
          </a:xfrm>
        </p:grpSpPr>
        <p:cxnSp>
          <p:nvCxnSpPr>
            <p:cNvPr id="7" name="iS1ide-Straight Connector 8"/>
            <p:cNvCxnSpPr/>
            <p:nvPr/>
          </p:nvCxnSpPr>
          <p:spPr>
            <a:xfrm>
              <a:off x="4617005" y="1933637"/>
              <a:ext cx="0" cy="3744516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iS1ide-Oval 9"/>
            <p:cNvSpPr/>
            <p:nvPr/>
          </p:nvSpPr>
          <p:spPr bwMode="auto">
            <a:xfrm>
              <a:off x="4563000" y="2355762"/>
              <a:ext cx="108012" cy="108012"/>
            </a:xfrm>
            <a:prstGeom prst="ellipse">
              <a:avLst/>
            </a:prstGeom>
            <a:solidFill>
              <a:schemeClr val="bg1"/>
            </a:solidFill>
            <a:ln w="19050" cap="flat" cmpd="sng" algn="ctr">
              <a:solidFill>
                <a:schemeClr val="accent1">
                  <a:lumMod val="10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algn="ctr"/>
              <a:endParaRPr sz="4000" b="1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" name="iS1ide-Oval 10"/>
            <p:cNvSpPr/>
            <p:nvPr/>
          </p:nvSpPr>
          <p:spPr bwMode="auto">
            <a:xfrm>
              <a:off x="4562999" y="3207699"/>
              <a:ext cx="108012" cy="108012"/>
            </a:xfrm>
            <a:prstGeom prst="ellipse">
              <a:avLst/>
            </a:prstGeom>
            <a:solidFill>
              <a:schemeClr val="bg1"/>
            </a:solidFill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algn="ctr"/>
              <a:endParaRPr sz="4000" b="1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1" name="iS1ide-Oval 12"/>
            <p:cNvSpPr/>
            <p:nvPr/>
          </p:nvSpPr>
          <p:spPr bwMode="auto">
            <a:xfrm>
              <a:off x="4562999" y="4102501"/>
              <a:ext cx="108012" cy="108012"/>
            </a:xfrm>
            <a:prstGeom prst="ellipse">
              <a:avLst/>
            </a:prstGeom>
            <a:solidFill>
              <a:schemeClr val="bg1"/>
            </a:solidFill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algn="ctr"/>
              <a:endParaRPr sz="4000" b="1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2" name="iS1ide-Oval 13"/>
            <p:cNvSpPr/>
            <p:nvPr/>
          </p:nvSpPr>
          <p:spPr bwMode="auto">
            <a:xfrm>
              <a:off x="4563000" y="5023748"/>
              <a:ext cx="108012" cy="108012"/>
            </a:xfrm>
            <a:prstGeom prst="ellipse">
              <a:avLst/>
            </a:prstGeom>
            <a:solidFill>
              <a:schemeClr val="bg1"/>
            </a:solidFill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algn="ctr"/>
              <a:endParaRPr sz="4000" b="1">
                <a:latin typeface="+mn-lt"/>
                <a:ea typeface="+mn-ea"/>
                <a:cs typeface="+mn-ea"/>
                <a:sym typeface="+mn-lt"/>
              </a:endParaRPr>
            </a:p>
          </p:txBody>
        </p:sp>
        <p:grpSp>
          <p:nvGrpSpPr>
            <p:cNvPr id="13" name="Group 52"/>
            <p:cNvGrpSpPr/>
            <p:nvPr/>
          </p:nvGrpSpPr>
          <p:grpSpPr>
            <a:xfrm>
              <a:off x="3926475" y="2186315"/>
              <a:ext cx="446904" cy="446904"/>
              <a:chOff x="5283305" y="1269560"/>
              <a:chExt cx="595872" cy="595872"/>
            </a:xfrm>
          </p:grpSpPr>
          <p:sp>
            <p:nvSpPr>
              <p:cNvPr id="41" name="iS1ide-Teardrop 15"/>
              <p:cNvSpPr/>
              <p:nvPr/>
            </p:nvSpPr>
            <p:spPr bwMode="auto">
              <a:xfrm rot="2691234">
                <a:off x="5283305" y="1269560"/>
                <a:ext cx="595872" cy="595872"/>
              </a:xfrm>
              <a:prstGeom prst="teardrop">
                <a:avLst/>
              </a:prstGeom>
              <a:solidFill>
                <a:schemeClr val="accent1">
                  <a:lumMod val="100000"/>
                </a:schemeClr>
              </a:solidFill>
              <a:ln w="19050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sz="4000" b="1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2" name="iS1ide-Oval 22"/>
              <p:cNvSpPr/>
              <p:nvPr/>
            </p:nvSpPr>
            <p:spPr bwMode="auto">
              <a:xfrm>
                <a:off x="5298039" y="1280434"/>
                <a:ext cx="574124" cy="574124"/>
              </a:xfrm>
              <a:prstGeom prst="ellipse">
                <a:avLst/>
              </a:prstGeom>
              <a:solidFill>
                <a:schemeClr val="bg1">
                  <a:alpha val="0"/>
                </a:schemeClr>
              </a:solidFill>
              <a:ln w="19050">
                <a:noFill/>
                <a:round/>
                <a:headEnd/>
                <a:tailEnd/>
              </a:ln>
            </p:spPr>
            <p:txBody>
              <a:bodyPr rot="0" spcFirstLastPara="0" vert="horz" wrap="none" lIns="91440" tIns="45720" rIns="91440" bIns="45720" anchor="ctr" anchorCtr="1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altLang="zh-CN" sz="2400" b="1" dirty="0">
                    <a:solidFill>
                      <a:schemeClr val="bg1">
                        <a:lumMod val="10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01</a:t>
                </a:r>
              </a:p>
            </p:txBody>
          </p:sp>
        </p:grpSp>
        <p:grpSp>
          <p:nvGrpSpPr>
            <p:cNvPr id="14" name="Group 53"/>
            <p:cNvGrpSpPr/>
            <p:nvPr/>
          </p:nvGrpSpPr>
          <p:grpSpPr>
            <a:xfrm>
              <a:off x="3926474" y="3051580"/>
              <a:ext cx="446904" cy="446905"/>
              <a:chOff x="5283304" y="2273146"/>
              <a:chExt cx="595872" cy="595872"/>
            </a:xfrm>
          </p:grpSpPr>
          <p:sp>
            <p:nvSpPr>
              <p:cNvPr id="39" name="iS1ide-Teardrop 16"/>
              <p:cNvSpPr/>
              <p:nvPr/>
            </p:nvSpPr>
            <p:spPr bwMode="auto">
              <a:xfrm rot="2691234">
                <a:off x="5283304" y="2273146"/>
                <a:ext cx="595872" cy="595872"/>
              </a:xfrm>
              <a:prstGeom prst="teardrop">
                <a:avLst/>
              </a:prstGeom>
              <a:solidFill>
                <a:schemeClr val="accent1"/>
              </a:solidFill>
              <a:ln w="19050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sz="4000" b="1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0" name="iS1ide-Oval 23"/>
              <p:cNvSpPr/>
              <p:nvPr/>
            </p:nvSpPr>
            <p:spPr bwMode="auto">
              <a:xfrm>
                <a:off x="5298039" y="2287851"/>
                <a:ext cx="574124" cy="574124"/>
              </a:xfrm>
              <a:prstGeom prst="ellipse">
                <a:avLst/>
              </a:prstGeom>
              <a:solidFill>
                <a:schemeClr val="bg1">
                  <a:alpha val="0"/>
                </a:schemeClr>
              </a:solidFill>
              <a:ln w="19050">
                <a:noFill/>
                <a:round/>
                <a:headEnd/>
                <a:tailEnd/>
              </a:ln>
            </p:spPr>
            <p:txBody>
              <a:bodyPr rot="0" spcFirstLastPara="0" vert="horz" wrap="none" lIns="91440" tIns="45720" rIns="91440" bIns="45720" anchor="ctr" anchorCtr="1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altLang="zh-CN" sz="2400" b="1" dirty="0">
                    <a:solidFill>
                      <a:schemeClr val="bg1">
                        <a:lumMod val="10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02</a:t>
                </a:r>
              </a:p>
            </p:txBody>
          </p:sp>
        </p:grpSp>
        <p:grpSp>
          <p:nvGrpSpPr>
            <p:cNvPr id="16" name="Group 55"/>
            <p:cNvGrpSpPr/>
            <p:nvPr/>
          </p:nvGrpSpPr>
          <p:grpSpPr>
            <a:xfrm>
              <a:off x="3926474" y="3933056"/>
              <a:ext cx="446904" cy="446904"/>
              <a:chOff x="5283304" y="4061816"/>
              <a:chExt cx="595872" cy="595872"/>
            </a:xfrm>
          </p:grpSpPr>
          <p:sp>
            <p:nvSpPr>
              <p:cNvPr id="35" name="iS1ide-Teardrop 18"/>
              <p:cNvSpPr/>
              <p:nvPr/>
            </p:nvSpPr>
            <p:spPr bwMode="auto">
              <a:xfrm rot="2691234">
                <a:off x="5283304" y="4061816"/>
                <a:ext cx="595872" cy="595872"/>
              </a:xfrm>
              <a:prstGeom prst="teardrop">
                <a:avLst/>
              </a:prstGeom>
              <a:solidFill>
                <a:schemeClr val="accent1"/>
              </a:solidFill>
              <a:ln w="19050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sz="4000" b="1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6" name="iS1ide-Oval 25"/>
              <p:cNvSpPr/>
              <p:nvPr/>
            </p:nvSpPr>
            <p:spPr bwMode="auto">
              <a:xfrm>
                <a:off x="5298039" y="4072690"/>
                <a:ext cx="574124" cy="574124"/>
              </a:xfrm>
              <a:prstGeom prst="ellipse">
                <a:avLst/>
              </a:prstGeom>
              <a:solidFill>
                <a:schemeClr val="accent1">
                  <a:alpha val="0"/>
                </a:schemeClr>
              </a:solidFill>
              <a:ln w="19050">
                <a:noFill/>
                <a:round/>
                <a:headEnd/>
                <a:tailEnd/>
              </a:ln>
            </p:spPr>
            <p:txBody>
              <a:bodyPr rot="0" spcFirstLastPara="0" vert="horz" wrap="none" lIns="91440" tIns="45720" rIns="91440" bIns="45720" anchor="ctr" anchorCtr="1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altLang="zh-CN" sz="2400" b="1" dirty="0" smtClean="0">
                    <a:solidFill>
                      <a:schemeClr val="bg1">
                        <a:lumMod val="10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03</a:t>
                </a:r>
                <a:endParaRPr lang="en-US" altLang="zh-CN" sz="2400" b="1" dirty="0">
                  <a:solidFill>
                    <a:schemeClr val="bg1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17" name="Group 56"/>
            <p:cNvGrpSpPr/>
            <p:nvPr/>
          </p:nvGrpSpPr>
          <p:grpSpPr>
            <a:xfrm>
              <a:off x="3926475" y="4854304"/>
              <a:ext cx="446904" cy="446904"/>
              <a:chOff x="5283305" y="4992569"/>
              <a:chExt cx="595872" cy="595872"/>
            </a:xfrm>
          </p:grpSpPr>
          <p:sp>
            <p:nvSpPr>
              <p:cNvPr id="33" name="iS1ide-Teardrop 19"/>
              <p:cNvSpPr/>
              <p:nvPr/>
            </p:nvSpPr>
            <p:spPr bwMode="auto">
              <a:xfrm rot="2691234">
                <a:off x="5283305" y="4992569"/>
                <a:ext cx="595872" cy="595872"/>
              </a:xfrm>
              <a:prstGeom prst="teardrop">
                <a:avLst/>
              </a:prstGeom>
              <a:solidFill>
                <a:schemeClr val="accent1"/>
              </a:solidFill>
              <a:ln w="19050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sz="4000" b="1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4" name="iS1ide-Oval 26"/>
              <p:cNvSpPr/>
              <p:nvPr/>
            </p:nvSpPr>
            <p:spPr bwMode="auto">
              <a:xfrm>
                <a:off x="5298039" y="5003442"/>
                <a:ext cx="574124" cy="574124"/>
              </a:xfrm>
              <a:prstGeom prst="ellipse">
                <a:avLst/>
              </a:prstGeom>
              <a:solidFill>
                <a:schemeClr val="bg1">
                  <a:alpha val="0"/>
                </a:schemeClr>
              </a:solidFill>
              <a:ln w="19050">
                <a:noFill/>
                <a:round/>
                <a:headEnd/>
                <a:tailEnd/>
              </a:ln>
            </p:spPr>
            <p:txBody>
              <a:bodyPr rot="0" spcFirstLastPara="0" vert="horz" wrap="none" lIns="91440" tIns="45720" rIns="91440" bIns="45720" anchor="ctr" anchorCtr="1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altLang="zh-CN" sz="2400" b="1" dirty="0" smtClean="0">
                    <a:solidFill>
                      <a:schemeClr val="bg1">
                        <a:lumMod val="10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04</a:t>
                </a:r>
                <a:endParaRPr lang="en-US" altLang="zh-CN" sz="2400" b="1" dirty="0">
                  <a:solidFill>
                    <a:schemeClr val="bg1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  <p:sp>
        <p:nvSpPr>
          <p:cNvPr id="31" name="íṡľíḍè-TextBox 30"/>
          <p:cNvSpPr txBox="1"/>
          <p:nvPr/>
        </p:nvSpPr>
        <p:spPr>
          <a:xfrm>
            <a:off x="4716016" y="1590668"/>
            <a:ext cx="1259210" cy="182148"/>
          </a:xfrm>
          <a:prstGeom prst="rect">
            <a:avLst/>
          </a:prstGeom>
          <a:noFill/>
        </p:spPr>
        <p:txBody>
          <a:bodyPr wrap="none" lIns="0" tIns="0" rIns="0" bIns="0" anchor="b" anchorCtr="0">
            <a:noAutofit/>
          </a:bodyPr>
          <a:lstStyle/>
          <a:p>
            <a:r>
              <a:rPr lang="zh-CN" altLang="en-US" sz="2400" b="1" dirty="0" smtClean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销       售</a:t>
            </a:r>
            <a:endParaRPr lang="zh-CN" altLang="en-US" sz="2400" b="1" dirty="0">
              <a:solidFill>
                <a:schemeClr val="tx2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9" name="íṡľíḍè-TextBox 35"/>
          <p:cNvSpPr txBox="1"/>
          <p:nvPr/>
        </p:nvSpPr>
        <p:spPr>
          <a:xfrm>
            <a:off x="4718670" y="2814804"/>
            <a:ext cx="1259210" cy="182148"/>
          </a:xfrm>
          <a:prstGeom prst="rect">
            <a:avLst/>
          </a:prstGeom>
          <a:noFill/>
        </p:spPr>
        <p:txBody>
          <a:bodyPr wrap="none" lIns="0" tIns="0" rIns="0" bIns="0" anchor="b" anchorCtr="0">
            <a:noAutofit/>
          </a:bodyPr>
          <a:lstStyle/>
          <a:p>
            <a:r>
              <a:rPr lang="zh-CN" altLang="en-US" sz="2400" b="1" dirty="0" smtClean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成本费用</a:t>
            </a:r>
            <a:endParaRPr lang="zh-CN" altLang="en-US" sz="2400" b="1" dirty="0">
              <a:solidFill>
                <a:schemeClr val="tx2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5" name="íṡľíḍè-TextBox 45"/>
          <p:cNvSpPr txBox="1"/>
          <p:nvPr/>
        </p:nvSpPr>
        <p:spPr>
          <a:xfrm>
            <a:off x="4718670" y="3786287"/>
            <a:ext cx="1869554" cy="434801"/>
          </a:xfrm>
          <a:prstGeom prst="rect">
            <a:avLst/>
          </a:prstGeom>
          <a:noFill/>
        </p:spPr>
        <p:txBody>
          <a:bodyPr wrap="none" lIns="0" tIns="0" rIns="0" bIns="0" anchor="b" anchorCtr="0">
            <a:normAutofit/>
          </a:bodyPr>
          <a:lstStyle/>
          <a:p>
            <a:r>
              <a:rPr lang="zh-CN" altLang="en-US" sz="2400" b="1" dirty="0" smtClean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税       金</a:t>
            </a:r>
            <a:endParaRPr lang="zh-CN" altLang="en-US" sz="2400" b="1" dirty="0">
              <a:solidFill>
                <a:schemeClr val="tx2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3" name="íṡľíḍè-TextBox 50"/>
          <p:cNvSpPr txBox="1"/>
          <p:nvPr/>
        </p:nvSpPr>
        <p:spPr>
          <a:xfrm>
            <a:off x="4718670" y="5301208"/>
            <a:ext cx="1259210" cy="182148"/>
          </a:xfrm>
          <a:prstGeom prst="rect">
            <a:avLst/>
          </a:prstGeom>
          <a:noFill/>
        </p:spPr>
        <p:txBody>
          <a:bodyPr wrap="none" lIns="0" tIns="0" rIns="0" bIns="0" anchor="b" anchorCtr="0">
            <a:noAutofit/>
          </a:bodyPr>
          <a:lstStyle/>
          <a:p>
            <a:r>
              <a:rPr lang="zh-CN" altLang="en-US" sz="2400" b="1" dirty="0" smtClean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利       润</a:t>
            </a:r>
            <a:endParaRPr lang="zh-CN" altLang="en-US" sz="2400" b="1" dirty="0">
              <a:solidFill>
                <a:schemeClr val="tx2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89968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任意多边形 13"/>
          <p:cNvSpPr/>
          <p:nvPr/>
        </p:nvSpPr>
        <p:spPr>
          <a:xfrm rot="8100000">
            <a:off x="4480258" y="1550394"/>
            <a:ext cx="3037648" cy="5540574"/>
          </a:xfrm>
          <a:custGeom>
            <a:avLst/>
            <a:gdLst>
              <a:gd name="connsiteX0" fmla="*/ 1158496 w 4233627"/>
              <a:gd name="connsiteY0" fmla="*/ 7790665 h 7806607"/>
              <a:gd name="connsiteX1" fmla="*/ 1110636 w 4233627"/>
              <a:gd name="connsiteY1" fmla="*/ 4673417 h 7806607"/>
              <a:gd name="connsiteX2" fmla="*/ 395382 w 4233627"/>
              <a:gd name="connsiteY2" fmla="*/ 4673417 h 7806607"/>
              <a:gd name="connsiteX3" fmla="*/ 117694 w 4233627"/>
              <a:gd name="connsiteY3" fmla="*/ 4663754 h 7806607"/>
              <a:gd name="connsiteX4" fmla="*/ 0 w 4233627"/>
              <a:gd name="connsiteY4" fmla="*/ 17184 h 7806607"/>
              <a:gd name="connsiteX5" fmla="*/ 48682 w 4233627"/>
              <a:gd name="connsiteY5" fmla="*/ 12063 h 7806607"/>
              <a:gd name="connsiteX6" fmla="*/ 395382 w 4233627"/>
              <a:gd name="connsiteY6" fmla="*/ 0 h 7806607"/>
              <a:gd name="connsiteX7" fmla="*/ 2197982 w 4233627"/>
              <a:gd name="connsiteY7" fmla="*/ 0 h 7806607"/>
              <a:gd name="connsiteX8" fmla="*/ 2881364 w 4233627"/>
              <a:gd name="connsiteY8" fmla="*/ 47475 h 7806607"/>
              <a:gd name="connsiteX9" fmla="*/ 3105617 w 4233627"/>
              <a:gd name="connsiteY9" fmla="*/ 87209 h 7806607"/>
              <a:gd name="connsiteX10" fmla="*/ 3105800 w 4233627"/>
              <a:gd name="connsiteY10" fmla="*/ 96593 h 7806607"/>
              <a:gd name="connsiteX11" fmla="*/ 3238784 w 4233627"/>
              <a:gd name="connsiteY11" fmla="*/ 96593 h 7806607"/>
              <a:gd name="connsiteX12" fmla="*/ 3922167 w 4233627"/>
              <a:gd name="connsiteY12" fmla="*/ 174914 h 7806607"/>
              <a:gd name="connsiteX13" fmla="*/ 4146419 w 4233627"/>
              <a:gd name="connsiteY13" fmla="*/ 240467 h 7806607"/>
              <a:gd name="connsiteX14" fmla="*/ 4233627 w 4233627"/>
              <a:gd name="connsiteY14" fmla="*/ 7637241 h 7806607"/>
              <a:gd name="connsiteX15" fmla="*/ 3922167 w 4233627"/>
              <a:gd name="connsiteY15" fmla="*/ 7728286 h 7806607"/>
              <a:gd name="connsiteX16" fmla="*/ 3238781 w 4233627"/>
              <a:gd name="connsiteY16" fmla="*/ 7806607 h 7806607"/>
              <a:gd name="connsiteX17" fmla="*/ 1436184 w 4233627"/>
              <a:gd name="connsiteY17" fmla="*/ 7806607 h 780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233627" h="7806607">
                <a:moveTo>
                  <a:pt x="1158496" y="7790665"/>
                </a:moveTo>
                <a:lnTo>
                  <a:pt x="1110636" y="4673417"/>
                </a:lnTo>
                <a:lnTo>
                  <a:pt x="395382" y="4673417"/>
                </a:lnTo>
                <a:lnTo>
                  <a:pt x="117694" y="4663754"/>
                </a:lnTo>
                <a:lnTo>
                  <a:pt x="0" y="17184"/>
                </a:lnTo>
                <a:lnTo>
                  <a:pt x="48682" y="12063"/>
                </a:lnTo>
                <a:cubicBezTo>
                  <a:pt x="162673" y="4087"/>
                  <a:pt x="278337" y="0"/>
                  <a:pt x="395382" y="0"/>
                </a:cubicBezTo>
                <a:lnTo>
                  <a:pt x="2197982" y="0"/>
                </a:lnTo>
                <a:cubicBezTo>
                  <a:pt x="2432072" y="0"/>
                  <a:pt x="2660625" y="16348"/>
                  <a:pt x="2881364" y="47475"/>
                </a:cubicBezTo>
                <a:lnTo>
                  <a:pt x="3105617" y="87209"/>
                </a:lnTo>
                <a:lnTo>
                  <a:pt x="3105800" y="96593"/>
                </a:lnTo>
                <a:lnTo>
                  <a:pt x="3238784" y="96593"/>
                </a:lnTo>
                <a:cubicBezTo>
                  <a:pt x="3472874" y="96593"/>
                  <a:pt x="3701427" y="123563"/>
                  <a:pt x="3922167" y="174914"/>
                </a:cubicBezTo>
                <a:lnTo>
                  <a:pt x="4146419" y="240467"/>
                </a:lnTo>
                <a:lnTo>
                  <a:pt x="4233627" y="7637241"/>
                </a:lnTo>
                <a:lnTo>
                  <a:pt x="3922167" y="7728286"/>
                </a:lnTo>
                <a:cubicBezTo>
                  <a:pt x="3701427" y="7779637"/>
                  <a:pt x="3472874" y="7806607"/>
                  <a:pt x="3238781" y="7806607"/>
                </a:cubicBezTo>
                <a:lnTo>
                  <a:pt x="1436184" y="7806607"/>
                </a:lnTo>
                <a:close/>
              </a:path>
            </a:pathLst>
          </a:custGeom>
          <a:gradFill>
            <a:gsLst>
              <a:gs pos="0">
                <a:schemeClr val="tx1">
                  <a:alpha val="20000"/>
                </a:schemeClr>
              </a:gs>
              <a:gs pos="100000">
                <a:srgbClr val="568092">
                  <a:alpha val="0"/>
                </a:srgbClr>
              </a:gs>
            </a:gsLst>
            <a:lin ang="0" scaled="0"/>
          </a:gra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8840"/>
            <a:ext cx="3830681" cy="3013397"/>
          </a:xfrm>
          <a:prstGeom prst="rect">
            <a:avLst/>
          </a:prstGeom>
        </p:spPr>
      </p:pic>
      <p:sp>
        <p:nvSpPr>
          <p:cNvPr id="16" name="矩形 18"/>
          <p:cNvSpPr>
            <a:spLocks noChangeArrowheads="1"/>
          </p:cNvSpPr>
          <p:nvPr/>
        </p:nvSpPr>
        <p:spPr bwMode="auto">
          <a:xfrm>
            <a:off x="777875" y="186894"/>
            <a:ext cx="6734479" cy="438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sz="2400" b="1" dirty="0" smtClean="0">
                <a:latin typeface="+mn-lt"/>
                <a:ea typeface="+mn-ea"/>
                <a:cs typeface="+mn-ea"/>
                <a:sym typeface="+mn-lt"/>
              </a:rPr>
              <a:t>销售</a:t>
            </a:r>
            <a:r>
              <a:rPr lang="en-US" altLang="zh-CN" sz="2400" b="1" dirty="0">
                <a:latin typeface="+mn-lt"/>
                <a:ea typeface="+mn-ea"/>
                <a:cs typeface="+mn-ea"/>
                <a:sym typeface="+mn-lt"/>
              </a:rPr>
              <a:t>——</a:t>
            </a:r>
            <a:r>
              <a:rPr lang="zh-CN" altLang="en-US" sz="2400" b="1" dirty="0" smtClean="0">
                <a:latin typeface="+mn-lt"/>
                <a:ea typeface="+mn-ea"/>
                <a:cs typeface="+mn-ea"/>
                <a:sym typeface="+mn-lt"/>
              </a:rPr>
              <a:t>销售</a:t>
            </a:r>
            <a:r>
              <a:rPr lang="zh-CN" altLang="en-US" sz="2400" b="1" dirty="0">
                <a:latin typeface="+mn-lt"/>
                <a:ea typeface="+mn-ea"/>
                <a:cs typeface="+mn-ea"/>
                <a:sym typeface="+mn-lt"/>
              </a:rPr>
              <a:t>执行</a:t>
            </a:r>
            <a:r>
              <a:rPr lang="zh-CN" altLang="en-US" sz="2400" b="1" dirty="0" smtClean="0">
                <a:latin typeface="+mn-lt"/>
                <a:ea typeface="+mn-ea"/>
                <a:cs typeface="+mn-ea"/>
                <a:sym typeface="+mn-lt"/>
              </a:rPr>
              <a:t>表（</a:t>
            </a:r>
            <a:r>
              <a:rPr lang="en-US" altLang="zh-CN" sz="2400" b="1" dirty="0" smtClean="0">
                <a:latin typeface="+mn-lt"/>
                <a:ea typeface="+mn-ea"/>
                <a:cs typeface="+mn-ea"/>
                <a:sym typeface="+mn-lt"/>
              </a:rPr>
              <a:t>2.6</a:t>
            </a:r>
            <a:r>
              <a:rPr lang="zh-CN" altLang="en-US" sz="2400" b="1" dirty="0" smtClean="0">
                <a:latin typeface="+mn-lt"/>
                <a:ea typeface="+mn-ea"/>
                <a:cs typeface="+mn-ea"/>
                <a:sym typeface="+mn-lt"/>
              </a:rPr>
              <a:t>）</a:t>
            </a:r>
            <a:endParaRPr lang="zh-CN" altLang="en-US" sz="2400" b="1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148926" y="1322179"/>
            <a:ext cx="4531342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altLang="zh-CN" sz="1600" dirty="0" smtClean="0">
                <a:latin typeface="+mn-ea"/>
                <a:ea typeface="+mn-ea"/>
              </a:rPr>
              <a:t>F</a:t>
            </a:r>
            <a:r>
              <a:rPr lang="zh-CN" altLang="en-US" sz="1600" dirty="0">
                <a:latin typeface="+mn-ea"/>
                <a:ea typeface="+mn-ea"/>
              </a:rPr>
              <a:t>列“截至</a:t>
            </a:r>
            <a:r>
              <a:rPr lang="en-US" altLang="zh-CN" sz="1600" dirty="0">
                <a:latin typeface="+mn-ea"/>
                <a:ea typeface="+mn-ea"/>
              </a:rPr>
              <a:t>2017</a:t>
            </a:r>
            <a:r>
              <a:rPr lang="zh-CN" altLang="en-US" sz="1600" dirty="0">
                <a:latin typeface="+mn-ea"/>
                <a:ea typeface="+mn-ea"/>
              </a:rPr>
              <a:t>年</a:t>
            </a:r>
            <a:r>
              <a:rPr lang="en-US" altLang="zh-CN" sz="1600" dirty="0">
                <a:latin typeface="+mn-ea"/>
                <a:ea typeface="+mn-ea"/>
              </a:rPr>
              <a:t>12</a:t>
            </a:r>
            <a:r>
              <a:rPr lang="zh-CN" altLang="en-US" sz="1600" dirty="0">
                <a:latin typeface="+mn-ea"/>
                <a:ea typeface="+mn-ea"/>
              </a:rPr>
              <a:t>月累计实际发生” 应与</a:t>
            </a:r>
            <a:r>
              <a:rPr lang="en-US" altLang="zh-CN" sz="1600" dirty="0">
                <a:latin typeface="+mn-ea"/>
                <a:ea typeface="+mn-ea"/>
              </a:rPr>
              <a:t>2018</a:t>
            </a:r>
            <a:r>
              <a:rPr lang="zh-CN" altLang="en-US" sz="1600" dirty="0">
                <a:latin typeface="+mn-ea"/>
                <a:ea typeface="+mn-ea"/>
              </a:rPr>
              <a:t>年</a:t>
            </a:r>
            <a:r>
              <a:rPr lang="en-US" altLang="zh-CN" sz="1600" dirty="0">
                <a:latin typeface="+mn-ea"/>
                <a:ea typeface="+mn-ea"/>
              </a:rPr>
              <a:t>1</a:t>
            </a:r>
            <a:r>
              <a:rPr lang="zh-CN" altLang="en-US" sz="1600" dirty="0">
                <a:latin typeface="+mn-ea"/>
                <a:ea typeface="+mn-ea"/>
              </a:rPr>
              <a:t>月</a:t>
            </a:r>
            <a:r>
              <a:rPr lang="en-US" altLang="zh-CN" sz="1600" dirty="0">
                <a:latin typeface="+mn-ea"/>
                <a:ea typeface="+mn-ea"/>
              </a:rPr>
              <a:t>19</a:t>
            </a:r>
            <a:r>
              <a:rPr lang="zh-CN" altLang="en-US" sz="1600" dirty="0">
                <a:latin typeface="+mn-ea"/>
                <a:ea typeface="+mn-ea"/>
              </a:rPr>
              <a:t>日定稿核对相符；</a:t>
            </a: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altLang="zh-CN" sz="1600" dirty="0" smtClean="0">
                <a:latin typeface="+mn-ea"/>
                <a:ea typeface="+mn-ea"/>
              </a:rPr>
              <a:t>G</a:t>
            </a:r>
            <a:r>
              <a:rPr lang="zh-CN" altLang="en-US" sz="1600" dirty="0">
                <a:latin typeface="+mn-ea"/>
                <a:ea typeface="+mn-ea"/>
              </a:rPr>
              <a:t>列上半年“预算”、</a:t>
            </a:r>
            <a:r>
              <a:rPr lang="en-US" altLang="zh-CN" sz="1600" dirty="0">
                <a:latin typeface="+mn-ea"/>
                <a:ea typeface="+mn-ea"/>
              </a:rPr>
              <a:t>AB</a:t>
            </a:r>
            <a:r>
              <a:rPr lang="zh-CN" altLang="en-US" sz="1600" dirty="0">
                <a:latin typeface="+mn-ea"/>
                <a:ea typeface="+mn-ea"/>
              </a:rPr>
              <a:t>列“全周期预算”应与预算表核对相符；也应该与系统数据一致；</a:t>
            </a: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zh-CN" altLang="en-US" sz="1600" dirty="0" smtClean="0">
                <a:latin typeface="+mn-ea"/>
                <a:ea typeface="+mn-ea"/>
              </a:rPr>
              <a:t>各</a:t>
            </a:r>
            <a:r>
              <a:rPr lang="zh-CN" altLang="en-US" sz="1600" dirty="0">
                <a:latin typeface="+mn-ea"/>
                <a:ea typeface="+mn-ea"/>
              </a:rPr>
              <a:t>类大业态下已经细分业态，应根据项目实际情况进行填列，增加执行数据的准确性及可比性；</a:t>
            </a: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zh-CN" altLang="en-US" sz="1600" dirty="0" smtClean="0">
                <a:latin typeface="+mn-ea"/>
                <a:ea typeface="+mn-ea"/>
              </a:rPr>
              <a:t>该</a:t>
            </a:r>
            <a:r>
              <a:rPr lang="zh-CN" altLang="en-US" sz="1600" dirty="0">
                <a:latin typeface="+mn-ea"/>
                <a:ea typeface="+mn-ea"/>
              </a:rPr>
              <a:t>表的数据应该与销售统计表核对一致；</a:t>
            </a: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zh-CN" altLang="en-US" sz="1600" dirty="0" smtClean="0">
                <a:latin typeface="+mn-ea"/>
                <a:ea typeface="+mn-ea"/>
              </a:rPr>
              <a:t>该</a:t>
            </a:r>
            <a:r>
              <a:rPr lang="zh-CN" altLang="en-US" sz="1600" dirty="0">
                <a:latin typeface="+mn-ea"/>
                <a:ea typeface="+mn-ea"/>
              </a:rPr>
              <a:t>表的面积是可售面积，在责任书编制及执行时的计算口径上应保持一致，否则应该进行调整及说明；</a:t>
            </a: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zh-CN" altLang="en-US" sz="1600" dirty="0" smtClean="0">
                <a:latin typeface="+mn-ea"/>
                <a:ea typeface="+mn-ea"/>
              </a:rPr>
              <a:t>在</a:t>
            </a:r>
            <a:r>
              <a:rPr lang="zh-CN" altLang="en-US" sz="1600" dirty="0">
                <a:latin typeface="+mn-ea"/>
                <a:ea typeface="+mn-ea"/>
              </a:rPr>
              <a:t>编制及更新调整责任书时，应该尽量细化业态及排期，最好能细化到楼栋的排期，以便后期进行监控及分析。</a:t>
            </a:r>
          </a:p>
        </p:txBody>
      </p:sp>
    </p:spTree>
    <p:extLst>
      <p:ext uri="{BB962C8B-B14F-4D97-AF65-F5344CB8AC3E}">
        <p14:creationId xmlns:p14="http://schemas.microsoft.com/office/powerpoint/2010/main" val="3094592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任意多边形 13"/>
          <p:cNvSpPr/>
          <p:nvPr/>
        </p:nvSpPr>
        <p:spPr>
          <a:xfrm rot="8100000">
            <a:off x="4480258" y="1550394"/>
            <a:ext cx="3037648" cy="5540574"/>
          </a:xfrm>
          <a:custGeom>
            <a:avLst/>
            <a:gdLst>
              <a:gd name="connsiteX0" fmla="*/ 1158496 w 4233627"/>
              <a:gd name="connsiteY0" fmla="*/ 7790665 h 7806607"/>
              <a:gd name="connsiteX1" fmla="*/ 1110636 w 4233627"/>
              <a:gd name="connsiteY1" fmla="*/ 4673417 h 7806607"/>
              <a:gd name="connsiteX2" fmla="*/ 395382 w 4233627"/>
              <a:gd name="connsiteY2" fmla="*/ 4673417 h 7806607"/>
              <a:gd name="connsiteX3" fmla="*/ 117694 w 4233627"/>
              <a:gd name="connsiteY3" fmla="*/ 4663754 h 7806607"/>
              <a:gd name="connsiteX4" fmla="*/ 0 w 4233627"/>
              <a:gd name="connsiteY4" fmla="*/ 17184 h 7806607"/>
              <a:gd name="connsiteX5" fmla="*/ 48682 w 4233627"/>
              <a:gd name="connsiteY5" fmla="*/ 12063 h 7806607"/>
              <a:gd name="connsiteX6" fmla="*/ 395382 w 4233627"/>
              <a:gd name="connsiteY6" fmla="*/ 0 h 7806607"/>
              <a:gd name="connsiteX7" fmla="*/ 2197982 w 4233627"/>
              <a:gd name="connsiteY7" fmla="*/ 0 h 7806607"/>
              <a:gd name="connsiteX8" fmla="*/ 2881364 w 4233627"/>
              <a:gd name="connsiteY8" fmla="*/ 47475 h 7806607"/>
              <a:gd name="connsiteX9" fmla="*/ 3105617 w 4233627"/>
              <a:gd name="connsiteY9" fmla="*/ 87209 h 7806607"/>
              <a:gd name="connsiteX10" fmla="*/ 3105800 w 4233627"/>
              <a:gd name="connsiteY10" fmla="*/ 96593 h 7806607"/>
              <a:gd name="connsiteX11" fmla="*/ 3238784 w 4233627"/>
              <a:gd name="connsiteY11" fmla="*/ 96593 h 7806607"/>
              <a:gd name="connsiteX12" fmla="*/ 3922167 w 4233627"/>
              <a:gd name="connsiteY12" fmla="*/ 174914 h 7806607"/>
              <a:gd name="connsiteX13" fmla="*/ 4146419 w 4233627"/>
              <a:gd name="connsiteY13" fmla="*/ 240467 h 7806607"/>
              <a:gd name="connsiteX14" fmla="*/ 4233627 w 4233627"/>
              <a:gd name="connsiteY14" fmla="*/ 7637241 h 7806607"/>
              <a:gd name="connsiteX15" fmla="*/ 3922167 w 4233627"/>
              <a:gd name="connsiteY15" fmla="*/ 7728286 h 7806607"/>
              <a:gd name="connsiteX16" fmla="*/ 3238781 w 4233627"/>
              <a:gd name="connsiteY16" fmla="*/ 7806607 h 7806607"/>
              <a:gd name="connsiteX17" fmla="*/ 1436184 w 4233627"/>
              <a:gd name="connsiteY17" fmla="*/ 7806607 h 780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233627" h="7806607">
                <a:moveTo>
                  <a:pt x="1158496" y="7790665"/>
                </a:moveTo>
                <a:lnTo>
                  <a:pt x="1110636" y="4673417"/>
                </a:lnTo>
                <a:lnTo>
                  <a:pt x="395382" y="4673417"/>
                </a:lnTo>
                <a:lnTo>
                  <a:pt x="117694" y="4663754"/>
                </a:lnTo>
                <a:lnTo>
                  <a:pt x="0" y="17184"/>
                </a:lnTo>
                <a:lnTo>
                  <a:pt x="48682" y="12063"/>
                </a:lnTo>
                <a:cubicBezTo>
                  <a:pt x="162673" y="4087"/>
                  <a:pt x="278337" y="0"/>
                  <a:pt x="395382" y="0"/>
                </a:cubicBezTo>
                <a:lnTo>
                  <a:pt x="2197982" y="0"/>
                </a:lnTo>
                <a:cubicBezTo>
                  <a:pt x="2432072" y="0"/>
                  <a:pt x="2660625" y="16348"/>
                  <a:pt x="2881364" y="47475"/>
                </a:cubicBezTo>
                <a:lnTo>
                  <a:pt x="3105617" y="87209"/>
                </a:lnTo>
                <a:lnTo>
                  <a:pt x="3105800" y="96593"/>
                </a:lnTo>
                <a:lnTo>
                  <a:pt x="3238784" y="96593"/>
                </a:lnTo>
                <a:cubicBezTo>
                  <a:pt x="3472874" y="96593"/>
                  <a:pt x="3701427" y="123563"/>
                  <a:pt x="3922167" y="174914"/>
                </a:cubicBezTo>
                <a:lnTo>
                  <a:pt x="4146419" y="240467"/>
                </a:lnTo>
                <a:lnTo>
                  <a:pt x="4233627" y="7637241"/>
                </a:lnTo>
                <a:lnTo>
                  <a:pt x="3922167" y="7728286"/>
                </a:lnTo>
                <a:cubicBezTo>
                  <a:pt x="3701427" y="7779637"/>
                  <a:pt x="3472874" y="7806607"/>
                  <a:pt x="3238781" y="7806607"/>
                </a:cubicBezTo>
                <a:lnTo>
                  <a:pt x="1436184" y="7806607"/>
                </a:lnTo>
                <a:close/>
              </a:path>
            </a:pathLst>
          </a:custGeom>
          <a:gradFill>
            <a:gsLst>
              <a:gs pos="0">
                <a:schemeClr val="tx1">
                  <a:alpha val="20000"/>
                </a:schemeClr>
              </a:gs>
              <a:gs pos="100000">
                <a:srgbClr val="568092">
                  <a:alpha val="0"/>
                </a:srgbClr>
              </a:gs>
            </a:gsLst>
            <a:lin ang="0" scaled="0"/>
          </a:gra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8840"/>
            <a:ext cx="3830681" cy="3013397"/>
          </a:xfrm>
          <a:prstGeom prst="rect">
            <a:avLst/>
          </a:prstGeom>
        </p:spPr>
      </p:pic>
      <p:sp>
        <p:nvSpPr>
          <p:cNvPr id="16" name="矩形 18"/>
          <p:cNvSpPr>
            <a:spLocks noChangeArrowheads="1"/>
          </p:cNvSpPr>
          <p:nvPr/>
        </p:nvSpPr>
        <p:spPr bwMode="auto">
          <a:xfrm>
            <a:off x="777875" y="186894"/>
            <a:ext cx="6734479" cy="438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sz="2400" b="1" dirty="0" smtClean="0">
                <a:latin typeface="+mn-lt"/>
                <a:ea typeface="+mn-ea"/>
                <a:cs typeface="+mn-ea"/>
                <a:sym typeface="+mn-lt"/>
              </a:rPr>
              <a:t>成本费用</a:t>
            </a:r>
            <a:r>
              <a:rPr lang="en-US" altLang="zh-CN" sz="2400" b="1" dirty="0" smtClean="0">
                <a:latin typeface="+mn-lt"/>
                <a:ea typeface="+mn-ea"/>
                <a:cs typeface="+mn-ea"/>
                <a:sym typeface="+mn-lt"/>
              </a:rPr>
              <a:t>——</a:t>
            </a:r>
            <a:r>
              <a:rPr lang="zh-CN" altLang="en-US" sz="2400" b="1" dirty="0" smtClean="0">
                <a:latin typeface="+mn-lt"/>
                <a:ea typeface="+mn-ea"/>
                <a:cs typeface="+mn-ea"/>
                <a:sym typeface="+mn-lt"/>
              </a:rPr>
              <a:t>单方成本（</a:t>
            </a:r>
            <a:r>
              <a:rPr lang="en-US" altLang="zh-CN" sz="2400" b="1" dirty="0" smtClean="0">
                <a:latin typeface="+mn-lt"/>
                <a:ea typeface="+mn-ea"/>
                <a:cs typeface="+mn-ea"/>
                <a:sym typeface="+mn-lt"/>
              </a:rPr>
              <a:t>2.5.1</a:t>
            </a:r>
            <a:r>
              <a:rPr lang="zh-CN" altLang="en-US" sz="2400" b="1" dirty="0" smtClean="0">
                <a:latin typeface="+mn-lt"/>
                <a:ea typeface="+mn-ea"/>
                <a:cs typeface="+mn-ea"/>
                <a:sym typeface="+mn-lt"/>
              </a:rPr>
              <a:t>）</a:t>
            </a:r>
            <a:endParaRPr lang="zh-CN" altLang="en-US" sz="2400" b="1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841238" y="1124744"/>
            <a:ext cx="4907226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zh-CN" altLang="en-US" sz="1600" dirty="0" smtClean="0">
                <a:latin typeface="+mn-ea"/>
                <a:ea typeface="+mn-ea"/>
              </a:rPr>
              <a:t>该</a:t>
            </a:r>
            <a:r>
              <a:rPr lang="zh-CN" altLang="en-US" sz="1600" dirty="0">
                <a:latin typeface="+mn-ea"/>
                <a:ea typeface="+mn-ea"/>
              </a:rPr>
              <a:t>表根据责任书的编制底稿及细分业态的成本差异性进行填报；</a:t>
            </a: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zh-CN" altLang="en-US" sz="1600" dirty="0" smtClean="0">
                <a:latin typeface="+mn-ea"/>
                <a:ea typeface="+mn-ea"/>
              </a:rPr>
              <a:t>在</a:t>
            </a:r>
            <a:r>
              <a:rPr lang="zh-CN" altLang="en-US" sz="1600" dirty="0">
                <a:latin typeface="+mn-ea"/>
                <a:ea typeface="+mn-ea"/>
              </a:rPr>
              <a:t>各业态的单方成本分摊方法上应考虑当地税局认可的口径，并结合项目的税务筹划需要进行分摊。</a:t>
            </a: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zh-CN" altLang="en-US" sz="1600" dirty="0" smtClean="0">
                <a:latin typeface="+mn-ea"/>
                <a:ea typeface="+mn-ea"/>
              </a:rPr>
              <a:t>老</a:t>
            </a:r>
            <a:r>
              <a:rPr lang="zh-CN" altLang="en-US" sz="1600" dirty="0">
                <a:latin typeface="+mn-ea"/>
                <a:ea typeface="+mn-ea"/>
              </a:rPr>
              <a:t>的预算项目由于之前的分摊没有细分业态，只能采用将剩余成本再合理分摊的方式分摊到细分业态中；</a:t>
            </a: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zh-CN" altLang="en-US" sz="1600" dirty="0" smtClean="0">
                <a:latin typeface="+mn-ea"/>
                <a:ea typeface="+mn-ea"/>
              </a:rPr>
              <a:t>灵活</a:t>
            </a:r>
            <a:r>
              <a:rPr lang="zh-CN" altLang="en-US" sz="1600" dirty="0">
                <a:latin typeface="+mn-ea"/>
                <a:ea typeface="+mn-ea"/>
              </a:rPr>
              <a:t>对项目溢价的分摊及处理，应根据项目溢价性质（如土增税溢价或土增税所得税溢价）进行正确填报，该部分溢价应该是指所得税溢价，土增税溢价应该在底稿计算全周期土增税时单独处理；</a:t>
            </a: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zh-CN" altLang="en-US" sz="1600" dirty="0" smtClean="0">
                <a:latin typeface="+mn-ea"/>
                <a:ea typeface="+mn-ea"/>
              </a:rPr>
              <a:t>在</a:t>
            </a:r>
            <a:r>
              <a:rPr lang="zh-CN" altLang="en-US" sz="1600" dirty="0">
                <a:latin typeface="+mn-ea"/>
                <a:ea typeface="+mn-ea"/>
              </a:rPr>
              <a:t>编制责任书时应充分考虑细分业态成本的差异性及溢价的特殊性，详细填制并附上分摊及计算的底稿；</a:t>
            </a: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zh-CN" altLang="en-US" sz="1600" dirty="0" smtClean="0">
                <a:latin typeface="+mn-ea"/>
                <a:ea typeface="+mn-ea"/>
              </a:rPr>
              <a:t>该</a:t>
            </a:r>
            <a:r>
              <a:rPr lang="zh-CN" altLang="en-US" sz="1600" dirty="0">
                <a:latin typeface="+mn-ea"/>
                <a:ea typeface="+mn-ea"/>
              </a:rPr>
              <a:t>表是填报利润执行表及分析项目销售毛利的基础表，务必填报准确及合理。</a:t>
            </a:r>
          </a:p>
        </p:txBody>
      </p:sp>
    </p:spTree>
    <p:extLst>
      <p:ext uri="{BB962C8B-B14F-4D97-AF65-F5344CB8AC3E}">
        <p14:creationId xmlns:p14="http://schemas.microsoft.com/office/powerpoint/2010/main" val="2085966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任意多边形 13"/>
          <p:cNvSpPr/>
          <p:nvPr/>
        </p:nvSpPr>
        <p:spPr>
          <a:xfrm rot="8100000">
            <a:off x="4480258" y="1550394"/>
            <a:ext cx="3037648" cy="5540574"/>
          </a:xfrm>
          <a:custGeom>
            <a:avLst/>
            <a:gdLst>
              <a:gd name="connsiteX0" fmla="*/ 1158496 w 4233627"/>
              <a:gd name="connsiteY0" fmla="*/ 7790665 h 7806607"/>
              <a:gd name="connsiteX1" fmla="*/ 1110636 w 4233627"/>
              <a:gd name="connsiteY1" fmla="*/ 4673417 h 7806607"/>
              <a:gd name="connsiteX2" fmla="*/ 395382 w 4233627"/>
              <a:gd name="connsiteY2" fmla="*/ 4673417 h 7806607"/>
              <a:gd name="connsiteX3" fmla="*/ 117694 w 4233627"/>
              <a:gd name="connsiteY3" fmla="*/ 4663754 h 7806607"/>
              <a:gd name="connsiteX4" fmla="*/ 0 w 4233627"/>
              <a:gd name="connsiteY4" fmla="*/ 17184 h 7806607"/>
              <a:gd name="connsiteX5" fmla="*/ 48682 w 4233627"/>
              <a:gd name="connsiteY5" fmla="*/ 12063 h 7806607"/>
              <a:gd name="connsiteX6" fmla="*/ 395382 w 4233627"/>
              <a:gd name="connsiteY6" fmla="*/ 0 h 7806607"/>
              <a:gd name="connsiteX7" fmla="*/ 2197982 w 4233627"/>
              <a:gd name="connsiteY7" fmla="*/ 0 h 7806607"/>
              <a:gd name="connsiteX8" fmla="*/ 2881364 w 4233627"/>
              <a:gd name="connsiteY8" fmla="*/ 47475 h 7806607"/>
              <a:gd name="connsiteX9" fmla="*/ 3105617 w 4233627"/>
              <a:gd name="connsiteY9" fmla="*/ 87209 h 7806607"/>
              <a:gd name="connsiteX10" fmla="*/ 3105800 w 4233627"/>
              <a:gd name="connsiteY10" fmla="*/ 96593 h 7806607"/>
              <a:gd name="connsiteX11" fmla="*/ 3238784 w 4233627"/>
              <a:gd name="connsiteY11" fmla="*/ 96593 h 7806607"/>
              <a:gd name="connsiteX12" fmla="*/ 3922167 w 4233627"/>
              <a:gd name="connsiteY12" fmla="*/ 174914 h 7806607"/>
              <a:gd name="connsiteX13" fmla="*/ 4146419 w 4233627"/>
              <a:gd name="connsiteY13" fmla="*/ 240467 h 7806607"/>
              <a:gd name="connsiteX14" fmla="*/ 4233627 w 4233627"/>
              <a:gd name="connsiteY14" fmla="*/ 7637241 h 7806607"/>
              <a:gd name="connsiteX15" fmla="*/ 3922167 w 4233627"/>
              <a:gd name="connsiteY15" fmla="*/ 7728286 h 7806607"/>
              <a:gd name="connsiteX16" fmla="*/ 3238781 w 4233627"/>
              <a:gd name="connsiteY16" fmla="*/ 7806607 h 7806607"/>
              <a:gd name="connsiteX17" fmla="*/ 1436184 w 4233627"/>
              <a:gd name="connsiteY17" fmla="*/ 7806607 h 780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233627" h="7806607">
                <a:moveTo>
                  <a:pt x="1158496" y="7790665"/>
                </a:moveTo>
                <a:lnTo>
                  <a:pt x="1110636" y="4673417"/>
                </a:lnTo>
                <a:lnTo>
                  <a:pt x="395382" y="4673417"/>
                </a:lnTo>
                <a:lnTo>
                  <a:pt x="117694" y="4663754"/>
                </a:lnTo>
                <a:lnTo>
                  <a:pt x="0" y="17184"/>
                </a:lnTo>
                <a:lnTo>
                  <a:pt x="48682" y="12063"/>
                </a:lnTo>
                <a:cubicBezTo>
                  <a:pt x="162673" y="4087"/>
                  <a:pt x="278337" y="0"/>
                  <a:pt x="395382" y="0"/>
                </a:cubicBezTo>
                <a:lnTo>
                  <a:pt x="2197982" y="0"/>
                </a:lnTo>
                <a:cubicBezTo>
                  <a:pt x="2432072" y="0"/>
                  <a:pt x="2660625" y="16348"/>
                  <a:pt x="2881364" y="47475"/>
                </a:cubicBezTo>
                <a:lnTo>
                  <a:pt x="3105617" y="87209"/>
                </a:lnTo>
                <a:lnTo>
                  <a:pt x="3105800" y="96593"/>
                </a:lnTo>
                <a:lnTo>
                  <a:pt x="3238784" y="96593"/>
                </a:lnTo>
                <a:cubicBezTo>
                  <a:pt x="3472874" y="96593"/>
                  <a:pt x="3701427" y="123563"/>
                  <a:pt x="3922167" y="174914"/>
                </a:cubicBezTo>
                <a:lnTo>
                  <a:pt x="4146419" y="240467"/>
                </a:lnTo>
                <a:lnTo>
                  <a:pt x="4233627" y="7637241"/>
                </a:lnTo>
                <a:lnTo>
                  <a:pt x="3922167" y="7728286"/>
                </a:lnTo>
                <a:cubicBezTo>
                  <a:pt x="3701427" y="7779637"/>
                  <a:pt x="3472874" y="7806607"/>
                  <a:pt x="3238781" y="7806607"/>
                </a:cubicBezTo>
                <a:lnTo>
                  <a:pt x="1436184" y="7806607"/>
                </a:lnTo>
                <a:close/>
              </a:path>
            </a:pathLst>
          </a:custGeom>
          <a:gradFill>
            <a:gsLst>
              <a:gs pos="0">
                <a:schemeClr val="tx1">
                  <a:alpha val="20000"/>
                </a:schemeClr>
              </a:gs>
              <a:gs pos="100000">
                <a:srgbClr val="568092">
                  <a:alpha val="0"/>
                </a:srgbClr>
              </a:gs>
            </a:gsLst>
            <a:lin ang="0" scaled="0"/>
          </a:gra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8840"/>
            <a:ext cx="3830681" cy="3013397"/>
          </a:xfrm>
          <a:prstGeom prst="rect">
            <a:avLst/>
          </a:prstGeom>
        </p:spPr>
      </p:pic>
      <p:sp>
        <p:nvSpPr>
          <p:cNvPr id="16" name="矩形 18"/>
          <p:cNvSpPr>
            <a:spLocks noChangeArrowheads="1"/>
          </p:cNvSpPr>
          <p:nvPr/>
        </p:nvSpPr>
        <p:spPr bwMode="auto">
          <a:xfrm>
            <a:off x="777875" y="186894"/>
            <a:ext cx="6734479" cy="438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sz="2400" b="1" dirty="0" smtClean="0">
                <a:latin typeface="+mn-lt"/>
                <a:ea typeface="+mn-ea"/>
                <a:cs typeface="+mn-ea"/>
                <a:sym typeface="+mn-lt"/>
              </a:rPr>
              <a:t>成本费用</a:t>
            </a:r>
            <a:r>
              <a:rPr lang="en-US" altLang="zh-CN" sz="2400" b="1" dirty="0" smtClean="0">
                <a:latin typeface="+mn-lt"/>
                <a:ea typeface="+mn-ea"/>
                <a:cs typeface="+mn-ea"/>
                <a:sym typeface="+mn-lt"/>
              </a:rPr>
              <a:t>——</a:t>
            </a:r>
            <a:r>
              <a:rPr lang="zh-CN" altLang="en-US" sz="2400" b="1" dirty="0" smtClean="0">
                <a:latin typeface="+mn-lt"/>
                <a:ea typeface="+mn-ea"/>
                <a:cs typeface="+mn-ea"/>
                <a:sym typeface="+mn-lt"/>
              </a:rPr>
              <a:t>成本控制</a:t>
            </a:r>
            <a:r>
              <a:rPr lang="zh-CN" altLang="en-US" sz="2400" b="1" dirty="0">
                <a:latin typeface="+mn-lt"/>
                <a:ea typeface="+mn-ea"/>
                <a:cs typeface="+mn-ea"/>
                <a:sym typeface="+mn-lt"/>
              </a:rPr>
              <a:t>表（</a:t>
            </a:r>
            <a:r>
              <a:rPr lang="en-US" altLang="zh-CN" sz="2400" b="1" dirty="0" smtClean="0">
                <a:latin typeface="+mn-lt"/>
                <a:ea typeface="+mn-ea"/>
                <a:cs typeface="+mn-ea"/>
                <a:sym typeface="+mn-lt"/>
              </a:rPr>
              <a:t>2.7</a:t>
            </a:r>
            <a:r>
              <a:rPr lang="zh-CN" altLang="en-US" sz="2400" b="1" dirty="0" smtClean="0">
                <a:latin typeface="+mn-lt"/>
                <a:ea typeface="+mn-ea"/>
                <a:cs typeface="+mn-ea"/>
                <a:sym typeface="+mn-lt"/>
              </a:rPr>
              <a:t>）</a:t>
            </a:r>
            <a:endParaRPr lang="zh-CN" altLang="en-US" sz="2400" b="1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841238" y="1124744"/>
            <a:ext cx="5051242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zh-CN" altLang="en-US" sz="1600" dirty="0" smtClean="0">
                <a:latin typeface="+mn-ea"/>
                <a:ea typeface="+mn-ea"/>
              </a:rPr>
              <a:t>目前</a:t>
            </a:r>
            <a:r>
              <a:rPr lang="zh-CN" altLang="en-US" sz="1600" dirty="0">
                <a:latin typeface="+mn-ea"/>
                <a:ea typeface="+mn-ea"/>
              </a:rPr>
              <a:t>该表除了</a:t>
            </a:r>
            <a:r>
              <a:rPr lang="en-US" altLang="zh-CN" sz="1600" dirty="0">
                <a:latin typeface="+mn-ea"/>
                <a:ea typeface="+mn-ea"/>
              </a:rPr>
              <a:t>206</a:t>
            </a:r>
            <a:r>
              <a:rPr lang="zh-CN" altLang="en-US" sz="1600" dirty="0">
                <a:latin typeface="+mn-ea"/>
                <a:ea typeface="+mn-ea"/>
              </a:rPr>
              <a:t>费用取自大收支表，其他成本费用取自系统；关于管理费用销售费用，建议能分清是哪个项目产生及受益的费用，还是放回到哪个项目或用更合理准确的方式在各收益项目中分摊；</a:t>
            </a: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zh-CN" altLang="en-US" sz="1600" dirty="0" smtClean="0">
                <a:latin typeface="+mn-ea"/>
                <a:ea typeface="+mn-ea"/>
              </a:rPr>
              <a:t>关于</a:t>
            </a:r>
            <a:r>
              <a:rPr lang="zh-CN" altLang="en-US" sz="1600" dirty="0">
                <a:latin typeface="+mn-ea"/>
                <a:ea typeface="+mn-ea"/>
              </a:rPr>
              <a:t>各项杂费（印花税、车船税、房产税），在</a:t>
            </a:r>
            <a:r>
              <a:rPr lang="en-US" altLang="zh-CN" sz="1600" dirty="0">
                <a:latin typeface="+mn-ea"/>
                <a:ea typeface="+mn-ea"/>
              </a:rPr>
              <a:t>NC</a:t>
            </a:r>
            <a:r>
              <a:rPr lang="zh-CN" altLang="en-US" sz="1600" dirty="0">
                <a:latin typeface="+mn-ea"/>
                <a:ea typeface="+mn-ea"/>
              </a:rPr>
              <a:t>会计入账至“主营业务税金及附加</a:t>
            </a:r>
            <a:r>
              <a:rPr lang="en-US" altLang="zh-CN" sz="1600" dirty="0">
                <a:latin typeface="+mn-ea"/>
                <a:ea typeface="+mn-ea"/>
              </a:rPr>
              <a:t>\</a:t>
            </a:r>
            <a:r>
              <a:rPr lang="zh-CN" altLang="en-US" sz="1600" dirty="0">
                <a:latin typeface="+mn-ea"/>
                <a:ea typeface="+mn-ea"/>
              </a:rPr>
              <a:t>其他税金”科目的前提下：</a:t>
            </a:r>
          </a:p>
          <a:p>
            <a:pPr marL="800100" lvl="1" indent="-342900">
              <a:spcBef>
                <a:spcPts val="0"/>
              </a:spcBef>
              <a:spcAft>
                <a:spcPts val="1200"/>
              </a:spcAft>
              <a:buFont typeface="+mj-lt"/>
              <a:buAutoNum type="alphaLcParenR"/>
            </a:pPr>
            <a:r>
              <a:rPr lang="zh-CN" altLang="en-US" sz="1600" dirty="0" smtClean="0">
                <a:latin typeface="+mn-ea"/>
                <a:ea typeface="+mn-ea"/>
              </a:rPr>
              <a:t>如果</a:t>
            </a:r>
            <a:r>
              <a:rPr lang="zh-CN" altLang="en-US" sz="1600" dirty="0">
                <a:latin typeface="+mn-ea"/>
                <a:ea typeface="+mn-ea"/>
              </a:rPr>
              <a:t>责任书预算是在 </a:t>
            </a:r>
            <a:r>
              <a:rPr lang="zh-CN" altLang="en-US" sz="1600" b="1" dirty="0">
                <a:latin typeface="+mn-ea"/>
                <a:ea typeface="+mn-ea"/>
              </a:rPr>
              <a:t>“增值税及附加”</a:t>
            </a:r>
            <a:r>
              <a:rPr lang="zh-CN" altLang="en-US" sz="1600" dirty="0">
                <a:latin typeface="+mn-ea"/>
                <a:ea typeface="+mn-ea"/>
              </a:rPr>
              <a:t> 项目下预估的各项杂税，则在后期预算执行时各项杂税选择预算科目</a:t>
            </a:r>
            <a:r>
              <a:rPr lang="en-US" altLang="zh-CN" sz="1600" dirty="0">
                <a:latin typeface="+mn-ea"/>
                <a:ea typeface="+mn-ea"/>
              </a:rPr>
              <a:t>208</a:t>
            </a:r>
            <a:r>
              <a:rPr lang="zh-CN" altLang="en-US" sz="1600" dirty="0">
                <a:latin typeface="+mn-ea"/>
                <a:ea typeface="+mn-ea"/>
              </a:rPr>
              <a:t>；</a:t>
            </a:r>
          </a:p>
          <a:p>
            <a:pPr marL="800100" lvl="1" indent="-342900">
              <a:spcBef>
                <a:spcPts val="0"/>
              </a:spcBef>
              <a:spcAft>
                <a:spcPts val="1200"/>
              </a:spcAft>
              <a:buFont typeface="+mj-lt"/>
              <a:buAutoNum type="alphaLcParenR"/>
            </a:pPr>
            <a:r>
              <a:rPr lang="zh-CN" altLang="en-US" sz="1600" dirty="0" smtClean="0">
                <a:latin typeface="+mn-ea"/>
                <a:ea typeface="+mn-ea"/>
              </a:rPr>
              <a:t>如果</a:t>
            </a:r>
            <a:r>
              <a:rPr lang="zh-CN" altLang="en-US" sz="1600" dirty="0">
                <a:latin typeface="+mn-ea"/>
                <a:ea typeface="+mn-ea"/>
              </a:rPr>
              <a:t>责任书预算是在</a:t>
            </a:r>
            <a:r>
              <a:rPr lang="zh-CN" altLang="en-US" sz="1600" b="1" dirty="0">
                <a:latin typeface="+mn-ea"/>
                <a:ea typeface="+mn-ea"/>
              </a:rPr>
              <a:t>“管理费用”</a:t>
            </a:r>
            <a:r>
              <a:rPr lang="zh-CN" altLang="en-US" sz="1600" dirty="0">
                <a:latin typeface="+mn-ea"/>
                <a:ea typeface="+mn-ea"/>
              </a:rPr>
              <a:t> 项目下预估各项杂税，则在后期预算执行时选择预算科目</a:t>
            </a:r>
            <a:r>
              <a:rPr lang="en-US" altLang="zh-CN" sz="1600" dirty="0">
                <a:latin typeface="+mn-ea"/>
                <a:ea typeface="+mn-ea"/>
              </a:rPr>
              <a:t>20601</a:t>
            </a:r>
            <a:r>
              <a:rPr lang="zh-CN" altLang="en-US" sz="1600" dirty="0">
                <a:latin typeface="+mn-ea"/>
                <a:ea typeface="+mn-ea"/>
              </a:rPr>
              <a:t>，并在填报成本控制表时不拆分至</a:t>
            </a:r>
            <a:r>
              <a:rPr lang="en-US" altLang="zh-CN" sz="1600" dirty="0">
                <a:latin typeface="+mn-ea"/>
                <a:ea typeface="+mn-ea"/>
              </a:rPr>
              <a:t>207</a:t>
            </a:r>
            <a:r>
              <a:rPr lang="zh-CN" altLang="en-US" sz="1600" dirty="0">
                <a:latin typeface="+mn-ea"/>
                <a:ea typeface="+mn-ea"/>
              </a:rPr>
              <a:t>，即保持口径一致；</a:t>
            </a:r>
          </a:p>
          <a:p>
            <a:pPr marL="800100" lvl="1" indent="-342900">
              <a:spcBef>
                <a:spcPts val="0"/>
              </a:spcBef>
              <a:spcAft>
                <a:spcPts val="1200"/>
              </a:spcAft>
              <a:buFont typeface="+mj-lt"/>
              <a:buAutoNum type="alphaLcParenR"/>
            </a:pPr>
            <a:r>
              <a:rPr lang="zh-CN" altLang="en-US" sz="1600" dirty="0" smtClean="0">
                <a:latin typeface="+mn-ea"/>
                <a:ea typeface="+mn-ea"/>
              </a:rPr>
              <a:t>如果</a:t>
            </a:r>
            <a:r>
              <a:rPr lang="zh-CN" altLang="en-US" sz="1600" dirty="0">
                <a:latin typeface="+mn-ea"/>
                <a:ea typeface="+mn-ea"/>
              </a:rPr>
              <a:t>责任书预算确实</a:t>
            </a:r>
            <a:r>
              <a:rPr lang="zh-CN" altLang="en-US" sz="1600" b="1" dirty="0">
                <a:latin typeface="+mn-ea"/>
                <a:ea typeface="+mn-ea"/>
              </a:rPr>
              <a:t>没有预估杂税</a:t>
            </a:r>
            <a:r>
              <a:rPr lang="zh-CN" altLang="en-US" sz="1600" dirty="0">
                <a:latin typeface="+mn-ea"/>
                <a:ea typeface="+mn-ea"/>
              </a:rPr>
              <a:t>，则在后期预算执行时选择预算科目</a:t>
            </a:r>
            <a:r>
              <a:rPr lang="en-US" altLang="zh-CN" sz="1600" dirty="0">
                <a:latin typeface="+mn-ea"/>
                <a:ea typeface="+mn-ea"/>
              </a:rPr>
              <a:t>207</a:t>
            </a:r>
            <a:r>
              <a:rPr lang="zh-CN" altLang="en-US" sz="1600" dirty="0">
                <a:latin typeface="+mn-ea"/>
                <a:ea typeface="+mn-ea"/>
              </a:rPr>
              <a:t>；</a:t>
            </a: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zh-CN" altLang="en-US" sz="1600" dirty="0" smtClean="0">
                <a:latin typeface="+mn-ea"/>
                <a:ea typeface="+mn-ea"/>
              </a:rPr>
              <a:t>有</a:t>
            </a:r>
            <a:r>
              <a:rPr lang="zh-CN" altLang="en-US" sz="1600" dirty="0">
                <a:latin typeface="+mn-ea"/>
                <a:ea typeface="+mn-ea"/>
              </a:rPr>
              <a:t>自持物业的项目，其建设期的管理费用应计算进出售物业管理费用中。</a:t>
            </a:r>
          </a:p>
        </p:txBody>
      </p:sp>
    </p:spTree>
    <p:extLst>
      <p:ext uri="{BB962C8B-B14F-4D97-AF65-F5344CB8AC3E}">
        <p14:creationId xmlns:p14="http://schemas.microsoft.com/office/powerpoint/2010/main" val="1739589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任意多边形 13"/>
          <p:cNvSpPr/>
          <p:nvPr/>
        </p:nvSpPr>
        <p:spPr>
          <a:xfrm rot="8100000">
            <a:off x="4480258" y="1550394"/>
            <a:ext cx="3037648" cy="5540574"/>
          </a:xfrm>
          <a:custGeom>
            <a:avLst/>
            <a:gdLst>
              <a:gd name="connsiteX0" fmla="*/ 1158496 w 4233627"/>
              <a:gd name="connsiteY0" fmla="*/ 7790665 h 7806607"/>
              <a:gd name="connsiteX1" fmla="*/ 1110636 w 4233627"/>
              <a:gd name="connsiteY1" fmla="*/ 4673417 h 7806607"/>
              <a:gd name="connsiteX2" fmla="*/ 395382 w 4233627"/>
              <a:gd name="connsiteY2" fmla="*/ 4673417 h 7806607"/>
              <a:gd name="connsiteX3" fmla="*/ 117694 w 4233627"/>
              <a:gd name="connsiteY3" fmla="*/ 4663754 h 7806607"/>
              <a:gd name="connsiteX4" fmla="*/ 0 w 4233627"/>
              <a:gd name="connsiteY4" fmla="*/ 17184 h 7806607"/>
              <a:gd name="connsiteX5" fmla="*/ 48682 w 4233627"/>
              <a:gd name="connsiteY5" fmla="*/ 12063 h 7806607"/>
              <a:gd name="connsiteX6" fmla="*/ 395382 w 4233627"/>
              <a:gd name="connsiteY6" fmla="*/ 0 h 7806607"/>
              <a:gd name="connsiteX7" fmla="*/ 2197982 w 4233627"/>
              <a:gd name="connsiteY7" fmla="*/ 0 h 7806607"/>
              <a:gd name="connsiteX8" fmla="*/ 2881364 w 4233627"/>
              <a:gd name="connsiteY8" fmla="*/ 47475 h 7806607"/>
              <a:gd name="connsiteX9" fmla="*/ 3105617 w 4233627"/>
              <a:gd name="connsiteY9" fmla="*/ 87209 h 7806607"/>
              <a:gd name="connsiteX10" fmla="*/ 3105800 w 4233627"/>
              <a:gd name="connsiteY10" fmla="*/ 96593 h 7806607"/>
              <a:gd name="connsiteX11" fmla="*/ 3238784 w 4233627"/>
              <a:gd name="connsiteY11" fmla="*/ 96593 h 7806607"/>
              <a:gd name="connsiteX12" fmla="*/ 3922167 w 4233627"/>
              <a:gd name="connsiteY12" fmla="*/ 174914 h 7806607"/>
              <a:gd name="connsiteX13" fmla="*/ 4146419 w 4233627"/>
              <a:gd name="connsiteY13" fmla="*/ 240467 h 7806607"/>
              <a:gd name="connsiteX14" fmla="*/ 4233627 w 4233627"/>
              <a:gd name="connsiteY14" fmla="*/ 7637241 h 7806607"/>
              <a:gd name="connsiteX15" fmla="*/ 3922167 w 4233627"/>
              <a:gd name="connsiteY15" fmla="*/ 7728286 h 7806607"/>
              <a:gd name="connsiteX16" fmla="*/ 3238781 w 4233627"/>
              <a:gd name="connsiteY16" fmla="*/ 7806607 h 7806607"/>
              <a:gd name="connsiteX17" fmla="*/ 1436184 w 4233627"/>
              <a:gd name="connsiteY17" fmla="*/ 7806607 h 780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233627" h="7806607">
                <a:moveTo>
                  <a:pt x="1158496" y="7790665"/>
                </a:moveTo>
                <a:lnTo>
                  <a:pt x="1110636" y="4673417"/>
                </a:lnTo>
                <a:lnTo>
                  <a:pt x="395382" y="4673417"/>
                </a:lnTo>
                <a:lnTo>
                  <a:pt x="117694" y="4663754"/>
                </a:lnTo>
                <a:lnTo>
                  <a:pt x="0" y="17184"/>
                </a:lnTo>
                <a:lnTo>
                  <a:pt x="48682" y="12063"/>
                </a:lnTo>
                <a:cubicBezTo>
                  <a:pt x="162673" y="4087"/>
                  <a:pt x="278337" y="0"/>
                  <a:pt x="395382" y="0"/>
                </a:cubicBezTo>
                <a:lnTo>
                  <a:pt x="2197982" y="0"/>
                </a:lnTo>
                <a:cubicBezTo>
                  <a:pt x="2432072" y="0"/>
                  <a:pt x="2660625" y="16348"/>
                  <a:pt x="2881364" y="47475"/>
                </a:cubicBezTo>
                <a:lnTo>
                  <a:pt x="3105617" y="87209"/>
                </a:lnTo>
                <a:lnTo>
                  <a:pt x="3105800" y="96593"/>
                </a:lnTo>
                <a:lnTo>
                  <a:pt x="3238784" y="96593"/>
                </a:lnTo>
                <a:cubicBezTo>
                  <a:pt x="3472874" y="96593"/>
                  <a:pt x="3701427" y="123563"/>
                  <a:pt x="3922167" y="174914"/>
                </a:cubicBezTo>
                <a:lnTo>
                  <a:pt x="4146419" y="240467"/>
                </a:lnTo>
                <a:lnTo>
                  <a:pt x="4233627" y="7637241"/>
                </a:lnTo>
                <a:lnTo>
                  <a:pt x="3922167" y="7728286"/>
                </a:lnTo>
                <a:cubicBezTo>
                  <a:pt x="3701427" y="7779637"/>
                  <a:pt x="3472874" y="7806607"/>
                  <a:pt x="3238781" y="7806607"/>
                </a:cubicBezTo>
                <a:lnTo>
                  <a:pt x="1436184" y="7806607"/>
                </a:lnTo>
                <a:close/>
              </a:path>
            </a:pathLst>
          </a:custGeom>
          <a:gradFill>
            <a:gsLst>
              <a:gs pos="0">
                <a:schemeClr val="tx1">
                  <a:alpha val="20000"/>
                </a:schemeClr>
              </a:gs>
              <a:gs pos="100000">
                <a:srgbClr val="568092">
                  <a:alpha val="0"/>
                </a:srgbClr>
              </a:gs>
            </a:gsLst>
            <a:lin ang="0" scaled="0"/>
          </a:gra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8840"/>
            <a:ext cx="3830681" cy="3013397"/>
          </a:xfrm>
          <a:prstGeom prst="rect">
            <a:avLst/>
          </a:prstGeom>
        </p:spPr>
      </p:pic>
      <p:sp>
        <p:nvSpPr>
          <p:cNvPr id="16" name="矩形 18"/>
          <p:cNvSpPr>
            <a:spLocks noChangeArrowheads="1"/>
          </p:cNvSpPr>
          <p:nvPr/>
        </p:nvSpPr>
        <p:spPr bwMode="auto">
          <a:xfrm>
            <a:off x="777875" y="186894"/>
            <a:ext cx="6734479" cy="438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sz="2400" b="1" dirty="0">
                <a:latin typeface="+mn-lt"/>
                <a:ea typeface="+mn-ea"/>
                <a:cs typeface="+mn-ea"/>
                <a:sym typeface="+mn-lt"/>
              </a:rPr>
              <a:t>税金</a:t>
            </a:r>
            <a:r>
              <a:rPr lang="en-US" altLang="zh-CN" sz="2400" b="1" dirty="0" smtClean="0">
                <a:latin typeface="+mn-lt"/>
                <a:ea typeface="+mn-ea"/>
                <a:cs typeface="+mn-ea"/>
                <a:sym typeface="+mn-lt"/>
              </a:rPr>
              <a:t>——</a:t>
            </a:r>
            <a:r>
              <a:rPr lang="zh-CN" altLang="en-US" sz="2400" b="1" dirty="0">
                <a:latin typeface="+mn-lt"/>
                <a:ea typeface="+mn-ea"/>
                <a:cs typeface="+mn-ea"/>
                <a:sym typeface="+mn-lt"/>
              </a:rPr>
              <a:t>土增税计算</a:t>
            </a:r>
            <a:r>
              <a:rPr lang="zh-CN" altLang="en-US" sz="2400" b="1" dirty="0" smtClean="0">
                <a:latin typeface="+mn-lt"/>
                <a:ea typeface="+mn-ea"/>
                <a:cs typeface="+mn-ea"/>
                <a:sym typeface="+mn-lt"/>
              </a:rPr>
              <a:t>底稿</a:t>
            </a:r>
            <a:endParaRPr lang="zh-CN" altLang="en-US" sz="2400" b="1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037740" y="1628800"/>
            <a:ext cx="4608512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zh-CN" altLang="en-US" sz="1600" dirty="0" smtClean="0">
                <a:latin typeface="+mn-ea"/>
                <a:ea typeface="+mn-ea"/>
              </a:rPr>
              <a:t>编制</a:t>
            </a:r>
            <a:r>
              <a:rPr lang="zh-CN" altLang="en-US" sz="1600" dirty="0">
                <a:latin typeface="+mn-ea"/>
                <a:ea typeface="+mn-ea"/>
              </a:rPr>
              <a:t>土增税预算时应充分考虑当地税局认可的清算口径，并结合项目税务筹划的实际情况进行计算；</a:t>
            </a: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zh-CN" altLang="en-US" sz="1600" dirty="0" smtClean="0">
                <a:latin typeface="+mn-ea"/>
                <a:ea typeface="+mn-ea"/>
              </a:rPr>
              <a:t>项目</a:t>
            </a:r>
            <a:r>
              <a:rPr lang="zh-CN" altLang="en-US" sz="1600" dirty="0">
                <a:latin typeface="+mn-ea"/>
                <a:ea typeface="+mn-ea"/>
              </a:rPr>
              <a:t>全周期土增税会随着项目全周期的收入成本变动而变化，所以有必要根据项目实际销售或成本与预算执行差异进行定期调整，确保土增税更加符合项目实际；</a:t>
            </a: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zh-CN" altLang="en-US" sz="1600" dirty="0" smtClean="0">
                <a:latin typeface="+mn-ea"/>
                <a:ea typeface="+mn-ea"/>
              </a:rPr>
              <a:t>土</a:t>
            </a:r>
            <a:r>
              <a:rPr lang="zh-CN" altLang="en-US" sz="1600" dirty="0">
                <a:latin typeface="+mn-ea"/>
                <a:ea typeface="+mn-ea"/>
              </a:rPr>
              <a:t>增税分摊原则调整为按照销售毛利（销售收入</a:t>
            </a:r>
            <a:r>
              <a:rPr lang="en-US" altLang="zh-CN" sz="1600" dirty="0">
                <a:latin typeface="+mn-ea"/>
                <a:ea typeface="+mn-ea"/>
              </a:rPr>
              <a:t>-</a:t>
            </a:r>
            <a:r>
              <a:rPr lang="zh-CN" altLang="en-US" sz="1600" dirty="0">
                <a:latin typeface="+mn-ea"/>
                <a:ea typeface="+mn-ea"/>
              </a:rPr>
              <a:t>不含溢价及费用的开发成本）进行分摊；</a:t>
            </a: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zh-CN" altLang="en-US" sz="1600" dirty="0" smtClean="0">
                <a:latin typeface="+mn-ea"/>
                <a:ea typeface="+mn-ea"/>
              </a:rPr>
              <a:t>应</a:t>
            </a:r>
            <a:r>
              <a:rPr lang="zh-CN" altLang="en-US" sz="1600" dirty="0">
                <a:latin typeface="+mn-ea"/>
                <a:ea typeface="+mn-ea"/>
              </a:rPr>
              <a:t>理解掌握全周期土增税定期调整及按毛利分摊的计算模板及原理。</a:t>
            </a:r>
          </a:p>
        </p:txBody>
      </p:sp>
    </p:spTree>
    <p:extLst>
      <p:ext uri="{BB962C8B-B14F-4D97-AF65-F5344CB8AC3E}">
        <p14:creationId xmlns:p14="http://schemas.microsoft.com/office/powerpoint/2010/main" val="2337093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任意多边形 13"/>
          <p:cNvSpPr/>
          <p:nvPr/>
        </p:nvSpPr>
        <p:spPr>
          <a:xfrm rot="8100000">
            <a:off x="4480258" y="1550394"/>
            <a:ext cx="3037648" cy="5540574"/>
          </a:xfrm>
          <a:custGeom>
            <a:avLst/>
            <a:gdLst>
              <a:gd name="connsiteX0" fmla="*/ 1158496 w 4233627"/>
              <a:gd name="connsiteY0" fmla="*/ 7790665 h 7806607"/>
              <a:gd name="connsiteX1" fmla="*/ 1110636 w 4233627"/>
              <a:gd name="connsiteY1" fmla="*/ 4673417 h 7806607"/>
              <a:gd name="connsiteX2" fmla="*/ 395382 w 4233627"/>
              <a:gd name="connsiteY2" fmla="*/ 4673417 h 7806607"/>
              <a:gd name="connsiteX3" fmla="*/ 117694 w 4233627"/>
              <a:gd name="connsiteY3" fmla="*/ 4663754 h 7806607"/>
              <a:gd name="connsiteX4" fmla="*/ 0 w 4233627"/>
              <a:gd name="connsiteY4" fmla="*/ 17184 h 7806607"/>
              <a:gd name="connsiteX5" fmla="*/ 48682 w 4233627"/>
              <a:gd name="connsiteY5" fmla="*/ 12063 h 7806607"/>
              <a:gd name="connsiteX6" fmla="*/ 395382 w 4233627"/>
              <a:gd name="connsiteY6" fmla="*/ 0 h 7806607"/>
              <a:gd name="connsiteX7" fmla="*/ 2197982 w 4233627"/>
              <a:gd name="connsiteY7" fmla="*/ 0 h 7806607"/>
              <a:gd name="connsiteX8" fmla="*/ 2881364 w 4233627"/>
              <a:gd name="connsiteY8" fmla="*/ 47475 h 7806607"/>
              <a:gd name="connsiteX9" fmla="*/ 3105617 w 4233627"/>
              <a:gd name="connsiteY9" fmla="*/ 87209 h 7806607"/>
              <a:gd name="connsiteX10" fmla="*/ 3105800 w 4233627"/>
              <a:gd name="connsiteY10" fmla="*/ 96593 h 7806607"/>
              <a:gd name="connsiteX11" fmla="*/ 3238784 w 4233627"/>
              <a:gd name="connsiteY11" fmla="*/ 96593 h 7806607"/>
              <a:gd name="connsiteX12" fmla="*/ 3922167 w 4233627"/>
              <a:gd name="connsiteY12" fmla="*/ 174914 h 7806607"/>
              <a:gd name="connsiteX13" fmla="*/ 4146419 w 4233627"/>
              <a:gd name="connsiteY13" fmla="*/ 240467 h 7806607"/>
              <a:gd name="connsiteX14" fmla="*/ 4233627 w 4233627"/>
              <a:gd name="connsiteY14" fmla="*/ 7637241 h 7806607"/>
              <a:gd name="connsiteX15" fmla="*/ 3922167 w 4233627"/>
              <a:gd name="connsiteY15" fmla="*/ 7728286 h 7806607"/>
              <a:gd name="connsiteX16" fmla="*/ 3238781 w 4233627"/>
              <a:gd name="connsiteY16" fmla="*/ 7806607 h 7806607"/>
              <a:gd name="connsiteX17" fmla="*/ 1436184 w 4233627"/>
              <a:gd name="connsiteY17" fmla="*/ 7806607 h 780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233627" h="7806607">
                <a:moveTo>
                  <a:pt x="1158496" y="7790665"/>
                </a:moveTo>
                <a:lnTo>
                  <a:pt x="1110636" y="4673417"/>
                </a:lnTo>
                <a:lnTo>
                  <a:pt x="395382" y="4673417"/>
                </a:lnTo>
                <a:lnTo>
                  <a:pt x="117694" y="4663754"/>
                </a:lnTo>
                <a:lnTo>
                  <a:pt x="0" y="17184"/>
                </a:lnTo>
                <a:lnTo>
                  <a:pt x="48682" y="12063"/>
                </a:lnTo>
                <a:cubicBezTo>
                  <a:pt x="162673" y="4087"/>
                  <a:pt x="278337" y="0"/>
                  <a:pt x="395382" y="0"/>
                </a:cubicBezTo>
                <a:lnTo>
                  <a:pt x="2197982" y="0"/>
                </a:lnTo>
                <a:cubicBezTo>
                  <a:pt x="2432072" y="0"/>
                  <a:pt x="2660625" y="16348"/>
                  <a:pt x="2881364" y="47475"/>
                </a:cubicBezTo>
                <a:lnTo>
                  <a:pt x="3105617" y="87209"/>
                </a:lnTo>
                <a:lnTo>
                  <a:pt x="3105800" y="96593"/>
                </a:lnTo>
                <a:lnTo>
                  <a:pt x="3238784" y="96593"/>
                </a:lnTo>
                <a:cubicBezTo>
                  <a:pt x="3472874" y="96593"/>
                  <a:pt x="3701427" y="123563"/>
                  <a:pt x="3922167" y="174914"/>
                </a:cubicBezTo>
                <a:lnTo>
                  <a:pt x="4146419" y="240467"/>
                </a:lnTo>
                <a:lnTo>
                  <a:pt x="4233627" y="7637241"/>
                </a:lnTo>
                <a:lnTo>
                  <a:pt x="3922167" y="7728286"/>
                </a:lnTo>
                <a:cubicBezTo>
                  <a:pt x="3701427" y="7779637"/>
                  <a:pt x="3472874" y="7806607"/>
                  <a:pt x="3238781" y="7806607"/>
                </a:cubicBezTo>
                <a:lnTo>
                  <a:pt x="1436184" y="7806607"/>
                </a:lnTo>
                <a:close/>
              </a:path>
            </a:pathLst>
          </a:custGeom>
          <a:gradFill>
            <a:gsLst>
              <a:gs pos="0">
                <a:schemeClr val="tx1">
                  <a:alpha val="20000"/>
                </a:schemeClr>
              </a:gs>
              <a:gs pos="100000">
                <a:srgbClr val="568092">
                  <a:alpha val="0"/>
                </a:srgbClr>
              </a:gs>
            </a:gsLst>
            <a:lin ang="0" scaled="0"/>
          </a:gra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8840"/>
            <a:ext cx="3830681" cy="3013397"/>
          </a:xfrm>
          <a:prstGeom prst="rect">
            <a:avLst/>
          </a:prstGeom>
        </p:spPr>
      </p:pic>
      <p:sp>
        <p:nvSpPr>
          <p:cNvPr id="16" name="矩形 18"/>
          <p:cNvSpPr>
            <a:spLocks noChangeArrowheads="1"/>
          </p:cNvSpPr>
          <p:nvPr/>
        </p:nvSpPr>
        <p:spPr bwMode="auto">
          <a:xfrm>
            <a:off x="777875" y="186894"/>
            <a:ext cx="6734479" cy="438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sz="2400" b="1" dirty="0">
                <a:latin typeface="+mn-lt"/>
                <a:ea typeface="+mn-ea"/>
                <a:cs typeface="+mn-ea"/>
                <a:sym typeface="+mn-lt"/>
              </a:rPr>
              <a:t>利润</a:t>
            </a:r>
            <a:r>
              <a:rPr lang="en-US" altLang="zh-CN" sz="2400" b="1" dirty="0" smtClean="0">
                <a:latin typeface="+mn-lt"/>
                <a:ea typeface="+mn-ea"/>
                <a:cs typeface="+mn-ea"/>
                <a:sym typeface="+mn-lt"/>
              </a:rPr>
              <a:t>——</a:t>
            </a:r>
            <a:r>
              <a:rPr lang="zh-CN" altLang="en-US" sz="2400" b="1" dirty="0" smtClean="0">
                <a:latin typeface="+mn-lt"/>
                <a:ea typeface="+mn-ea"/>
                <a:cs typeface="+mn-ea"/>
                <a:sym typeface="+mn-lt"/>
              </a:rPr>
              <a:t>利润执行表（</a:t>
            </a:r>
            <a:r>
              <a:rPr lang="en-US" altLang="zh-CN" sz="2400" b="1" dirty="0" smtClean="0">
                <a:latin typeface="+mn-lt"/>
                <a:ea typeface="+mn-ea"/>
                <a:cs typeface="+mn-ea"/>
                <a:sym typeface="+mn-lt"/>
              </a:rPr>
              <a:t>2.5</a:t>
            </a:r>
            <a:r>
              <a:rPr lang="zh-CN" altLang="en-US" sz="2400" b="1" dirty="0" smtClean="0">
                <a:latin typeface="+mn-lt"/>
                <a:ea typeface="+mn-ea"/>
                <a:cs typeface="+mn-ea"/>
                <a:sym typeface="+mn-lt"/>
              </a:rPr>
              <a:t>）</a:t>
            </a:r>
            <a:endParaRPr lang="zh-CN" altLang="en-US" sz="2400" b="1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037740" y="1772816"/>
            <a:ext cx="4608512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zh-CN" altLang="en-US" sz="1600" dirty="0" smtClean="0">
                <a:latin typeface="+mn-ea"/>
                <a:ea typeface="+mn-ea"/>
              </a:rPr>
              <a:t>利润</a:t>
            </a:r>
            <a:r>
              <a:rPr lang="zh-CN" altLang="en-US" sz="1600" dirty="0">
                <a:latin typeface="+mn-ea"/>
                <a:ea typeface="+mn-ea"/>
              </a:rPr>
              <a:t>执行表是当期收入、成本、费用、税金综合体现的经营成果汇总表；是实际数与分摊数相结合进行呈现，是预算执行的核心；</a:t>
            </a: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altLang="zh-CN" sz="1600" dirty="0" smtClean="0">
                <a:latin typeface="+mn-ea"/>
                <a:ea typeface="+mn-ea"/>
              </a:rPr>
              <a:t>E</a:t>
            </a:r>
            <a:r>
              <a:rPr lang="zh-CN" altLang="en-US" sz="1600" dirty="0">
                <a:latin typeface="+mn-ea"/>
                <a:ea typeface="+mn-ea"/>
              </a:rPr>
              <a:t>列“截至</a:t>
            </a:r>
            <a:r>
              <a:rPr lang="en-US" altLang="zh-CN" sz="1600" dirty="0">
                <a:latin typeface="+mn-ea"/>
                <a:ea typeface="+mn-ea"/>
              </a:rPr>
              <a:t>2017</a:t>
            </a:r>
            <a:r>
              <a:rPr lang="zh-CN" altLang="en-US" sz="1600" dirty="0">
                <a:latin typeface="+mn-ea"/>
                <a:ea typeface="+mn-ea"/>
              </a:rPr>
              <a:t>年</a:t>
            </a:r>
            <a:r>
              <a:rPr lang="en-US" altLang="zh-CN" sz="1600" dirty="0">
                <a:latin typeface="+mn-ea"/>
                <a:ea typeface="+mn-ea"/>
              </a:rPr>
              <a:t>12</a:t>
            </a:r>
            <a:r>
              <a:rPr lang="zh-CN" altLang="en-US" sz="1600" dirty="0">
                <a:latin typeface="+mn-ea"/>
                <a:ea typeface="+mn-ea"/>
              </a:rPr>
              <a:t>月累计实际发生” 应与</a:t>
            </a:r>
            <a:r>
              <a:rPr lang="en-US" altLang="zh-CN" sz="1600" dirty="0">
                <a:latin typeface="+mn-ea"/>
                <a:ea typeface="+mn-ea"/>
              </a:rPr>
              <a:t>2018</a:t>
            </a:r>
            <a:r>
              <a:rPr lang="zh-CN" altLang="en-US" sz="1600" dirty="0">
                <a:latin typeface="+mn-ea"/>
                <a:ea typeface="+mn-ea"/>
              </a:rPr>
              <a:t>年</a:t>
            </a:r>
            <a:r>
              <a:rPr lang="en-US" altLang="zh-CN" sz="1600" dirty="0">
                <a:latin typeface="+mn-ea"/>
                <a:ea typeface="+mn-ea"/>
              </a:rPr>
              <a:t>1</a:t>
            </a:r>
            <a:r>
              <a:rPr lang="zh-CN" altLang="en-US" sz="1600" dirty="0">
                <a:latin typeface="+mn-ea"/>
                <a:ea typeface="+mn-ea"/>
              </a:rPr>
              <a:t>月</a:t>
            </a:r>
            <a:r>
              <a:rPr lang="en-US" altLang="zh-CN" sz="1600" dirty="0">
                <a:latin typeface="+mn-ea"/>
                <a:ea typeface="+mn-ea"/>
              </a:rPr>
              <a:t>19</a:t>
            </a:r>
            <a:r>
              <a:rPr lang="zh-CN" altLang="en-US" sz="1600" dirty="0">
                <a:latin typeface="+mn-ea"/>
                <a:ea typeface="+mn-ea"/>
              </a:rPr>
              <a:t>日定稿核对相符；</a:t>
            </a: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altLang="zh-CN" sz="1600" dirty="0" smtClean="0">
                <a:latin typeface="+mn-ea"/>
                <a:ea typeface="+mn-ea"/>
              </a:rPr>
              <a:t>F</a:t>
            </a:r>
            <a:r>
              <a:rPr lang="zh-CN" altLang="en-US" sz="1600" dirty="0">
                <a:latin typeface="+mn-ea"/>
                <a:ea typeface="+mn-ea"/>
              </a:rPr>
              <a:t>列上半年“预算”、</a:t>
            </a:r>
            <a:r>
              <a:rPr lang="en-US" altLang="zh-CN" sz="1600" dirty="0">
                <a:latin typeface="+mn-ea"/>
                <a:ea typeface="+mn-ea"/>
              </a:rPr>
              <a:t>AA</a:t>
            </a:r>
            <a:r>
              <a:rPr lang="zh-CN" altLang="en-US" sz="1600" dirty="0">
                <a:latin typeface="+mn-ea"/>
                <a:ea typeface="+mn-ea"/>
              </a:rPr>
              <a:t>列“全周期预算”应与责任书、预算表核对相符，也应与系统数据一致；</a:t>
            </a: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zh-CN" altLang="en-US" sz="1600" dirty="0" smtClean="0">
                <a:latin typeface="+mn-ea"/>
                <a:ea typeface="+mn-ea"/>
              </a:rPr>
              <a:t>理解</a:t>
            </a:r>
            <a:r>
              <a:rPr lang="zh-CN" altLang="en-US" sz="1600" dirty="0">
                <a:latin typeface="+mn-ea"/>
                <a:ea typeface="+mn-ea"/>
              </a:rPr>
              <a:t>及掌握利润表中各科目的填报口径及分摊方法。</a:t>
            </a:r>
          </a:p>
        </p:txBody>
      </p:sp>
    </p:spTree>
    <p:extLst>
      <p:ext uri="{BB962C8B-B14F-4D97-AF65-F5344CB8AC3E}">
        <p14:creationId xmlns:p14="http://schemas.microsoft.com/office/powerpoint/2010/main" val="4158262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任意多边形 13"/>
          <p:cNvSpPr/>
          <p:nvPr/>
        </p:nvSpPr>
        <p:spPr>
          <a:xfrm rot="8100000">
            <a:off x="4480258" y="1550394"/>
            <a:ext cx="3037648" cy="5540574"/>
          </a:xfrm>
          <a:custGeom>
            <a:avLst/>
            <a:gdLst>
              <a:gd name="connsiteX0" fmla="*/ 1158496 w 4233627"/>
              <a:gd name="connsiteY0" fmla="*/ 7790665 h 7806607"/>
              <a:gd name="connsiteX1" fmla="*/ 1110636 w 4233627"/>
              <a:gd name="connsiteY1" fmla="*/ 4673417 h 7806607"/>
              <a:gd name="connsiteX2" fmla="*/ 395382 w 4233627"/>
              <a:gd name="connsiteY2" fmla="*/ 4673417 h 7806607"/>
              <a:gd name="connsiteX3" fmla="*/ 117694 w 4233627"/>
              <a:gd name="connsiteY3" fmla="*/ 4663754 h 7806607"/>
              <a:gd name="connsiteX4" fmla="*/ 0 w 4233627"/>
              <a:gd name="connsiteY4" fmla="*/ 17184 h 7806607"/>
              <a:gd name="connsiteX5" fmla="*/ 48682 w 4233627"/>
              <a:gd name="connsiteY5" fmla="*/ 12063 h 7806607"/>
              <a:gd name="connsiteX6" fmla="*/ 395382 w 4233627"/>
              <a:gd name="connsiteY6" fmla="*/ 0 h 7806607"/>
              <a:gd name="connsiteX7" fmla="*/ 2197982 w 4233627"/>
              <a:gd name="connsiteY7" fmla="*/ 0 h 7806607"/>
              <a:gd name="connsiteX8" fmla="*/ 2881364 w 4233627"/>
              <a:gd name="connsiteY8" fmla="*/ 47475 h 7806607"/>
              <a:gd name="connsiteX9" fmla="*/ 3105617 w 4233627"/>
              <a:gd name="connsiteY9" fmla="*/ 87209 h 7806607"/>
              <a:gd name="connsiteX10" fmla="*/ 3105800 w 4233627"/>
              <a:gd name="connsiteY10" fmla="*/ 96593 h 7806607"/>
              <a:gd name="connsiteX11" fmla="*/ 3238784 w 4233627"/>
              <a:gd name="connsiteY11" fmla="*/ 96593 h 7806607"/>
              <a:gd name="connsiteX12" fmla="*/ 3922167 w 4233627"/>
              <a:gd name="connsiteY12" fmla="*/ 174914 h 7806607"/>
              <a:gd name="connsiteX13" fmla="*/ 4146419 w 4233627"/>
              <a:gd name="connsiteY13" fmla="*/ 240467 h 7806607"/>
              <a:gd name="connsiteX14" fmla="*/ 4233627 w 4233627"/>
              <a:gd name="connsiteY14" fmla="*/ 7637241 h 7806607"/>
              <a:gd name="connsiteX15" fmla="*/ 3922167 w 4233627"/>
              <a:gd name="connsiteY15" fmla="*/ 7728286 h 7806607"/>
              <a:gd name="connsiteX16" fmla="*/ 3238781 w 4233627"/>
              <a:gd name="connsiteY16" fmla="*/ 7806607 h 7806607"/>
              <a:gd name="connsiteX17" fmla="*/ 1436184 w 4233627"/>
              <a:gd name="connsiteY17" fmla="*/ 7806607 h 780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233627" h="7806607">
                <a:moveTo>
                  <a:pt x="1158496" y="7790665"/>
                </a:moveTo>
                <a:lnTo>
                  <a:pt x="1110636" y="4673417"/>
                </a:lnTo>
                <a:lnTo>
                  <a:pt x="395382" y="4673417"/>
                </a:lnTo>
                <a:lnTo>
                  <a:pt x="117694" y="4663754"/>
                </a:lnTo>
                <a:lnTo>
                  <a:pt x="0" y="17184"/>
                </a:lnTo>
                <a:lnTo>
                  <a:pt x="48682" y="12063"/>
                </a:lnTo>
                <a:cubicBezTo>
                  <a:pt x="162673" y="4087"/>
                  <a:pt x="278337" y="0"/>
                  <a:pt x="395382" y="0"/>
                </a:cubicBezTo>
                <a:lnTo>
                  <a:pt x="2197982" y="0"/>
                </a:lnTo>
                <a:cubicBezTo>
                  <a:pt x="2432072" y="0"/>
                  <a:pt x="2660625" y="16348"/>
                  <a:pt x="2881364" y="47475"/>
                </a:cubicBezTo>
                <a:lnTo>
                  <a:pt x="3105617" y="87209"/>
                </a:lnTo>
                <a:lnTo>
                  <a:pt x="3105800" y="96593"/>
                </a:lnTo>
                <a:lnTo>
                  <a:pt x="3238784" y="96593"/>
                </a:lnTo>
                <a:cubicBezTo>
                  <a:pt x="3472874" y="96593"/>
                  <a:pt x="3701427" y="123563"/>
                  <a:pt x="3922167" y="174914"/>
                </a:cubicBezTo>
                <a:lnTo>
                  <a:pt x="4146419" y="240467"/>
                </a:lnTo>
                <a:lnTo>
                  <a:pt x="4233627" y="7637241"/>
                </a:lnTo>
                <a:lnTo>
                  <a:pt x="3922167" y="7728286"/>
                </a:lnTo>
                <a:cubicBezTo>
                  <a:pt x="3701427" y="7779637"/>
                  <a:pt x="3472874" y="7806607"/>
                  <a:pt x="3238781" y="7806607"/>
                </a:cubicBezTo>
                <a:lnTo>
                  <a:pt x="1436184" y="7806607"/>
                </a:lnTo>
                <a:close/>
              </a:path>
            </a:pathLst>
          </a:custGeom>
          <a:gradFill>
            <a:gsLst>
              <a:gs pos="0">
                <a:schemeClr val="tx1">
                  <a:alpha val="20000"/>
                </a:schemeClr>
              </a:gs>
              <a:gs pos="100000">
                <a:srgbClr val="568092">
                  <a:alpha val="0"/>
                </a:srgbClr>
              </a:gs>
            </a:gsLst>
            <a:lin ang="0" scaled="0"/>
          </a:gra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8840"/>
            <a:ext cx="3830681" cy="3013397"/>
          </a:xfrm>
          <a:prstGeom prst="rect">
            <a:avLst/>
          </a:prstGeom>
        </p:spPr>
      </p:pic>
      <p:sp>
        <p:nvSpPr>
          <p:cNvPr id="16" name="矩形 18"/>
          <p:cNvSpPr>
            <a:spLocks noChangeArrowheads="1"/>
          </p:cNvSpPr>
          <p:nvPr/>
        </p:nvSpPr>
        <p:spPr bwMode="auto">
          <a:xfrm>
            <a:off x="777875" y="186894"/>
            <a:ext cx="6734479" cy="438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sz="2400" b="1" dirty="0" smtClean="0">
                <a:latin typeface="+mn-lt"/>
                <a:ea typeface="+mn-ea"/>
                <a:cs typeface="+mn-ea"/>
                <a:sym typeface="+mn-lt"/>
              </a:rPr>
              <a:t>各</a:t>
            </a:r>
            <a:r>
              <a:rPr lang="zh-CN" altLang="en-US" sz="2400" b="1" dirty="0">
                <a:latin typeface="+mn-lt"/>
                <a:ea typeface="+mn-ea"/>
                <a:cs typeface="+mn-ea"/>
                <a:sym typeface="+mn-lt"/>
              </a:rPr>
              <a:t>类汇总分析表</a:t>
            </a:r>
          </a:p>
        </p:txBody>
      </p:sp>
      <p:sp>
        <p:nvSpPr>
          <p:cNvPr id="4" name="矩形 3"/>
          <p:cNvSpPr/>
          <p:nvPr/>
        </p:nvSpPr>
        <p:spPr>
          <a:xfrm>
            <a:off x="4037740" y="1772816"/>
            <a:ext cx="460851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zh-CN" altLang="en-US" sz="1600" dirty="0" smtClean="0">
                <a:latin typeface="+mn-ea"/>
                <a:ea typeface="+mn-ea"/>
              </a:rPr>
              <a:t>各</a:t>
            </a:r>
            <a:r>
              <a:rPr lang="zh-CN" altLang="en-US" sz="1600" dirty="0">
                <a:latin typeface="+mn-ea"/>
                <a:ea typeface="+mn-ea"/>
              </a:rPr>
              <a:t>类汇总分析表都是链接至各单项计算表，首先应确保汇总表与单项表的数据一致；</a:t>
            </a: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zh-CN" altLang="en-US" sz="1600" dirty="0" smtClean="0">
                <a:latin typeface="+mn-ea"/>
                <a:ea typeface="+mn-ea"/>
              </a:rPr>
              <a:t>收入</a:t>
            </a:r>
            <a:r>
              <a:rPr lang="zh-CN" altLang="en-US" sz="1600" dirty="0">
                <a:latin typeface="+mn-ea"/>
                <a:ea typeface="+mn-ea"/>
              </a:rPr>
              <a:t>、成本控制、利润等各类汇总分析表应参照之前下发的“***项目</a:t>
            </a:r>
            <a:r>
              <a:rPr lang="en-US" altLang="zh-CN" sz="1600" dirty="0">
                <a:latin typeface="+mn-ea"/>
                <a:ea typeface="+mn-ea"/>
              </a:rPr>
              <a:t>2018</a:t>
            </a:r>
            <a:r>
              <a:rPr lang="zh-CN" altLang="en-US" sz="1600" dirty="0">
                <a:latin typeface="+mn-ea"/>
                <a:ea typeface="+mn-ea"/>
              </a:rPr>
              <a:t>年*月份预算执行分析报告基本结构及参考要点”等相关要素进行简要分析；</a:t>
            </a: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zh-CN" altLang="en-US" sz="1600" dirty="0" smtClean="0">
                <a:latin typeface="+mn-ea"/>
                <a:ea typeface="+mn-ea"/>
              </a:rPr>
              <a:t>应</a:t>
            </a:r>
            <a:r>
              <a:rPr lang="zh-CN" altLang="en-US" sz="1600" dirty="0">
                <a:latin typeface="+mn-ea"/>
                <a:ea typeface="+mn-ea"/>
              </a:rPr>
              <a:t>结合业务情况进行分析，确保分析描述的逻辑性及合理性，目的是能让阅读者通过分析说明，能在量化及趋势上理解指标波动的原因；建议可让同事作为阅读者进行阅读测试，以便进一步完善分析说明的描述；</a:t>
            </a:r>
          </a:p>
        </p:txBody>
      </p:sp>
    </p:spTree>
    <p:extLst>
      <p:ext uri="{BB962C8B-B14F-4D97-AF65-F5344CB8AC3E}">
        <p14:creationId xmlns:p14="http://schemas.microsoft.com/office/powerpoint/2010/main" val="1658306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18"/>
          <p:cNvSpPr>
            <a:spLocks noChangeArrowheads="1"/>
          </p:cNvSpPr>
          <p:nvPr/>
        </p:nvSpPr>
        <p:spPr bwMode="auto">
          <a:xfrm>
            <a:off x="779785" y="185306"/>
            <a:ext cx="7243762" cy="438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sz="2400" b="1" dirty="0" smtClean="0">
                <a:latin typeface="+mn-lt"/>
                <a:ea typeface="+mn-ea"/>
                <a:cs typeface="+mn-ea"/>
                <a:sym typeface="+mn-lt"/>
              </a:rPr>
              <a:t>利润表分析</a:t>
            </a:r>
            <a:endParaRPr lang="zh-CN" altLang="en-US" sz="2400" dirty="0">
              <a:solidFill>
                <a:srgbClr val="FF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069925" y="879887"/>
            <a:ext cx="6814443" cy="2477102"/>
            <a:chOff x="683567" y="1280779"/>
            <a:chExt cx="6349075" cy="2380125"/>
          </a:xfrm>
        </p:grpSpPr>
        <p:sp>
          <p:nvSpPr>
            <p:cNvPr id="19" name="等腰三角形 41"/>
            <p:cNvSpPr/>
            <p:nvPr/>
          </p:nvSpPr>
          <p:spPr>
            <a:xfrm rot="16200000">
              <a:off x="2723312" y="1148261"/>
              <a:ext cx="313004" cy="4392489"/>
            </a:xfrm>
            <a:custGeom>
              <a:avLst/>
              <a:gdLst>
                <a:gd name="connsiteX0" fmla="*/ 0 w 218921"/>
                <a:gd name="connsiteY0" fmla="*/ 2984088 h 2984088"/>
                <a:gd name="connsiteX1" fmla="*/ 218921 w 218921"/>
                <a:gd name="connsiteY1" fmla="*/ 0 h 2984088"/>
                <a:gd name="connsiteX2" fmla="*/ 218921 w 218921"/>
                <a:gd name="connsiteY2" fmla="*/ 2984088 h 2984088"/>
                <a:gd name="connsiteX3" fmla="*/ 0 w 218921"/>
                <a:gd name="connsiteY3" fmla="*/ 2984088 h 2984088"/>
                <a:gd name="connsiteX0" fmla="*/ 0 w 218921"/>
                <a:gd name="connsiteY0" fmla="*/ 2984088 h 2984088"/>
                <a:gd name="connsiteX1" fmla="*/ 108463 w 218921"/>
                <a:gd name="connsiteY1" fmla="*/ 2339462 h 2984088"/>
                <a:gd name="connsiteX2" fmla="*/ 218921 w 218921"/>
                <a:gd name="connsiteY2" fmla="*/ 0 h 2984088"/>
                <a:gd name="connsiteX3" fmla="*/ 218921 w 218921"/>
                <a:gd name="connsiteY3" fmla="*/ 2984088 h 2984088"/>
                <a:gd name="connsiteX4" fmla="*/ 0 w 218921"/>
                <a:gd name="connsiteY4" fmla="*/ 2984088 h 2984088"/>
                <a:gd name="connsiteX0" fmla="*/ 2453 w 221374"/>
                <a:gd name="connsiteY0" fmla="*/ 2984088 h 2984088"/>
                <a:gd name="connsiteX1" fmla="*/ 110916 w 221374"/>
                <a:gd name="connsiteY1" fmla="*/ 2339462 h 2984088"/>
                <a:gd name="connsiteX2" fmla="*/ 221374 w 221374"/>
                <a:gd name="connsiteY2" fmla="*/ 0 h 2984088"/>
                <a:gd name="connsiteX3" fmla="*/ 221374 w 221374"/>
                <a:gd name="connsiteY3" fmla="*/ 2984088 h 2984088"/>
                <a:gd name="connsiteX4" fmla="*/ 2453 w 221374"/>
                <a:gd name="connsiteY4" fmla="*/ 2984088 h 2984088"/>
                <a:gd name="connsiteX0" fmla="*/ 8070 w 226991"/>
                <a:gd name="connsiteY0" fmla="*/ 2984088 h 3049797"/>
                <a:gd name="connsiteX1" fmla="*/ 116533 w 226991"/>
                <a:gd name="connsiteY1" fmla="*/ 2339462 h 3049797"/>
                <a:gd name="connsiteX2" fmla="*/ 226991 w 226991"/>
                <a:gd name="connsiteY2" fmla="*/ 0 h 3049797"/>
                <a:gd name="connsiteX3" fmla="*/ 226991 w 226991"/>
                <a:gd name="connsiteY3" fmla="*/ 2984088 h 3049797"/>
                <a:gd name="connsiteX4" fmla="*/ 8070 w 226991"/>
                <a:gd name="connsiteY4" fmla="*/ 2984088 h 3049797"/>
                <a:gd name="connsiteX0" fmla="*/ 3727 w 222648"/>
                <a:gd name="connsiteY0" fmla="*/ 2984088 h 3055655"/>
                <a:gd name="connsiteX1" fmla="*/ 112190 w 222648"/>
                <a:gd name="connsiteY1" fmla="*/ 2339462 h 3055655"/>
                <a:gd name="connsiteX2" fmla="*/ 222648 w 222648"/>
                <a:gd name="connsiteY2" fmla="*/ 0 h 3055655"/>
                <a:gd name="connsiteX3" fmla="*/ 222648 w 222648"/>
                <a:gd name="connsiteY3" fmla="*/ 2984088 h 3055655"/>
                <a:gd name="connsiteX4" fmla="*/ 3727 w 222648"/>
                <a:gd name="connsiteY4" fmla="*/ 2984088 h 305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648" h="3055655">
                  <a:moveTo>
                    <a:pt x="3727" y="2984088"/>
                  </a:moveTo>
                  <a:cubicBezTo>
                    <a:pt x="-14683" y="2876650"/>
                    <a:pt x="37271" y="3497108"/>
                    <a:pt x="112190" y="2339462"/>
                  </a:cubicBezTo>
                  <a:cubicBezTo>
                    <a:pt x="187109" y="1181816"/>
                    <a:pt x="185829" y="779821"/>
                    <a:pt x="222648" y="0"/>
                  </a:cubicBezTo>
                  <a:lnTo>
                    <a:pt x="222648" y="2984088"/>
                  </a:lnTo>
                  <a:lnTo>
                    <a:pt x="3727" y="2984088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59000">
                  <a:srgbClr val="5B595B"/>
                </a:gs>
                <a:gs pos="100000">
                  <a:schemeClr val="bg2">
                    <a:lumMod val="2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grpSp>
          <p:nvGrpSpPr>
            <p:cNvPr id="32" name="组合 31"/>
            <p:cNvGrpSpPr/>
            <p:nvPr/>
          </p:nvGrpSpPr>
          <p:grpSpPr>
            <a:xfrm>
              <a:off x="683567" y="1280779"/>
              <a:ext cx="6349075" cy="2380125"/>
              <a:chOff x="8788946" y="1622703"/>
              <a:chExt cx="5140501" cy="1868384"/>
            </a:xfrm>
          </p:grpSpPr>
          <p:sp>
            <p:nvSpPr>
              <p:cNvPr id="33" name="矩形 32"/>
              <p:cNvSpPr/>
              <p:nvPr/>
            </p:nvSpPr>
            <p:spPr>
              <a:xfrm>
                <a:off x="8788946" y="1622703"/>
                <a:ext cx="5140501" cy="186838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101600" dist="63500" dir="2700000" algn="tl" rotWithShape="0">
                  <a:schemeClr val="bg1">
                    <a:lumMod val="50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4" name="文本框 67"/>
              <p:cNvSpPr txBox="1"/>
              <p:nvPr/>
            </p:nvSpPr>
            <p:spPr>
              <a:xfrm>
                <a:off x="9202200" y="1660937"/>
                <a:ext cx="1377556" cy="4180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>
                  <a:defRPr sz="2800">
                    <a:latin typeface="方正正中黑简体" panose="02000000000000000000" pitchFamily="2" charset="-122"/>
                    <a:ea typeface="方正正中黑简体" panose="02000000000000000000" pitchFamily="2" charset="-122"/>
                  </a:defRPr>
                </a:lvl1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zh-CN" altLang="en-US" sz="1600" b="1" dirty="0" smtClean="0">
                    <a:solidFill>
                      <a:prstClr val="black"/>
                    </a:solidFill>
                    <a:latin typeface="+mn-lt"/>
                    <a:ea typeface="+mn-ea"/>
                    <a:cs typeface="+mn-ea"/>
                    <a:sym typeface="+mn-lt"/>
                  </a:rPr>
                  <a:t>分析利润表的结构</a:t>
                </a:r>
                <a:endParaRPr lang="zh-CN" altLang="en-US" sz="1600" b="1" dirty="0">
                  <a:solidFill>
                    <a:prstClr val="black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  <p:sp>
        <p:nvSpPr>
          <p:cNvPr id="35" name="矩形 34"/>
          <p:cNvSpPr/>
          <p:nvPr/>
        </p:nvSpPr>
        <p:spPr>
          <a:xfrm>
            <a:off x="1449555" y="1325667"/>
            <a:ext cx="638922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400" b="1" dirty="0" smtClean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1.</a:t>
            </a:r>
            <a:r>
              <a:rPr lang="zh-CN" altLang="en-US" sz="1400" b="1" dirty="0" smtClean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直观判断法</a:t>
            </a:r>
            <a:endParaRPr lang="en-US" altLang="zh-CN" sz="1400" b="1" dirty="0" smtClean="0">
              <a:solidFill>
                <a:prstClr val="black"/>
              </a:solidFill>
              <a:latin typeface="+mn-lt"/>
              <a:ea typeface="+mn-ea"/>
              <a:cs typeface="+mn-ea"/>
              <a:sym typeface="+mn-lt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 smtClean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利润表完成后，</a:t>
            </a:r>
            <a:r>
              <a:rPr lang="zh-CN" altLang="en-US" sz="1400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直观看一下，有些异常的指标是一下子可以看出来的</a:t>
            </a:r>
            <a:r>
              <a:rPr lang="zh-CN" altLang="en-US" sz="1400" dirty="0" smtClean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，</a:t>
            </a:r>
            <a:r>
              <a:rPr lang="zh-CN" altLang="en-US" sz="1400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比如</a:t>
            </a:r>
            <a:r>
              <a:rPr lang="zh-CN" altLang="en-US" sz="1400" dirty="0" smtClean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毛利率及净利率特别</a:t>
            </a:r>
            <a:r>
              <a:rPr lang="zh-CN" altLang="en-US" sz="1400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高或特别低的现象</a:t>
            </a:r>
            <a:r>
              <a:rPr lang="zh-CN" altLang="en-US" sz="1400" dirty="0" smtClean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。</a:t>
            </a:r>
            <a:endParaRPr lang="en-US" altLang="zh-CN" sz="1400" dirty="0" smtClean="0">
              <a:solidFill>
                <a:prstClr val="black"/>
              </a:solidFill>
              <a:latin typeface="+mn-lt"/>
              <a:ea typeface="+mn-ea"/>
              <a:cs typeface="+mn-ea"/>
              <a:sym typeface="+mn-lt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400" b="1" dirty="0" smtClean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2.</a:t>
            </a:r>
            <a:r>
              <a:rPr lang="zh-CN" altLang="en-US" sz="1400" b="1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比例分析</a:t>
            </a:r>
            <a:r>
              <a:rPr lang="zh-CN" altLang="en-US" sz="1400" b="1" dirty="0" smtClean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法</a:t>
            </a:r>
            <a:endParaRPr lang="en-US" altLang="zh-CN" sz="1400" b="1" dirty="0" smtClean="0">
              <a:solidFill>
                <a:prstClr val="black"/>
              </a:solidFill>
              <a:latin typeface="+mn-lt"/>
              <a:ea typeface="+mn-ea"/>
              <a:cs typeface="+mn-ea"/>
              <a:sym typeface="+mn-lt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 smtClean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把</a:t>
            </a:r>
            <a:r>
              <a:rPr lang="zh-CN" altLang="en-US" sz="1400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当期利润表的各项指标（主要是把各费成本、费用、税金除以收入得到的比例）与责任书的各项指标</a:t>
            </a:r>
            <a:r>
              <a:rPr lang="zh-CN" altLang="en-US" sz="1400" dirty="0" smtClean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进行对比，</a:t>
            </a:r>
            <a:r>
              <a:rPr lang="zh-CN" altLang="en-US" sz="1400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在此基础上分析差异 </a:t>
            </a:r>
            <a:r>
              <a:rPr lang="zh-CN" altLang="en-US" sz="1400" dirty="0" smtClean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。</a:t>
            </a:r>
            <a:r>
              <a:rPr lang="zh-CN" altLang="en-US" sz="1400" b="1" dirty="0" smtClean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（案例一）</a:t>
            </a:r>
            <a:endParaRPr lang="zh-CN" altLang="zh-CN" sz="1400" b="1" dirty="0">
              <a:solidFill>
                <a:prstClr val="black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40" name="组合 39"/>
          <p:cNvGrpSpPr/>
          <p:nvPr/>
        </p:nvGrpSpPr>
        <p:grpSpPr>
          <a:xfrm>
            <a:off x="1171863" y="998057"/>
            <a:ext cx="292180" cy="301859"/>
            <a:chOff x="5321300" y="2636838"/>
            <a:chExt cx="1533526" cy="1584326"/>
          </a:xfrm>
          <a:solidFill>
            <a:schemeClr val="accent1">
              <a:lumMod val="75000"/>
            </a:schemeClr>
          </a:solidFill>
        </p:grpSpPr>
        <p:sp>
          <p:nvSpPr>
            <p:cNvPr id="41" name="Freeform 13"/>
            <p:cNvSpPr>
              <a:spLocks/>
            </p:cNvSpPr>
            <p:nvPr/>
          </p:nvSpPr>
          <p:spPr bwMode="auto">
            <a:xfrm>
              <a:off x="6088063" y="2943226"/>
              <a:ext cx="479425" cy="509588"/>
            </a:xfrm>
            <a:custGeom>
              <a:avLst/>
              <a:gdLst>
                <a:gd name="T0" fmla="*/ 95 w 127"/>
                <a:gd name="T1" fmla="*/ 135 h 135"/>
                <a:gd name="T2" fmla="*/ 127 w 127"/>
                <a:gd name="T3" fmla="*/ 135 h 135"/>
                <a:gd name="T4" fmla="*/ 0 w 127"/>
                <a:gd name="T5" fmla="*/ 0 h 135"/>
                <a:gd name="T6" fmla="*/ 0 w 127"/>
                <a:gd name="T7" fmla="*/ 32 h 135"/>
                <a:gd name="T8" fmla="*/ 95 w 127"/>
                <a:gd name="T9" fmla="*/ 13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135">
                  <a:moveTo>
                    <a:pt x="95" y="135"/>
                  </a:moveTo>
                  <a:cubicBezTo>
                    <a:pt x="127" y="135"/>
                    <a:pt x="127" y="135"/>
                    <a:pt x="127" y="135"/>
                  </a:cubicBezTo>
                  <a:cubicBezTo>
                    <a:pt x="125" y="64"/>
                    <a:pt x="70" y="6"/>
                    <a:pt x="0" y="0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53" y="38"/>
                    <a:pt x="93" y="81"/>
                    <a:pt x="95" y="13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2" name="Freeform 14"/>
            <p:cNvSpPr>
              <a:spLocks/>
            </p:cNvSpPr>
            <p:nvPr/>
          </p:nvSpPr>
          <p:spPr bwMode="auto">
            <a:xfrm>
              <a:off x="6088063" y="2652713"/>
              <a:ext cx="766763" cy="800100"/>
            </a:xfrm>
            <a:custGeom>
              <a:avLst/>
              <a:gdLst>
                <a:gd name="T0" fmla="*/ 156 w 203"/>
                <a:gd name="T1" fmla="*/ 212 h 212"/>
                <a:gd name="T2" fmla="*/ 203 w 203"/>
                <a:gd name="T3" fmla="*/ 212 h 212"/>
                <a:gd name="T4" fmla="*/ 0 w 203"/>
                <a:gd name="T5" fmla="*/ 0 h 212"/>
                <a:gd name="T6" fmla="*/ 0 w 203"/>
                <a:gd name="T7" fmla="*/ 48 h 212"/>
                <a:gd name="T8" fmla="*/ 156 w 203"/>
                <a:gd name="T9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" h="212">
                  <a:moveTo>
                    <a:pt x="156" y="212"/>
                  </a:moveTo>
                  <a:cubicBezTo>
                    <a:pt x="203" y="212"/>
                    <a:pt x="203" y="212"/>
                    <a:pt x="203" y="212"/>
                  </a:cubicBezTo>
                  <a:cubicBezTo>
                    <a:pt x="202" y="99"/>
                    <a:pt x="112" y="7"/>
                    <a:pt x="0" y="0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86" y="54"/>
                    <a:pt x="154" y="125"/>
                    <a:pt x="156" y="21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3" name="Freeform 15"/>
            <p:cNvSpPr>
              <a:spLocks/>
            </p:cNvSpPr>
            <p:nvPr/>
          </p:nvSpPr>
          <p:spPr bwMode="auto">
            <a:xfrm>
              <a:off x="5321300" y="2698751"/>
              <a:ext cx="1462088" cy="1522413"/>
            </a:xfrm>
            <a:custGeom>
              <a:avLst/>
              <a:gdLst>
                <a:gd name="T0" fmla="*/ 226 w 387"/>
                <a:gd name="T1" fmla="*/ 290 h 403"/>
                <a:gd name="T2" fmla="*/ 204 w 387"/>
                <a:gd name="T3" fmla="*/ 283 h 403"/>
                <a:gd name="T4" fmla="*/ 155 w 387"/>
                <a:gd name="T5" fmla="*/ 235 h 403"/>
                <a:gd name="T6" fmla="*/ 155 w 387"/>
                <a:gd name="T7" fmla="*/ 235 h 403"/>
                <a:gd name="T8" fmla="*/ 115 w 387"/>
                <a:gd name="T9" fmla="*/ 188 h 403"/>
                <a:gd name="T10" fmla="*/ 124 w 387"/>
                <a:gd name="T11" fmla="*/ 147 h 403"/>
                <a:gd name="T12" fmla="*/ 135 w 387"/>
                <a:gd name="T13" fmla="*/ 140 h 403"/>
                <a:gd name="T14" fmla="*/ 51 w 387"/>
                <a:gd name="T15" fmla="*/ 0 h 403"/>
                <a:gd name="T16" fmla="*/ 6 w 387"/>
                <a:gd name="T17" fmla="*/ 89 h 403"/>
                <a:gd name="T18" fmla="*/ 126 w 387"/>
                <a:gd name="T19" fmla="*/ 263 h 403"/>
                <a:gd name="T20" fmla="*/ 297 w 387"/>
                <a:gd name="T21" fmla="*/ 399 h 403"/>
                <a:gd name="T22" fmla="*/ 387 w 387"/>
                <a:gd name="T23" fmla="*/ 360 h 403"/>
                <a:gd name="T24" fmla="*/ 253 w 387"/>
                <a:gd name="T25" fmla="*/ 266 h 403"/>
                <a:gd name="T26" fmla="*/ 226 w 387"/>
                <a:gd name="T27" fmla="*/ 29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87" h="403">
                  <a:moveTo>
                    <a:pt x="226" y="290"/>
                  </a:moveTo>
                  <a:cubicBezTo>
                    <a:pt x="218" y="291"/>
                    <a:pt x="210" y="288"/>
                    <a:pt x="204" y="283"/>
                  </a:cubicBezTo>
                  <a:cubicBezTo>
                    <a:pt x="188" y="268"/>
                    <a:pt x="168" y="250"/>
                    <a:pt x="155" y="235"/>
                  </a:cubicBezTo>
                  <a:cubicBezTo>
                    <a:pt x="155" y="235"/>
                    <a:pt x="155" y="235"/>
                    <a:pt x="155" y="235"/>
                  </a:cubicBezTo>
                  <a:cubicBezTo>
                    <a:pt x="142" y="222"/>
                    <a:pt x="127" y="203"/>
                    <a:pt x="115" y="188"/>
                  </a:cubicBezTo>
                  <a:cubicBezTo>
                    <a:pt x="104" y="174"/>
                    <a:pt x="109" y="154"/>
                    <a:pt x="124" y="147"/>
                  </a:cubicBezTo>
                  <a:cubicBezTo>
                    <a:pt x="128" y="145"/>
                    <a:pt x="131" y="142"/>
                    <a:pt x="135" y="14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21" y="14"/>
                    <a:pt x="0" y="46"/>
                    <a:pt x="6" y="89"/>
                  </a:cubicBezTo>
                  <a:cubicBezTo>
                    <a:pt x="9" y="112"/>
                    <a:pt x="61" y="194"/>
                    <a:pt x="126" y="263"/>
                  </a:cubicBezTo>
                  <a:cubicBezTo>
                    <a:pt x="195" y="336"/>
                    <a:pt x="278" y="396"/>
                    <a:pt x="297" y="399"/>
                  </a:cubicBezTo>
                  <a:cubicBezTo>
                    <a:pt x="335" y="403"/>
                    <a:pt x="368" y="392"/>
                    <a:pt x="387" y="360"/>
                  </a:cubicBezTo>
                  <a:cubicBezTo>
                    <a:pt x="253" y="266"/>
                    <a:pt x="253" y="266"/>
                    <a:pt x="253" y="266"/>
                  </a:cubicBezTo>
                  <a:cubicBezTo>
                    <a:pt x="243" y="278"/>
                    <a:pt x="242" y="287"/>
                    <a:pt x="226" y="29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4" name="Freeform 16"/>
            <p:cNvSpPr>
              <a:spLocks/>
            </p:cNvSpPr>
            <p:nvPr/>
          </p:nvSpPr>
          <p:spPr bwMode="auto">
            <a:xfrm>
              <a:off x="5553075" y="2636838"/>
              <a:ext cx="395288" cy="574675"/>
            </a:xfrm>
            <a:custGeom>
              <a:avLst/>
              <a:gdLst>
                <a:gd name="T0" fmla="*/ 98 w 105"/>
                <a:gd name="T1" fmla="*/ 112 h 152"/>
                <a:gd name="T2" fmla="*/ 41 w 105"/>
                <a:gd name="T3" fmla="*/ 17 h 152"/>
                <a:gd name="T4" fmla="*/ 0 w 105"/>
                <a:gd name="T5" fmla="*/ 11 h 152"/>
                <a:gd name="T6" fmla="*/ 84 w 105"/>
                <a:gd name="T7" fmla="*/ 152 h 152"/>
                <a:gd name="T8" fmla="*/ 98 w 105"/>
                <a:gd name="T9" fmla="*/ 11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152">
                  <a:moveTo>
                    <a:pt x="98" y="112"/>
                  </a:moveTo>
                  <a:cubicBezTo>
                    <a:pt x="41" y="17"/>
                    <a:pt x="41" y="17"/>
                    <a:pt x="41" y="17"/>
                  </a:cubicBezTo>
                  <a:cubicBezTo>
                    <a:pt x="33" y="5"/>
                    <a:pt x="18" y="0"/>
                    <a:pt x="0" y="11"/>
                  </a:cubicBezTo>
                  <a:cubicBezTo>
                    <a:pt x="84" y="152"/>
                    <a:pt x="84" y="152"/>
                    <a:pt x="84" y="152"/>
                  </a:cubicBezTo>
                  <a:cubicBezTo>
                    <a:pt x="103" y="141"/>
                    <a:pt x="105" y="125"/>
                    <a:pt x="98" y="11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5" name="Freeform 17"/>
            <p:cNvSpPr>
              <a:spLocks/>
            </p:cNvSpPr>
            <p:nvPr/>
          </p:nvSpPr>
          <p:spPr bwMode="auto">
            <a:xfrm>
              <a:off x="6307138" y="3594101"/>
              <a:ext cx="544513" cy="438150"/>
            </a:xfrm>
            <a:custGeom>
              <a:avLst/>
              <a:gdLst>
                <a:gd name="T0" fmla="*/ 129 w 144"/>
                <a:gd name="T1" fmla="*/ 74 h 116"/>
                <a:gd name="T2" fmla="*/ 40 w 144"/>
                <a:gd name="T3" fmla="*/ 9 h 116"/>
                <a:gd name="T4" fmla="*/ 0 w 144"/>
                <a:gd name="T5" fmla="*/ 19 h 116"/>
                <a:gd name="T6" fmla="*/ 132 w 144"/>
                <a:gd name="T7" fmla="*/ 116 h 116"/>
                <a:gd name="T8" fmla="*/ 135 w 144"/>
                <a:gd name="T9" fmla="*/ 112 h 116"/>
                <a:gd name="T10" fmla="*/ 129 w 144"/>
                <a:gd name="T11" fmla="*/ 74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4" h="116">
                  <a:moveTo>
                    <a:pt x="129" y="74"/>
                  </a:moveTo>
                  <a:cubicBezTo>
                    <a:pt x="40" y="9"/>
                    <a:pt x="40" y="9"/>
                    <a:pt x="40" y="9"/>
                  </a:cubicBezTo>
                  <a:cubicBezTo>
                    <a:pt x="28" y="0"/>
                    <a:pt x="12" y="1"/>
                    <a:pt x="0" y="19"/>
                  </a:cubicBezTo>
                  <a:cubicBezTo>
                    <a:pt x="132" y="116"/>
                    <a:pt x="132" y="116"/>
                    <a:pt x="132" y="116"/>
                  </a:cubicBezTo>
                  <a:cubicBezTo>
                    <a:pt x="135" y="112"/>
                    <a:pt x="135" y="112"/>
                    <a:pt x="135" y="112"/>
                  </a:cubicBezTo>
                  <a:cubicBezTo>
                    <a:pt x="144" y="100"/>
                    <a:pt x="141" y="82"/>
                    <a:pt x="129" y="7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6" name="Freeform 18"/>
            <p:cNvSpPr>
              <a:spLocks/>
            </p:cNvSpPr>
            <p:nvPr/>
          </p:nvSpPr>
          <p:spPr bwMode="auto">
            <a:xfrm>
              <a:off x="6088063" y="2943226"/>
              <a:ext cx="479425" cy="509588"/>
            </a:xfrm>
            <a:custGeom>
              <a:avLst/>
              <a:gdLst>
                <a:gd name="T0" fmla="*/ 95 w 127"/>
                <a:gd name="T1" fmla="*/ 135 h 135"/>
                <a:gd name="T2" fmla="*/ 127 w 127"/>
                <a:gd name="T3" fmla="*/ 135 h 135"/>
                <a:gd name="T4" fmla="*/ 0 w 127"/>
                <a:gd name="T5" fmla="*/ 0 h 135"/>
                <a:gd name="T6" fmla="*/ 0 w 127"/>
                <a:gd name="T7" fmla="*/ 32 h 135"/>
                <a:gd name="T8" fmla="*/ 95 w 127"/>
                <a:gd name="T9" fmla="*/ 13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135">
                  <a:moveTo>
                    <a:pt x="95" y="135"/>
                  </a:moveTo>
                  <a:cubicBezTo>
                    <a:pt x="127" y="135"/>
                    <a:pt x="127" y="135"/>
                    <a:pt x="127" y="135"/>
                  </a:cubicBezTo>
                  <a:cubicBezTo>
                    <a:pt x="125" y="64"/>
                    <a:pt x="70" y="6"/>
                    <a:pt x="0" y="0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53" y="38"/>
                    <a:pt x="93" y="81"/>
                    <a:pt x="95" y="13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7" name="Freeform 19"/>
            <p:cNvSpPr>
              <a:spLocks/>
            </p:cNvSpPr>
            <p:nvPr/>
          </p:nvSpPr>
          <p:spPr bwMode="auto">
            <a:xfrm>
              <a:off x="6088063" y="2652713"/>
              <a:ext cx="766763" cy="800100"/>
            </a:xfrm>
            <a:custGeom>
              <a:avLst/>
              <a:gdLst>
                <a:gd name="T0" fmla="*/ 156 w 203"/>
                <a:gd name="T1" fmla="*/ 212 h 212"/>
                <a:gd name="T2" fmla="*/ 203 w 203"/>
                <a:gd name="T3" fmla="*/ 212 h 212"/>
                <a:gd name="T4" fmla="*/ 0 w 203"/>
                <a:gd name="T5" fmla="*/ 0 h 212"/>
                <a:gd name="T6" fmla="*/ 0 w 203"/>
                <a:gd name="T7" fmla="*/ 48 h 212"/>
                <a:gd name="T8" fmla="*/ 156 w 203"/>
                <a:gd name="T9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" h="212">
                  <a:moveTo>
                    <a:pt x="156" y="212"/>
                  </a:moveTo>
                  <a:cubicBezTo>
                    <a:pt x="203" y="212"/>
                    <a:pt x="203" y="212"/>
                    <a:pt x="203" y="212"/>
                  </a:cubicBezTo>
                  <a:cubicBezTo>
                    <a:pt x="202" y="99"/>
                    <a:pt x="112" y="7"/>
                    <a:pt x="0" y="0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86" y="54"/>
                    <a:pt x="154" y="125"/>
                    <a:pt x="156" y="21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8" name="Freeform 20"/>
            <p:cNvSpPr>
              <a:spLocks/>
            </p:cNvSpPr>
            <p:nvPr/>
          </p:nvSpPr>
          <p:spPr bwMode="auto">
            <a:xfrm>
              <a:off x="5321300" y="2698751"/>
              <a:ext cx="1462088" cy="1522413"/>
            </a:xfrm>
            <a:custGeom>
              <a:avLst/>
              <a:gdLst>
                <a:gd name="T0" fmla="*/ 226 w 387"/>
                <a:gd name="T1" fmla="*/ 290 h 403"/>
                <a:gd name="T2" fmla="*/ 204 w 387"/>
                <a:gd name="T3" fmla="*/ 283 h 403"/>
                <a:gd name="T4" fmla="*/ 155 w 387"/>
                <a:gd name="T5" fmla="*/ 235 h 403"/>
                <a:gd name="T6" fmla="*/ 155 w 387"/>
                <a:gd name="T7" fmla="*/ 235 h 403"/>
                <a:gd name="T8" fmla="*/ 115 w 387"/>
                <a:gd name="T9" fmla="*/ 188 h 403"/>
                <a:gd name="T10" fmla="*/ 124 w 387"/>
                <a:gd name="T11" fmla="*/ 147 h 403"/>
                <a:gd name="T12" fmla="*/ 135 w 387"/>
                <a:gd name="T13" fmla="*/ 140 h 403"/>
                <a:gd name="T14" fmla="*/ 51 w 387"/>
                <a:gd name="T15" fmla="*/ 0 h 403"/>
                <a:gd name="T16" fmla="*/ 6 w 387"/>
                <a:gd name="T17" fmla="*/ 89 h 403"/>
                <a:gd name="T18" fmla="*/ 126 w 387"/>
                <a:gd name="T19" fmla="*/ 263 h 403"/>
                <a:gd name="T20" fmla="*/ 297 w 387"/>
                <a:gd name="T21" fmla="*/ 399 h 403"/>
                <a:gd name="T22" fmla="*/ 387 w 387"/>
                <a:gd name="T23" fmla="*/ 360 h 403"/>
                <a:gd name="T24" fmla="*/ 253 w 387"/>
                <a:gd name="T25" fmla="*/ 266 h 403"/>
                <a:gd name="T26" fmla="*/ 226 w 387"/>
                <a:gd name="T27" fmla="*/ 29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87" h="403">
                  <a:moveTo>
                    <a:pt x="226" y="290"/>
                  </a:moveTo>
                  <a:cubicBezTo>
                    <a:pt x="218" y="291"/>
                    <a:pt x="210" y="288"/>
                    <a:pt x="204" y="283"/>
                  </a:cubicBezTo>
                  <a:cubicBezTo>
                    <a:pt x="188" y="268"/>
                    <a:pt x="168" y="250"/>
                    <a:pt x="155" y="235"/>
                  </a:cubicBezTo>
                  <a:cubicBezTo>
                    <a:pt x="155" y="235"/>
                    <a:pt x="155" y="235"/>
                    <a:pt x="155" y="235"/>
                  </a:cubicBezTo>
                  <a:cubicBezTo>
                    <a:pt x="142" y="222"/>
                    <a:pt x="127" y="203"/>
                    <a:pt x="115" y="188"/>
                  </a:cubicBezTo>
                  <a:cubicBezTo>
                    <a:pt x="104" y="174"/>
                    <a:pt x="109" y="154"/>
                    <a:pt x="124" y="147"/>
                  </a:cubicBezTo>
                  <a:cubicBezTo>
                    <a:pt x="128" y="145"/>
                    <a:pt x="131" y="142"/>
                    <a:pt x="135" y="14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21" y="14"/>
                    <a:pt x="0" y="46"/>
                    <a:pt x="6" y="89"/>
                  </a:cubicBezTo>
                  <a:cubicBezTo>
                    <a:pt x="9" y="112"/>
                    <a:pt x="61" y="194"/>
                    <a:pt x="126" y="263"/>
                  </a:cubicBezTo>
                  <a:cubicBezTo>
                    <a:pt x="195" y="336"/>
                    <a:pt x="278" y="396"/>
                    <a:pt x="297" y="399"/>
                  </a:cubicBezTo>
                  <a:cubicBezTo>
                    <a:pt x="335" y="403"/>
                    <a:pt x="368" y="392"/>
                    <a:pt x="387" y="360"/>
                  </a:cubicBezTo>
                  <a:cubicBezTo>
                    <a:pt x="253" y="266"/>
                    <a:pt x="253" y="266"/>
                    <a:pt x="253" y="266"/>
                  </a:cubicBezTo>
                  <a:cubicBezTo>
                    <a:pt x="243" y="278"/>
                    <a:pt x="242" y="287"/>
                    <a:pt x="226" y="29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9" name="Freeform 21"/>
            <p:cNvSpPr>
              <a:spLocks/>
            </p:cNvSpPr>
            <p:nvPr/>
          </p:nvSpPr>
          <p:spPr bwMode="auto">
            <a:xfrm>
              <a:off x="5553075" y="2636838"/>
              <a:ext cx="395288" cy="574675"/>
            </a:xfrm>
            <a:custGeom>
              <a:avLst/>
              <a:gdLst>
                <a:gd name="T0" fmla="*/ 98 w 105"/>
                <a:gd name="T1" fmla="*/ 112 h 152"/>
                <a:gd name="T2" fmla="*/ 41 w 105"/>
                <a:gd name="T3" fmla="*/ 17 h 152"/>
                <a:gd name="T4" fmla="*/ 0 w 105"/>
                <a:gd name="T5" fmla="*/ 11 h 152"/>
                <a:gd name="T6" fmla="*/ 84 w 105"/>
                <a:gd name="T7" fmla="*/ 152 h 152"/>
                <a:gd name="T8" fmla="*/ 98 w 105"/>
                <a:gd name="T9" fmla="*/ 11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152">
                  <a:moveTo>
                    <a:pt x="98" y="112"/>
                  </a:moveTo>
                  <a:cubicBezTo>
                    <a:pt x="41" y="17"/>
                    <a:pt x="41" y="17"/>
                    <a:pt x="41" y="17"/>
                  </a:cubicBezTo>
                  <a:cubicBezTo>
                    <a:pt x="33" y="5"/>
                    <a:pt x="18" y="0"/>
                    <a:pt x="0" y="11"/>
                  </a:cubicBezTo>
                  <a:cubicBezTo>
                    <a:pt x="84" y="152"/>
                    <a:pt x="84" y="152"/>
                    <a:pt x="84" y="152"/>
                  </a:cubicBezTo>
                  <a:cubicBezTo>
                    <a:pt x="103" y="141"/>
                    <a:pt x="105" y="125"/>
                    <a:pt x="98" y="11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0" name="Freeform 22"/>
            <p:cNvSpPr>
              <a:spLocks/>
            </p:cNvSpPr>
            <p:nvPr/>
          </p:nvSpPr>
          <p:spPr bwMode="auto">
            <a:xfrm>
              <a:off x="6307138" y="3594101"/>
              <a:ext cx="544513" cy="438150"/>
            </a:xfrm>
            <a:custGeom>
              <a:avLst/>
              <a:gdLst>
                <a:gd name="T0" fmla="*/ 129 w 144"/>
                <a:gd name="T1" fmla="*/ 74 h 116"/>
                <a:gd name="T2" fmla="*/ 40 w 144"/>
                <a:gd name="T3" fmla="*/ 9 h 116"/>
                <a:gd name="T4" fmla="*/ 0 w 144"/>
                <a:gd name="T5" fmla="*/ 19 h 116"/>
                <a:gd name="T6" fmla="*/ 132 w 144"/>
                <a:gd name="T7" fmla="*/ 116 h 116"/>
                <a:gd name="T8" fmla="*/ 135 w 144"/>
                <a:gd name="T9" fmla="*/ 112 h 116"/>
                <a:gd name="T10" fmla="*/ 129 w 144"/>
                <a:gd name="T11" fmla="*/ 74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4" h="116">
                  <a:moveTo>
                    <a:pt x="129" y="74"/>
                  </a:moveTo>
                  <a:cubicBezTo>
                    <a:pt x="40" y="9"/>
                    <a:pt x="40" y="9"/>
                    <a:pt x="40" y="9"/>
                  </a:cubicBezTo>
                  <a:cubicBezTo>
                    <a:pt x="28" y="0"/>
                    <a:pt x="12" y="1"/>
                    <a:pt x="0" y="19"/>
                  </a:cubicBezTo>
                  <a:cubicBezTo>
                    <a:pt x="132" y="116"/>
                    <a:pt x="132" y="116"/>
                    <a:pt x="132" y="116"/>
                  </a:cubicBezTo>
                  <a:cubicBezTo>
                    <a:pt x="135" y="112"/>
                    <a:pt x="135" y="112"/>
                    <a:pt x="135" y="112"/>
                  </a:cubicBezTo>
                  <a:cubicBezTo>
                    <a:pt x="144" y="100"/>
                    <a:pt x="141" y="82"/>
                    <a:pt x="129" y="7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54" name="文本框 67"/>
          <p:cNvSpPr txBox="1"/>
          <p:nvPr/>
        </p:nvSpPr>
        <p:spPr>
          <a:xfrm>
            <a:off x="1608142" y="4989625"/>
            <a:ext cx="31341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800">
                <a:latin typeface="方正正中黑简体" panose="02000000000000000000" pitchFamily="2" charset="-122"/>
                <a:ea typeface="方正正中黑简体" panose="02000000000000000000" pitchFamily="2" charset="-122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600" b="1" dirty="0" smtClean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因诉讼事项被冻结资金</a:t>
            </a:r>
            <a:r>
              <a:rPr lang="en-US" altLang="zh-CN" sz="1600" b="1" dirty="0" smtClean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734.15</a:t>
            </a:r>
            <a:r>
              <a:rPr lang="zh-CN" altLang="en-US" sz="1600" b="1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万</a:t>
            </a:r>
          </a:p>
        </p:txBody>
      </p:sp>
      <p:sp>
        <p:nvSpPr>
          <p:cNvPr id="57" name="矩形 56"/>
          <p:cNvSpPr/>
          <p:nvPr/>
        </p:nvSpPr>
        <p:spPr>
          <a:xfrm>
            <a:off x="1115880" y="3717032"/>
            <a:ext cx="6792225" cy="235416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01600" dist="635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58" name="Freeform 32"/>
          <p:cNvSpPr>
            <a:spLocks noEditPoints="1"/>
          </p:cNvSpPr>
          <p:nvPr/>
        </p:nvSpPr>
        <p:spPr bwMode="auto">
          <a:xfrm>
            <a:off x="1126505" y="3869340"/>
            <a:ext cx="400230" cy="423756"/>
          </a:xfrm>
          <a:custGeom>
            <a:avLst/>
            <a:gdLst>
              <a:gd name="T0" fmla="*/ 565 w 587"/>
              <a:gd name="T1" fmla="*/ 211 h 621"/>
              <a:gd name="T2" fmla="*/ 232 w 587"/>
              <a:gd name="T3" fmla="*/ 88 h 621"/>
              <a:gd name="T4" fmla="*/ 488 w 587"/>
              <a:gd name="T5" fmla="*/ 435 h 621"/>
              <a:gd name="T6" fmla="*/ 565 w 587"/>
              <a:gd name="T7" fmla="*/ 211 h 621"/>
              <a:gd name="T8" fmla="*/ 532 w 587"/>
              <a:gd name="T9" fmla="*/ 195 h 621"/>
              <a:gd name="T10" fmla="*/ 486 w 587"/>
              <a:gd name="T11" fmla="*/ 194 h 621"/>
              <a:gd name="T12" fmla="*/ 457 w 587"/>
              <a:gd name="T13" fmla="*/ 194 h 621"/>
              <a:gd name="T14" fmla="*/ 470 w 587"/>
              <a:gd name="T15" fmla="*/ 160 h 621"/>
              <a:gd name="T16" fmla="*/ 476 w 587"/>
              <a:gd name="T17" fmla="*/ 118 h 621"/>
              <a:gd name="T18" fmla="*/ 532 w 587"/>
              <a:gd name="T19" fmla="*/ 195 h 621"/>
              <a:gd name="T20" fmla="*/ 356 w 587"/>
              <a:gd name="T21" fmla="*/ 75 h 621"/>
              <a:gd name="T22" fmla="*/ 357 w 587"/>
              <a:gd name="T23" fmla="*/ 75 h 621"/>
              <a:gd name="T24" fmla="*/ 407 w 587"/>
              <a:gd name="T25" fmla="*/ 83 h 621"/>
              <a:gd name="T26" fmla="*/ 349 w 587"/>
              <a:gd name="T27" fmla="*/ 90 h 621"/>
              <a:gd name="T28" fmla="*/ 319 w 587"/>
              <a:gd name="T29" fmla="*/ 79 h 621"/>
              <a:gd name="T30" fmla="*/ 356 w 587"/>
              <a:gd name="T31" fmla="*/ 75 h 621"/>
              <a:gd name="T32" fmla="*/ 284 w 587"/>
              <a:gd name="T33" fmla="*/ 90 h 621"/>
              <a:gd name="T34" fmla="*/ 362 w 587"/>
              <a:gd name="T35" fmla="*/ 154 h 621"/>
              <a:gd name="T36" fmla="*/ 317 w 587"/>
              <a:gd name="T37" fmla="*/ 202 h 621"/>
              <a:gd name="T38" fmla="*/ 312 w 587"/>
              <a:gd name="T39" fmla="*/ 219 h 621"/>
              <a:gd name="T40" fmla="*/ 260 w 587"/>
              <a:gd name="T41" fmla="*/ 237 h 621"/>
              <a:gd name="T42" fmla="*/ 348 w 587"/>
              <a:gd name="T43" fmla="*/ 273 h 621"/>
              <a:gd name="T44" fmla="*/ 336 w 587"/>
              <a:gd name="T45" fmla="*/ 355 h 621"/>
              <a:gd name="T46" fmla="*/ 304 w 587"/>
              <a:gd name="T47" fmla="*/ 423 h 621"/>
              <a:gd name="T48" fmla="*/ 288 w 587"/>
              <a:gd name="T49" fmla="*/ 408 h 621"/>
              <a:gd name="T50" fmla="*/ 237 w 587"/>
              <a:gd name="T51" fmla="*/ 326 h 621"/>
              <a:gd name="T52" fmla="*/ 232 w 587"/>
              <a:gd name="T53" fmla="*/ 256 h 621"/>
              <a:gd name="T54" fmla="*/ 206 w 587"/>
              <a:gd name="T55" fmla="*/ 220 h 621"/>
              <a:gd name="T56" fmla="*/ 182 w 587"/>
              <a:gd name="T57" fmla="*/ 190 h 621"/>
              <a:gd name="T58" fmla="*/ 284 w 587"/>
              <a:gd name="T59" fmla="*/ 90 h 621"/>
              <a:gd name="T60" fmla="*/ 486 w 587"/>
              <a:gd name="T61" fmla="*/ 401 h 621"/>
              <a:gd name="T62" fmla="*/ 479 w 587"/>
              <a:gd name="T63" fmla="*/ 377 h 621"/>
              <a:gd name="T64" fmla="*/ 461 w 587"/>
              <a:gd name="T65" fmla="*/ 328 h 621"/>
              <a:gd name="T66" fmla="*/ 448 w 587"/>
              <a:gd name="T67" fmla="*/ 292 h 621"/>
              <a:gd name="T68" fmla="*/ 441 w 587"/>
              <a:gd name="T69" fmla="*/ 236 h 621"/>
              <a:gd name="T70" fmla="*/ 538 w 587"/>
              <a:gd name="T71" fmla="*/ 214 h 621"/>
              <a:gd name="T72" fmla="*/ 545 w 587"/>
              <a:gd name="T73" fmla="*/ 265 h 621"/>
              <a:gd name="T74" fmla="*/ 486 w 587"/>
              <a:gd name="T75" fmla="*/ 401 h 6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587" h="621">
                <a:moveTo>
                  <a:pt x="565" y="211"/>
                </a:moveTo>
                <a:cubicBezTo>
                  <a:pt x="529" y="66"/>
                  <a:pt x="357" y="0"/>
                  <a:pt x="232" y="88"/>
                </a:cubicBezTo>
                <a:cubicBezTo>
                  <a:pt x="0" y="251"/>
                  <a:pt x="248" y="621"/>
                  <a:pt x="488" y="435"/>
                </a:cubicBezTo>
                <a:cubicBezTo>
                  <a:pt x="555" y="383"/>
                  <a:pt x="587" y="296"/>
                  <a:pt x="565" y="211"/>
                </a:cubicBezTo>
                <a:close/>
                <a:moveTo>
                  <a:pt x="532" y="195"/>
                </a:moveTo>
                <a:cubicBezTo>
                  <a:pt x="514" y="196"/>
                  <a:pt x="498" y="188"/>
                  <a:pt x="486" y="194"/>
                </a:cubicBezTo>
                <a:cubicBezTo>
                  <a:pt x="468" y="202"/>
                  <a:pt x="440" y="216"/>
                  <a:pt x="457" y="194"/>
                </a:cubicBezTo>
                <a:cubicBezTo>
                  <a:pt x="457" y="194"/>
                  <a:pt x="468" y="181"/>
                  <a:pt x="470" y="160"/>
                </a:cubicBezTo>
                <a:cubicBezTo>
                  <a:pt x="472" y="142"/>
                  <a:pt x="471" y="130"/>
                  <a:pt x="476" y="118"/>
                </a:cubicBezTo>
                <a:cubicBezTo>
                  <a:pt x="500" y="139"/>
                  <a:pt x="520" y="165"/>
                  <a:pt x="532" y="195"/>
                </a:cubicBezTo>
                <a:close/>
                <a:moveTo>
                  <a:pt x="356" y="75"/>
                </a:moveTo>
                <a:cubicBezTo>
                  <a:pt x="357" y="75"/>
                  <a:pt x="357" y="75"/>
                  <a:pt x="357" y="75"/>
                </a:cubicBezTo>
                <a:cubicBezTo>
                  <a:pt x="374" y="75"/>
                  <a:pt x="391" y="78"/>
                  <a:pt x="407" y="83"/>
                </a:cubicBezTo>
                <a:cubicBezTo>
                  <a:pt x="389" y="86"/>
                  <a:pt x="364" y="90"/>
                  <a:pt x="349" y="90"/>
                </a:cubicBezTo>
                <a:cubicBezTo>
                  <a:pt x="337" y="90"/>
                  <a:pt x="327" y="85"/>
                  <a:pt x="319" y="79"/>
                </a:cubicBezTo>
                <a:cubicBezTo>
                  <a:pt x="331" y="77"/>
                  <a:pt x="343" y="75"/>
                  <a:pt x="356" y="75"/>
                </a:cubicBezTo>
                <a:close/>
                <a:moveTo>
                  <a:pt x="284" y="90"/>
                </a:moveTo>
                <a:cubicBezTo>
                  <a:pt x="317" y="88"/>
                  <a:pt x="388" y="136"/>
                  <a:pt x="362" y="154"/>
                </a:cubicBezTo>
                <a:cubicBezTo>
                  <a:pt x="342" y="167"/>
                  <a:pt x="317" y="191"/>
                  <a:pt x="317" y="202"/>
                </a:cubicBezTo>
                <a:cubicBezTo>
                  <a:pt x="317" y="212"/>
                  <a:pt x="321" y="217"/>
                  <a:pt x="312" y="219"/>
                </a:cubicBezTo>
                <a:cubicBezTo>
                  <a:pt x="294" y="222"/>
                  <a:pt x="250" y="222"/>
                  <a:pt x="260" y="237"/>
                </a:cubicBezTo>
                <a:cubicBezTo>
                  <a:pt x="271" y="252"/>
                  <a:pt x="336" y="231"/>
                  <a:pt x="348" y="273"/>
                </a:cubicBezTo>
                <a:cubicBezTo>
                  <a:pt x="357" y="303"/>
                  <a:pt x="341" y="333"/>
                  <a:pt x="336" y="355"/>
                </a:cubicBezTo>
                <a:cubicBezTo>
                  <a:pt x="330" y="378"/>
                  <a:pt x="317" y="422"/>
                  <a:pt x="304" y="423"/>
                </a:cubicBezTo>
                <a:cubicBezTo>
                  <a:pt x="296" y="424"/>
                  <a:pt x="292" y="420"/>
                  <a:pt x="288" y="408"/>
                </a:cubicBezTo>
                <a:cubicBezTo>
                  <a:pt x="273" y="363"/>
                  <a:pt x="243" y="339"/>
                  <a:pt x="237" y="326"/>
                </a:cubicBezTo>
                <a:cubicBezTo>
                  <a:pt x="230" y="312"/>
                  <a:pt x="214" y="276"/>
                  <a:pt x="232" y="256"/>
                </a:cubicBezTo>
                <a:cubicBezTo>
                  <a:pt x="251" y="235"/>
                  <a:pt x="214" y="238"/>
                  <a:pt x="206" y="220"/>
                </a:cubicBezTo>
                <a:cubicBezTo>
                  <a:pt x="202" y="211"/>
                  <a:pt x="190" y="204"/>
                  <a:pt x="182" y="190"/>
                </a:cubicBezTo>
                <a:cubicBezTo>
                  <a:pt x="202" y="145"/>
                  <a:pt x="239" y="109"/>
                  <a:pt x="284" y="90"/>
                </a:cubicBezTo>
                <a:close/>
                <a:moveTo>
                  <a:pt x="486" y="401"/>
                </a:moveTo>
                <a:cubicBezTo>
                  <a:pt x="484" y="392"/>
                  <a:pt x="482" y="383"/>
                  <a:pt x="479" y="377"/>
                </a:cubicBezTo>
                <a:cubicBezTo>
                  <a:pt x="473" y="355"/>
                  <a:pt x="457" y="339"/>
                  <a:pt x="461" y="328"/>
                </a:cubicBezTo>
                <a:cubicBezTo>
                  <a:pt x="464" y="318"/>
                  <a:pt x="464" y="308"/>
                  <a:pt x="448" y="292"/>
                </a:cubicBezTo>
                <a:cubicBezTo>
                  <a:pt x="432" y="276"/>
                  <a:pt x="425" y="260"/>
                  <a:pt x="441" y="236"/>
                </a:cubicBezTo>
                <a:cubicBezTo>
                  <a:pt x="457" y="213"/>
                  <a:pt x="512" y="211"/>
                  <a:pt x="538" y="214"/>
                </a:cubicBezTo>
                <a:cubicBezTo>
                  <a:pt x="542" y="230"/>
                  <a:pt x="545" y="247"/>
                  <a:pt x="545" y="265"/>
                </a:cubicBezTo>
                <a:cubicBezTo>
                  <a:pt x="545" y="319"/>
                  <a:pt x="522" y="367"/>
                  <a:pt x="486" y="401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9" name="文本框 67"/>
          <p:cNvSpPr txBox="1"/>
          <p:nvPr/>
        </p:nvSpPr>
        <p:spPr>
          <a:xfrm>
            <a:off x="1547979" y="3861048"/>
            <a:ext cx="24416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800">
                <a:latin typeface="方正正中黑简体" panose="02000000000000000000" pitchFamily="2" charset="-122"/>
                <a:ea typeface="方正正中黑简体" panose="02000000000000000000" pitchFamily="2" charset="-122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600" b="1" dirty="0" smtClean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透过数据分析业务的实质</a:t>
            </a:r>
            <a:endParaRPr lang="zh-CN" altLang="en-US" sz="1600" b="1" dirty="0">
              <a:solidFill>
                <a:prstClr val="black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0" name="矩形 59"/>
          <p:cNvSpPr/>
          <p:nvPr/>
        </p:nvSpPr>
        <p:spPr>
          <a:xfrm>
            <a:off x="1573369" y="4242147"/>
            <a:ext cx="604835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不要只看到表面的</a:t>
            </a:r>
            <a:r>
              <a:rPr lang="zh-CN" altLang="en-US" sz="1400" dirty="0" smtClean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数字，在</a:t>
            </a:r>
            <a:r>
              <a:rPr lang="zh-CN" altLang="en-US" sz="1400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业务的基础上进行分析（数字必须符合业务逻辑）。比如，</a:t>
            </a:r>
            <a:r>
              <a:rPr lang="zh-CN" altLang="en-US" sz="1400" dirty="0" smtClean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管理费用增加</a:t>
            </a:r>
            <a:r>
              <a:rPr lang="zh-CN" altLang="en-US" sz="1400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了，要清楚分析是什么原因导致</a:t>
            </a:r>
            <a:r>
              <a:rPr lang="zh-CN" altLang="en-US" sz="1400" dirty="0" smtClean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管理费用增加</a:t>
            </a:r>
            <a:r>
              <a:rPr lang="zh-CN" altLang="en-US" sz="1400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；销售</a:t>
            </a:r>
            <a:r>
              <a:rPr lang="zh-CN" altLang="en-US" sz="1400" dirty="0" smtClean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费用增加</a:t>
            </a:r>
            <a:r>
              <a:rPr lang="zh-CN" altLang="en-US" sz="1400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了，是什么原因造成本，在询问相关业务人员后，分析人员要自己</a:t>
            </a:r>
            <a:r>
              <a:rPr lang="zh-CN" altLang="en-US" sz="1400" dirty="0" smtClean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做出合理性</a:t>
            </a:r>
            <a:r>
              <a:rPr lang="zh-CN" altLang="en-US" sz="1400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的</a:t>
            </a:r>
            <a:r>
              <a:rPr lang="zh-CN" altLang="en-US" sz="1400" dirty="0" smtClean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判断。</a:t>
            </a:r>
            <a:endParaRPr lang="zh-CN" altLang="zh-CN" sz="1400" dirty="0">
              <a:solidFill>
                <a:prstClr val="black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82549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17d994b0-17b7-494d-9127-7b3cbf266a4f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C7EDCC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2epnbmo3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6">
            <a:lumMod val="75000"/>
          </a:schemeClr>
        </a:solidFill>
        <a:ln>
          <a:noFill/>
        </a:ln>
      </a:spPr>
      <a:bodyPr wrap="square" rtlCol="0" anchor="ctr" anchorCtr="0">
        <a:spAutoFit/>
      </a:bodyPr>
      <a:lstStyle>
        <a:defPPr marL="45720" algn="ctr">
          <a:lnSpc>
            <a:spcPts val="1700"/>
          </a:lnSpc>
          <a:defRPr sz="1050" b="1" dirty="0">
            <a:solidFill>
              <a:schemeClr val="bg1"/>
            </a:solidFill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spDef>
  </a:objectDefaults>
  <a:extraClrSchemeLst/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C7EDCC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2epnbmo3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主题5">
  <a:themeElements>
    <a:clrScheme name="自定义 25">
      <a:dk1>
        <a:sysClr val="windowText" lastClr="000000"/>
      </a:dk1>
      <a:lt1>
        <a:sysClr val="window" lastClr="C7EDCC"/>
      </a:lt1>
      <a:dk2>
        <a:srgbClr val="373545"/>
      </a:dk2>
      <a:lt2>
        <a:srgbClr val="CEDBE6"/>
      </a:lt2>
      <a:accent1>
        <a:srgbClr val="AAA97A"/>
      </a:accent1>
      <a:accent2>
        <a:srgbClr val="84ACB6"/>
      </a:accent2>
      <a:accent3>
        <a:srgbClr val="E7AA50"/>
      </a:accent3>
      <a:accent4>
        <a:srgbClr val="7EC1AC"/>
      </a:accent4>
      <a:accent5>
        <a:srgbClr val="84ACB6"/>
      </a:accent5>
      <a:accent6>
        <a:srgbClr val="85A5C1"/>
      </a:accent6>
      <a:hlink>
        <a:srgbClr val="84ACB6"/>
      </a:hlink>
      <a:folHlink>
        <a:srgbClr val="B1C5D7"/>
      </a:folHlink>
    </a:clrScheme>
    <a:fontScheme name="2epnbmo3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主题5" id="{B8EDB911-D765-4A7B-BBC7-40DBB672FBA6}" vid="{AECAB1C0-5DF6-436C-85E8-20094DBE11C0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C7EDCC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C7EDCC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33494</TotalTime>
  <Words>1376</Words>
  <Application>Microsoft Office PowerPoint</Application>
  <PresentationFormat>全屏显示(4:3)</PresentationFormat>
  <Paragraphs>158</Paragraphs>
  <Slides>12</Slides>
  <Notes>3</Notes>
  <HiddenSlides>0</HiddenSlides>
  <MMClips>0</MMClips>
  <ScaleCrop>false</ScaleCrop>
  <HeadingPairs>
    <vt:vector size="4" baseType="variant">
      <vt:variant>
        <vt:lpstr>主题</vt:lpstr>
      </vt:variant>
      <vt:variant>
        <vt:i4>3</vt:i4>
      </vt:variant>
      <vt:variant>
        <vt:lpstr>幻灯片标题</vt:lpstr>
      </vt:variant>
      <vt:variant>
        <vt:i4>12</vt:i4>
      </vt:variant>
    </vt:vector>
  </HeadingPairs>
  <TitlesOfParts>
    <vt:vector size="15" baseType="lpstr">
      <vt:lpstr>Office 主题</vt:lpstr>
      <vt:lpstr>自定义设计方案</vt:lpstr>
      <vt:lpstr>主题5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赵泽发</dc:creator>
  <cp:lastModifiedBy>王嘉胜</cp:lastModifiedBy>
  <cp:revision>2826</cp:revision>
  <cp:lastPrinted>2017-09-22T01:09:34Z</cp:lastPrinted>
  <dcterms:modified xsi:type="dcterms:W3CDTF">2018-04-23T09:27:39Z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0x0101005874104323E5D849872B16DA3CF1BD86</vt:lpwstr>
  </property>
</Properties>
</file>