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76" r:id="rId2"/>
    <p:sldMasterId id="2147483690" r:id="rId3"/>
  </p:sldMasterIdLst>
  <p:notesMasterIdLst>
    <p:notesMasterId r:id="rId20"/>
  </p:notesMasterIdLst>
  <p:handoutMasterIdLst>
    <p:handoutMasterId r:id="rId21"/>
  </p:handoutMasterIdLst>
  <p:sldIdLst>
    <p:sldId id="2371" r:id="rId4"/>
    <p:sldId id="2397" r:id="rId5"/>
    <p:sldId id="2347" r:id="rId6"/>
    <p:sldId id="2317" r:id="rId7"/>
    <p:sldId id="2405" r:id="rId8"/>
    <p:sldId id="2396" r:id="rId9"/>
    <p:sldId id="2406" r:id="rId10"/>
    <p:sldId id="2398" r:id="rId11"/>
    <p:sldId id="2399" r:id="rId12"/>
    <p:sldId id="2400" r:id="rId13"/>
    <p:sldId id="2401" r:id="rId14"/>
    <p:sldId id="2402" r:id="rId15"/>
    <p:sldId id="2403" r:id="rId16"/>
    <p:sldId id="2407" r:id="rId17"/>
    <p:sldId id="2408" r:id="rId18"/>
    <p:sldId id="2395" r:id="rId19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D0D0D0"/>
    <a:srgbClr val="404040"/>
    <a:srgbClr val="558ED5"/>
    <a:srgbClr val="DCE6F2"/>
    <a:srgbClr val="4F81BD"/>
    <a:srgbClr val="A5E290"/>
    <a:srgbClr val="D2D2CD"/>
    <a:srgbClr val="D2D2D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29" autoAdjust="0"/>
    <p:restoredTop sz="91462" autoAdjust="0"/>
  </p:normalViewPr>
  <p:slideViewPr>
    <p:cSldViewPr>
      <p:cViewPr varScale="1">
        <p:scale>
          <a:sx n="52" d="100"/>
          <a:sy n="52" d="100"/>
        </p:scale>
        <p:origin x="-10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2519F5-7142-451D-BCE6-33605993CD50}" type="datetimeFigureOut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F627B4-A4EE-4DD0-BEC0-83DB62DB2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2FC01E-1DEA-483F-81E0-0B6347BBE005}" type="datetimeFigureOut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40" y="4714877"/>
            <a:ext cx="5437187" cy="4467225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826E88-4F3D-4295-B79E-DF7EE2AF9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6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5FB8-E79D-4101-B7F6-7789BF944F97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9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09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0031A8-D008-48AC-BEF0-330D52FF084F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8CC538-8B9A-468B-B7B9-F5D64E8C697B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CA67-78B4-4778-AB3F-9C6D4E2C6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2681D07-B65A-42CD-8E7E-9870D52D7A77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DC41-291E-4B03-9A26-CAC48F76D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008EDE-9CE1-476F-B1CA-E3BAD3FD8961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FC74-308F-4ADB-9049-D13D6798EE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51" y="6356352"/>
            <a:ext cx="2085975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9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34CE-09BF-4010-9968-7D7B7425BE0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543670" y="6082012"/>
            <a:ext cx="359569" cy="628141"/>
            <a:chOff x="8512534" y="214157"/>
            <a:chExt cx="359569" cy="522682"/>
          </a:xfrm>
        </p:grpSpPr>
        <p:sp>
          <p:nvSpPr>
            <p:cNvPr id="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63121" y="6109646"/>
            <a:ext cx="2133600" cy="366183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fld id="{56FB2B91-6457-44F1-A1F7-41696C1D972C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" y="199777"/>
            <a:ext cx="4267200" cy="529455"/>
            <a:chOff x="0" y="91992"/>
            <a:chExt cx="7200000" cy="670008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91992"/>
              <a:ext cx="1759597" cy="670008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1813468" y="91992"/>
              <a:ext cx="1759597" cy="1183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3626935" y="91992"/>
              <a:ext cx="1759597" cy="1183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5440403" y="91992"/>
              <a:ext cx="1759597" cy="1183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9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D31-3DFA-46F4-B1E9-DF6FE33B16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50F2-DC0E-4E3E-A325-3F58211F10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CF84-0D4B-40AB-BE1C-0B38E124085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DB0368-A00C-4BE6-ADE2-ACA4DB2A2780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870-D79E-4940-99A3-2F48EE8021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CC04-2046-4049-A3EE-75EED9D708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F23B-82EE-4421-B1C6-348652D06E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E019-A39D-46DA-B2D7-583D3CCE39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0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0F1-0FA3-4CB6-8C61-6895703D0D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99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253-281C-4C8E-B7FD-0DFB0DB5763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1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2255639" y="5033713"/>
            <a:ext cx="585430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2255639" y="3764746"/>
            <a:ext cx="5854303" cy="118040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77" name="Freeform 80856"/>
          <p:cNvSpPr>
            <a:spLocks/>
          </p:cNvSpPr>
          <p:nvPr userDrawn="1"/>
        </p:nvSpPr>
        <p:spPr bwMode="auto">
          <a:xfrm>
            <a:off x="1" y="574921"/>
            <a:ext cx="6103144" cy="3533775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8" name="Freeform 80857"/>
          <p:cNvSpPr>
            <a:spLocks/>
          </p:cNvSpPr>
          <p:nvPr userDrawn="1"/>
        </p:nvSpPr>
        <p:spPr bwMode="auto">
          <a:xfrm>
            <a:off x="0" y="1026322"/>
            <a:ext cx="2534841" cy="1751013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9" name="Freeform 80859"/>
          <p:cNvSpPr>
            <a:spLocks/>
          </p:cNvSpPr>
          <p:nvPr userDrawn="1"/>
        </p:nvSpPr>
        <p:spPr bwMode="auto">
          <a:xfrm>
            <a:off x="0" y="-19050"/>
            <a:ext cx="2260998" cy="1531938"/>
          </a:xfrm>
          <a:custGeom>
            <a:avLst/>
            <a:gdLst>
              <a:gd name="T0" fmla="*/ 0 w 1582"/>
              <a:gd name="T1" fmla="*/ 0 h 805"/>
              <a:gd name="T2" fmla="*/ 1262 w 1582"/>
              <a:gd name="T3" fmla="*/ 0 h 805"/>
              <a:gd name="T4" fmla="*/ 1582 w 1582"/>
              <a:gd name="T5" fmla="*/ 43 h 805"/>
              <a:gd name="T6" fmla="*/ 0 w 1582"/>
              <a:gd name="T7" fmla="*/ 805 h 805"/>
              <a:gd name="T8" fmla="*/ 0 w 1582"/>
              <a:gd name="T9" fmla="*/ 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2" h="805">
                <a:moveTo>
                  <a:pt x="0" y="0"/>
                </a:moveTo>
                <a:cubicBezTo>
                  <a:pt x="1262" y="0"/>
                  <a:pt x="1262" y="0"/>
                  <a:pt x="1262" y="0"/>
                </a:cubicBezTo>
                <a:cubicBezTo>
                  <a:pt x="1582" y="43"/>
                  <a:pt x="1582" y="43"/>
                  <a:pt x="1582" y="43"/>
                </a:cubicBezTo>
                <a:cubicBezTo>
                  <a:pt x="1582" y="43"/>
                  <a:pt x="438" y="237"/>
                  <a:pt x="0" y="8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0" name="Freeform 80862"/>
          <p:cNvSpPr>
            <a:spLocks/>
          </p:cNvSpPr>
          <p:nvPr userDrawn="1"/>
        </p:nvSpPr>
        <p:spPr bwMode="auto">
          <a:xfrm>
            <a:off x="7437836" y="1617680"/>
            <a:ext cx="1707356" cy="2074863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1" name="图片占位符 352"/>
          <p:cNvSpPr>
            <a:spLocks noGrp="1"/>
          </p:cNvSpPr>
          <p:nvPr>
            <p:ph type="pic" sz="quarter" idx="12"/>
          </p:nvPr>
        </p:nvSpPr>
        <p:spPr>
          <a:xfrm>
            <a:off x="2647951" y="1418864"/>
            <a:ext cx="6338887" cy="2251905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2" name="图片占位符 353"/>
          <p:cNvSpPr>
            <a:spLocks noGrp="1"/>
          </p:cNvSpPr>
          <p:nvPr>
            <p:ph type="pic" sz="quarter" idx="13"/>
          </p:nvPr>
        </p:nvSpPr>
        <p:spPr>
          <a:xfrm>
            <a:off x="1" y="-154942"/>
            <a:ext cx="4813698" cy="1608316"/>
          </a:xfrm>
          <a:custGeom>
            <a:avLst/>
            <a:gdLst>
              <a:gd name="connsiteX0" fmla="*/ 3692252 w 6418263"/>
              <a:gd name="connsiteY0" fmla="*/ 206 h 1608316"/>
              <a:gd name="connsiteX1" fmla="*/ 6418263 w 6418263"/>
              <a:gd name="connsiteY1" fmla="*/ 687909 h 1608316"/>
              <a:gd name="connsiteX2" fmla="*/ 3208179 w 6418263"/>
              <a:gd name="connsiteY2" fmla="*/ 1595924 h 1608316"/>
              <a:gd name="connsiteX3" fmla="*/ 0 w 6418263"/>
              <a:gd name="connsiteY3" fmla="*/ 1595924 h 1608316"/>
              <a:gd name="connsiteX4" fmla="*/ 3692252 w 6418263"/>
              <a:gd name="connsiteY4" fmla="*/ 206 h 16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263" h="1608316">
                <a:moveTo>
                  <a:pt x="3692252" y="206"/>
                </a:moveTo>
                <a:cubicBezTo>
                  <a:pt x="4485426" y="7255"/>
                  <a:pt x="5397133" y="196306"/>
                  <a:pt x="6418263" y="687909"/>
                </a:cubicBezTo>
                <a:cubicBezTo>
                  <a:pt x="6418263" y="687909"/>
                  <a:pt x="4951341" y="1732983"/>
                  <a:pt x="3208179" y="1595924"/>
                </a:cubicBezTo>
                <a:cubicBezTo>
                  <a:pt x="1465018" y="1458865"/>
                  <a:pt x="1655527" y="1040074"/>
                  <a:pt x="0" y="1595924"/>
                </a:cubicBezTo>
                <a:cubicBezTo>
                  <a:pt x="0" y="1595924"/>
                  <a:pt x="1312729" y="-20942"/>
                  <a:pt x="3692252" y="206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3" name="图片占位符 354"/>
          <p:cNvSpPr>
            <a:spLocks noGrp="1"/>
          </p:cNvSpPr>
          <p:nvPr>
            <p:ph type="pic" sz="quarter" idx="14"/>
          </p:nvPr>
        </p:nvSpPr>
        <p:spPr>
          <a:xfrm>
            <a:off x="6398418" y="995302"/>
            <a:ext cx="2500313" cy="847121"/>
          </a:xfrm>
          <a:custGeom>
            <a:avLst/>
            <a:gdLst>
              <a:gd name="connsiteX0" fmla="*/ 1669969 w 3333750"/>
              <a:gd name="connsiteY0" fmla="*/ 303 h 847121"/>
              <a:gd name="connsiteX1" fmla="*/ 3333750 w 3333750"/>
              <a:gd name="connsiteY1" fmla="*/ 531456 h 847121"/>
              <a:gd name="connsiteX2" fmla="*/ 0 w 3333750"/>
              <a:gd name="connsiteY2" fmla="*/ 388700 h 847121"/>
              <a:gd name="connsiteX3" fmla="*/ 1669969 w 3333750"/>
              <a:gd name="connsiteY3" fmla="*/ 303 h 84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847121">
                <a:moveTo>
                  <a:pt x="1669969" y="303"/>
                </a:moveTo>
                <a:cubicBezTo>
                  <a:pt x="2215382" y="-7002"/>
                  <a:pt x="2814102" y="116750"/>
                  <a:pt x="3333750" y="531456"/>
                </a:cubicBezTo>
                <a:cubicBezTo>
                  <a:pt x="3333750" y="531456"/>
                  <a:pt x="1854625" y="1328986"/>
                  <a:pt x="0" y="388700"/>
                </a:cubicBezTo>
                <a:cubicBezTo>
                  <a:pt x="0" y="388700"/>
                  <a:pt x="760947" y="12479"/>
                  <a:pt x="1669969" y="303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zh-CN" altLang="en-US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13722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2018/6/25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445" y="1455023"/>
            <a:ext cx="5061347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02445" y="2228484"/>
            <a:ext cx="5061347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3" name="Freeform 80856"/>
          <p:cNvSpPr>
            <a:spLocks/>
          </p:cNvSpPr>
          <p:nvPr userDrawn="1"/>
        </p:nvSpPr>
        <p:spPr bwMode="auto">
          <a:xfrm>
            <a:off x="1" y="3095647"/>
            <a:ext cx="6103144" cy="3533775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4" name="Freeform 80857"/>
          <p:cNvSpPr>
            <a:spLocks/>
          </p:cNvSpPr>
          <p:nvPr userDrawn="1"/>
        </p:nvSpPr>
        <p:spPr bwMode="auto">
          <a:xfrm>
            <a:off x="0" y="3487759"/>
            <a:ext cx="2534841" cy="1751013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5" name="Freeform 80862"/>
          <p:cNvSpPr>
            <a:spLocks/>
          </p:cNvSpPr>
          <p:nvPr userDrawn="1"/>
        </p:nvSpPr>
        <p:spPr bwMode="auto">
          <a:xfrm>
            <a:off x="7486652" y="4305329"/>
            <a:ext cx="1657350" cy="2074863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6" name="图片占位符 188"/>
          <p:cNvSpPr>
            <a:spLocks noGrp="1"/>
          </p:cNvSpPr>
          <p:nvPr>
            <p:ph type="pic" sz="quarter" idx="12"/>
          </p:nvPr>
        </p:nvSpPr>
        <p:spPr>
          <a:xfrm>
            <a:off x="2647951" y="4059295"/>
            <a:ext cx="6338887" cy="2251905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883549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2B01-A5A7-4F2A-B6AC-BA701E663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2018/6/25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3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2018/6/25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직사각형 45">
            <a:extLst/>
          </p:cNvPr>
          <p:cNvSpPr/>
          <p:nvPr userDrawn="1"/>
        </p:nvSpPr>
        <p:spPr>
          <a:xfrm>
            <a:off x="502445" y="1045445"/>
            <a:ext cx="8142669" cy="88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9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3810442" y="2657684"/>
            <a:ext cx="2718299" cy="65578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810442" y="3595927"/>
            <a:ext cx="27182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442" y="3911563"/>
            <a:ext cx="27182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/>
              <a:t>时间日期</a:t>
            </a:r>
            <a:endParaRPr lang="en-US" altLang="zh-CN" dirty="0"/>
          </a:p>
        </p:txBody>
      </p:sp>
      <p:sp>
        <p:nvSpPr>
          <p:cNvPr id="49" name="Freeform 35"/>
          <p:cNvSpPr>
            <a:spLocks/>
          </p:cNvSpPr>
          <p:nvPr userDrawn="1"/>
        </p:nvSpPr>
        <p:spPr bwMode="auto">
          <a:xfrm>
            <a:off x="1" y="1725292"/>
            <a:ext cx="6103144" cy="2497138"/>
          </a:xfrm>
          <a:custGeom>
            <a:avLst/>
            <a:gdLst>
              <a:gd name="T0" fmla="*/ 0 w 4277"/>
              <a:gd name="T1" fmla="*/ 651 h 1311"/>
              <a:gd name="T2" fmla="*/ 0 w 4277"/>
              <a:gd name="T3" fmla="*/ 1110 h 1311"/>
              <a:gd name="T4" fmla="*/ 2220 w 4277"/>
              <a:gd name="T5" fmla="*/ 587 h 1311"/>
              <a:gd name="T6" fmla="*/ 4277 w 4277"/>
              <a:gd name="T7" fmla="*/ 303 h 1311"/>
              <a:gd name="T8" fmla="*/ 1891 w 4277"/>
              <a:gd name="T9" fmla="*/ 440 h 1311"/>
              <a:gd name="T10" fmla="*/ 888 w 4277"/>
              <a:gd name="T11" fmla="*/ 694 h 1311"/>
              <a:gd name="T12" fmla="*/ 0 w 4277"/>
              <a:gd name="T13" fmla="*/ 65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7" h="1311">
                <a:moveTo>
                  <a:pt x="0" y="651"/>
                </a:moveTo>
                <a:cubicBezTo>
                  <a:pt x="0" y="1110"/>
                  <a:pt x="0" y="1110"/>
                  <a:pt x="0" y="1110"/>
                </a:cubicBezTo>
                <a:cubicBezTo>
                  <a:pt x="0" y="1110"/>
                  <a:pt x="608" y="1311"/>
                  <a:pt x="2220" y="587"/>
                </a:cubicBezTo>
                <a:cubicBezTo>
                  <a:pt x="2220" y="587"/>
                  <a:pt x="3207" y="193"/>
                  <a:pt x="4277" y="303"/>
                </a:cubicBezTo>
                <a:cubicBezTo>
                  <a:pt x="4277" y="303"/>
                  <a:pt x="3372" y="0"/>
                  <a:pt x="1891" y="440"/>
                </a:cubicBezTo>
                <a:cubicBezTo>
                  <a:pt x="1891" y="440"/>
                  <a:pt x="1398" y="637"/>
                  <a:pt x="888" y="694"/>
                </a:cubicBezTo>
                <a:cubicBezTo>
                  <a:pt x="378" y="752"/>
                  <a:pt x="0" y="651"/>
                  <a:pt x="0" y="6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0" name="Freeform 36"/>
          <p:cNvSpPr>
            <a:spLocks/>
          </p:cNvSpPr>
          <p:nvPr userDrawn="1"/>
        </p:nvSpPr>
        <p:spPr bwMode="auto">
          <a:xfrm>
            <a:off x="1" y="2003109"/>
            <a:ext cx="2533650" cy="1236663"/>
          </a:xfrm>
          <a:custGeom>
            <a:avLst/>
            <a:gdLst>
              <a:gd name="T0" fmla="*/ 0 w 1776"/>
              <a:gd name="T1" fmla="*/ 257 h 649"/>
              <a:gd name="T2" fmla="*/ 1140 w 1776"/>
              <a:gd name="T3" fmla="*/ 147 h 649"/>
              <a:gd name="T4" fmla="*/ 1776 w 1776"/>
              <a:gd name="T5" fmla="*/ 257 h 649"/>
              <a:gd name="T6" fmla="*/ 0 w 1776"/>
              <a:gd name="T7" fmla="*/ 456 h 649"/>
              <a:gd name="T8" fmla="*/ 0 w 1776"/>
              <a:gd name="T9" fmla="*/ 257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6" h="649">
                <a:moveTo>
                  <a:pt x="0" y="257"/>
                </a:moveTo>
                <a:cubicBezTo>
                  <a:pt x="0" y="257"/>
                  <a:pt x="389" y="0"/>
                  <a:pt x="1140" y="147"/>
                </a:cubicBezTo>
                <a:cubicBezTo>
                  <a:pt x="1140" y="147"/>
                  <a:pt x="1401" y="222"/>
                  <a:pt x="1776" y="257"/>
                </a:cubicBezTo>
                <a:cubicBezTo>
                  <a:pt x="1776" y="257"/>
                  <a:pt x="809" y="649"/>
                  <a:pt x="0" y="45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1" name="Freeform 39"/>
          <p:cNvSpPr>
            <a:spLocks/>
          </p:cNvSpPr>
          <p:nvPr userDrawn="1"/>
        </p:nvSpPr>
        <p:spPr bwMode="auto">
          <a:xfrm>
            <a:off x="7437836" y="3663630"/>
            <a:ext cx="1707356" cy="1466850"/>
          </a:xfrm>
          <a:custGeom>
            <a:avLst/>
            <a:gdLst>
              <a:gd name="T0" fmla="*/ 1197 w 1197"/>
              <a:gd name="T1" fmla="*/ 0 h 770"/>
              <a:gd name="T2" fmla="*/ 1197 w 1197"/>
              <a:gd name="T3" fmla="*/ 741 h 770"/>
              <a:gd name="T4" fmla="*/ 0 w 1197"/>
              <a:gd name="T5" fmla="*/ 598 h 770"/>
              <a:gd name="T6" fmla="*/ 1197 w 1197"/>
              <a:gd name="T7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7" h="770">
                <a:moveTo>
                  <a:pt x="1197" y="0"/>
                </a:moveTo>
                <a:cubicBezTo>
                  <a:pt x="1197" y="741"/>
                  <a:pt x="1197" y="741"/>
                  <a:pt x="1197" y="741"/>
                </a:cubicBezTo>
                <a:cubicBezTo>
                  <a:pt x="1197" y="741"/>
                  <a:pt x="346" y="770"/>
                  <a:pt x="0" y="598"/>
                </a:cubicBezTo>
                <a:cubicBezTo>
                  <a:pt x="0" y="598"/>
                  <a:pt x="864" y="365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2004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1949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B23BC7-0809-41EB-8A34-123C40ADE9D3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5AE4-BC46-43FA-A63E-E14A28082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40BD6E-B186-44F1-963E-264110CAE7D8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ECD4-6D8A-40CC-B8B7-552A3BBECA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49D032-37DF-4D4D-BA4F-61E8E4E4D145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E2B4-6DD6-4CE6-ACA5-610B07F9A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5B24C9-F469-4E2B-BE9A-1DC0BB606A8A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CE03-1C06-4E66-A0C1-854EB3E4E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147DB8-4530-463C-B855-D2E4B032CCE6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CF48-5E1C-4CC7-9FB0-34040B6EA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DBDBE8-C58E-4746-8B77-DD0CB763F9DD}" type="datetime1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B0CE-4A14-4911-848A-02AF6F270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Picture 4" descr="OQAAAB+LCAAAAAAABACrVlIpqSxIVbJSCs5NLCpxyUxML0rM9SxJzVXSUfJMUbLKK83J0VFyysxLycxLdy/KLy0oVrKKjq0FALpUkis5AAAA"/>
          <p:cNvPicPr>
            <a:picLocks noChangeAspect="1" noChangeArrowheads="1"/>
          </p:cNvPicPr>
          <p:nvPr userDrawn="1"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18788" b="3995"/>
          <a:stretch/>
        </p:blipFill>
        <p:spPr bwMode="auto">
          <a:xfrm>
            <a:off x="7452320" y="6597352"/>
            <a:ext cx="1418073" cy="144000"/>
          </a:xfrm>
          <a:prstGeom prst="rect">
            <a:avLst/>
          </a:prstGeom>
          <a:noFill/>
          <a:extLst/>
        </p:spPr>
      </p:pic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 rot="19740000">
            <a:off x="169863" y="679450"/>
            <a:ext cx="350837" cy="403225"/>
          </a:xfrm>
          <a:prstGeom prst="triangle">
            <a:avLst>
              <a:gd name="adj" fmla="val 56088"/>
            </a:avLst>
          </a:prstGeom>
          <a:solidFill>
            <a:schemeClr val="tx1">
              <a:lumMod val="75000"/>
              <a:lumOff val="25000"/>
              <a:alpha val="36000"/>
            </a:schemeClr>
          </a:solidFill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等腰三角形 6"/>
          <p:cNvSpPr>
            <a:spLocks noChangeArrowheads="1"/>
          </p:cNvSpPr>
          <p:nvPr userDrawn="1"/>
        </p:nvSpPr>
        <p:spPr bwMode="auto">
          <a:xfrm rot="5400000">
            <a:off x="-288926" y="261938"/>
            <a:ext cx="1301751" cy="723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24328" y="23664"/>
            <a:ext cx="1413133" cy="959397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701402" y="623888"/>
            <a:ext cx="658440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7" r:id="rId13"/>
    <p:sldLayoutId id="2147483701" r:id="rId14"/>
  </p:sldLayoutIdLst>
  <p:transition spd="med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617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2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515104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89D9C7-5DC6-4263-87FF-7C99F6FB63C3}" type="datetime1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2018/6/25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5" y="6515104"/>
            <a:ext cx="310515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www.islide.cc 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「 让</a:t>
            </a: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PPT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设计简单起来！」</a:t>
            </a:r>
            <a:endParaRPr lang="zh-CN" altLang="en-US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515104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3DB80-B894-403A-B48E-6FDC1A72010E}" type="slidenum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grpSp>
        <p:nvGrpSpPr>
          <p:cNvPr id="31" name="组合 30"/>
          <p:cNvGrpSpPr/>
          <p:nvPr userDrawn="1"/>
        </p:nvGrpSpPr>
        <p:grpSpPr>
          <a:xfrm>
            <a:off x="6523100" y="525540"/>
            <a:ext cx="2620900" cy="1072357"/>
            <a:chOff x="4054475" y="-573881"/>
            <a:chExt cx="8137525" cy="2497138"/>
          </a:xfrm>
        </p:grpSpPr>
        <p:sp>
          <p:nvSpPr>
            <p:cNvPr id="32" name="Freeform 35"/>
            <p:cNvSpPr>
              <a:spLocks/>
            </p:cNvSpPr>
            <p:nvPr/>
          </p:nvSpPr>
          <p:spPr bwMode="auto">
            <a:xfrm flipH="1">
              <a:off x="4054475" y="-573881"/>
              <a:ext cx="8137525" cy="2497138"/>
            </a:xfrm>
            <a:custGeom>
              <a:avLst/>
              <a:gdLst>
                <a:gd name="T0" fmla="*/ 0 w 4277"/>
                <a:gd name="T1" fmla="*/ 651 h 1311"/>
                <a:gd name="T2" fmla="*/ 0 w 4277"/>
                <a:gd name="T3" fmla="*/ 1110 h 1311"/>
                <a:gd name="T4" fmla="*/ 2220 w 4277"/>
                <a:gd name="T5" fmla="*/ 587 h 1311"/>
                <a:gd name="T6" fmla="*/ 4277 w 4277"/>
                <a:gd name="T7" fmla="*/ 303 h 1311"/>
                <a:gd name="T8" fmla="*/ 1891 w 4277"/>
                <a:gd name="T9" fmla="*/ 440 h 1311"/>
                <a:gd name="T10" fmla="*/ 888 w 4277"/>
                <a:gd name="T11" fmla="*/ 694 h 1311"/>
                <a:gd name="T12" fmla="*/ 0 w 4277"/>
                <a:gd name="T13" fmla="*/ 65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1311">
                  <a:moveTo>
                    <a:pt x="0" y="651"/>
                  </a:moveTo>
                  <a:cubicBezTo>
                    <a:pt x="0" y="1110"/>
                    <a:pt x="0" y="1110"/>
                    <a:pt x="0" y="1110"/>
                  </a:cubicBezTo>
                  <a:cubicBezTo>
                    <a:pt x="0" y="1110"/>
                    <a:pt x="608" y="1311"/>
                    <a:pt x="2220" y="587"/>
                  </a:cubicBezTo>
                  <a:cubicBezTo>
                    <a:pt x="2220" y="587"/>
                    <a:pt x="3207" y="193"/>
                    <a:pt x="4277" y="303"/>
                  </a:cubicBezTo>
                  <a:cubicBezTo>
                    <a:pt x="4277" y="303"/>
                    <a:pt x="3372" y="0"/>
                    <a:pt x="1891" y="440"/>
                  </a:cubicBezTo>
                  <a:cubicBezTo>
                    <a:pt x="1891" y="440"/>
                    <a:pt x="1398" y="637"/>
                    <a:pt x="888" y="694"/>
                  </a:cubicBezTo>
                  <a:cubicBezTo>
                    <a:pt x="378" y="752"/>
                    <a:pt x="0" y="651"/>
                    <a:pt x="0" y="65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 flipH="1">
              <a:off x="8813800" y="-296068"/>
              <a:ext cx="3378200" cy="1236663"/>
            </a:xfrm>
            <a:custGeom>
              <a:avLst/>
              <a:gdLst>
                <a:gd name="T0" fmla="*/ 0 w 1776"/>
                <a:gd name="T1" fmla="*/ 257 h 649"/>
                <a:gd name="T2" fmla="*/ 1140 w 1776"/>
                <a:gd name="T3" fmla="*/ 147 h 649"/>
                <a:gd name="T4" fmla="*/ 1776 w 1776"/>
                <a:gd name="T5" fmla="*/ 257 h 649"/>
                <a:gd name="T6" fmla="*/ 0 w 1776"/>
                <a:gd name="T7" fmla="*/ 456 h 649"/>
                <a:gd name="T8" fmla="*/ 0 w 1776"/>
                <a:gd name="T9" fmla="*/ 25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649">
                  <a:moveTo>
                    <a:pt x="0" y="257"/>
                  </a:moveTo>
                  <a:cubicBezTo>
                    <a:pt x="0" y="257"/>
                    <a:pt x="389" y="0"/>
                    <a:pt x="1140" y="147"/>
                  </a:cubicBezTo>
                  <a:cubicBezTo>
                    <a:pt x="1140" y="147"/>
                    <a:pt x="1401" y="222"/>
                    <a:pt x="1776" y="257"/>
                  </a:cubicBezTo>
                  <a:cubicBezTo>
                    <a:pt x="1776" y="257"/>
                    <a:pt x="809" y="649"/>
                    <a:pt x="0" y="456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9016" y="4077072"/>
            <a:ext cx="6605686" cy="584775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3155748"/>
            <a:ext cx="9144000" cy="3702252"/>
          </a:xfrm>
          <a:prstGeom prst="rect">
            <a:avLst/>
          </a:prstGeom>
          <a:solidFill>
            <a:srgbClr val="558ED5">
              <a:alpha val="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" y="4"/>
            <a:ext cx="9143999" cy="262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322538" y="5157192"/>
            <a:ext cx="655244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f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" y="-1"/>
            <a:ext cx="9143137" cy="31557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9" name="矩形 8"/>
          <p:cNvSpPr/>
          <p:nvPr/>
        </p:nvSpPr>
        <p:spPr>
          <a:xfrm>
            <a:off x="1269298" y="4077072"/>
            <a:ext cx="660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072866"/>
            <a:r>
              <a:rPr lang="en-US" altLang="zh-CN" sz="3200" dirty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 dirty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月份预算执行总结及填报要求培训</a:t>
            </a:r>
          </a:p>
        </p:txBody>
      </p:sp>
      <p:sp>
        <p:nvSpPr>
          <p:cNvPr id="12" name="副标题 5">
            <a:extLst>
              <a:ext uri="{FF2B5EF4-FFF2-40B4-BE49-F238E27FC236}">
                <a16:creationId xmlns:a16="http://schemas.microsoft.com/office/drawing/2014/main" xmlns="" id="{CD08E92E-016F-407D-A038-42E031B38DBB}"/>
              </a:ext>
            </a:extLst>
          </p:cNvPr>
          <p:cNvSpPr txBox="1">
            <a:spLocks/>
          </p:cNvSpPr>
          <p:nvPr/>
        </p:nvSpPr>
        <p:spPr>
          <a:xfrm>
            <a:off x="6227902" y="6093296"/>
            <a:ext cx="1728192" cy="558799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1F497D"/>
                </a:solidFill>
                <a:cs typeface="+mn-ea"/>
                <a:sym typeface="+mn-lt"/>
              </a:rPr>
              <a:t>2018</a:t>
            </a:r>
            <a:r>
              <a:rPr lang="zh-CN" altLang="en-US" dirty="0">
                <a:solidFill>
                  <a:srgbClr val="1F497D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rgbClr val="1F497D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1F497D"/>
                </a:solidFill>
                <a:cs typeface="+mn-ea"/>
                <a:sym typeface="+mn-lt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9148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41238" y="1124744"/>
            <a:ext cx="50512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目前该表除了</a:t>
            </a:r>
            <a:r>
              <a:rPr lang="en-US" altLang="zh-CN" sz="1600" dirty="0">
                <a:latin typeface="+mn-ea"/>
                <a:ea typeface="+mn-ea"/>
              </a:rPr>
              <a:t>206</a:t>
            </a:r>
            <a:r>
              <a:rPr lang="zh-CN" altLang="en-US" sz="1600" dirty="0">
                <a:latin typeface="+mn-ea"/>
                <a:ea typeface="+mn-ea"/>
              </a:rPr>
              <a:t>费用取自大收支表，其他成本费用取自系统；关于管理费用销售费用，建议能分清是哪个项目产生及受益的费用，还是放回到哪个项目或用更合理准确的方式在各收益项目中</a:t>
            </a:r>
            <a:r>
              <a:rPr lang="zh-CN" altLang="en-US" sz="1600">
                <a:latin typeface="+mn-ea"/>
                <a:ea typeface="+mn-ea"/>
              </a:rPr>
              <a:t>分摊</a:t>
            </a:r>
            <a:r>
              <a:rPr lang="zh-CN" altLang="en-US" sz="1600" smtClean="0">
                <a:latin typeface="+mn-ea"/>
                <a:ea typeface="+mn-ea"/>
              </a:rPr>
              <a:t>；同时，应确保本期预算数与责任书相应数据一致；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关于各项杂费（印花税、车船税、房产税），在</a:t>
            </a:r>
            <a:r>
              <a:rPr lang="en-US" altLang="zh-CN" sz="1600" dirty="0">
                <a:latin typeface="+mn-ea"/>
                <a:ea typeface="+mn-ea"/>
              </a:rPr>
              <a:t>NC</a:t>
            </a:r>
            <a:r>
              <a:rPr lang="zh-CN" altLang="en-US" sz="1600" dirty="0">
                <a:latin typeface="+mn-ea"/>
                <a:ea typeface="+mn-ea"/>
              </a:rPr>
              <a:t>会计入账至“主营业务税金及附加</a:t>
            </a:r>
            <a:r>
              <a:rPr lang="en-US" altLang="zh-CN" sz="1600" dirty="0">
                <a:latin typeface="+mn-ea"/>
                <a:ea typeface="+mn-ea"/>
              </a:rPr>
              <a:t>\</a:t>
            </a:r>
            <a:r>
              <a:rPr lang="zh-CN" altLang="en-US" sz="1600" dirty="0">
                <a:latin typeface="+mn-ea"/>
                <a:ea typeface="+mn-ea"/>
              </a:rPr>
              <a:t>其他税金”科目的前提下：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zh-CN" altLang="en-US" sz="1600" dirty="0">
                <a:latin typeface="+mn-ea"/>
                <a:ea typeface="+mn-ea"/>
              </a:rPr>
              <a:t>如果责任书预算是在 </a:t>
            </a:r>
            <a:r>
              <a:rPr lang="zh-CN" altLang="en-US" sz="1600" b="1" dirty="0">
                <a:latin typeface="+mn-ea"/>
                <a:ea typeface="+mn-ea"/>
              </a:rPr>
              <a:t>“增值税及附加”</a:t>
            </a:r>
            <a:r>
              <a:rPr lang="zh-CN" altLang="en-US" sz="1600" dirty="0">
                <a:latin typeface="+mn-ea"/>
                <a:ea typeface="+mn-ea"/>
              </a:rPr>
              <a:t> 项目下预估的各项杂税，则在后期预算执行时各项杂税选择预算科目</a:t>
            </a:r>
            <a:r>
              <a:rPr lang="en-US" altLang="zh-CN" sz="1600" dirty="0">
                <a:latin typeface="+mn-ea"/>
                <a:ea typeface="+mn-ea"/>
              </a:rPr>
              <a:t>208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zh-CN" altLang="en-US" sz="1600" dirty="0">
                <a:latin typeface="+mn-ea"/>
                <a:ea typeface="+mn-ea"/>
              </a:rPr>
              <a:t>如果责任书预算是在</a:t>
            </a:r>
            <a:r>
              <a:rPr lang="zh-CN" altLang="en-US" sz="1600" b="1" dirty="0">
                <a:latin typeface="+mn-ea"/>
                <a:ea typeface="+mn-ea"/>
              </a:rPr>
              <a:t>“管理费用”</a:t>
            </a:r>
            <a:r>
              <a:rPr lang="zh-CN" altLang="en-US" sz="1600" dirty="0">
                <a:latin typeface="+mn-ea"/>
                <a:ea typeface="+mn-ea"/>
              </a:rPr>
              <a:t> 项目下预估各项杂税，则在后期预算执行时选择预算科目</a:t>
            </a:r>
            <a:r>
              <a:rPr lang="en-US" altLang="zh-CN" sz="1600" dirty="0">
                <a:latin typeface="+mn-ea"/>
                <a:ea typeface="+mn-ea"/>
              </a:rPr>
              <a:t>20601</a:t>
            </a:r>
            <a:r>
              <a:rPr lang="zh-CN" altLang="en-US" sz="1600" dirty="0">
                <a:latin typeface="+mn-ea"/>
                <a:ea typeface="+mn-ea"/>
              </a:rPr>
              <a:t>，并在填报成本控制表时不拆分至</a:t>
            </a:r>
            <a:r>
              <a:rPr lang="en-US" altLang="zh-CN" sz="1600" dirty="0">
                <a:latin typeface="+mn-ea"/>
                <a:ea typeface="+mn-ea"/>
              </a:rPr>
              <a:t>207</a:t>
            </a:r>
            <a:r>
              <a:rPr lang="zh-CN" altLang="en-US" sz="1600" dirty="0">
                <a:latin typeface="+mn-ea"/>
                <a:ea typeface="+mn-ea"/>
              </a:rPr>
              <a:t>，即保持口径一致；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zh-CN" altLang="en-US" sz="1600" dirty="0">
                <a:latin typeface="+mn-ea"/>
                <a:ea typeface="+mn-ea"/>
              </a:rPr>
              <a:t>如果责任书预算确实</a:t>
            </a:r>
            <a:r>
              <a:rPr lang="zh-CN" altLang="en-US" sz="1600" b="1" dirty="0">
                <a:latin typeface="+mn-ea"/>
                <a:ea typeface="+mn-ea"/>
              </a:rPr>
              <a:t>没有预估杂税</a:t>
            </a:r>
            <a:r>
              <a:rPr lang="zh-CN" altLang="en-US" sz="1600" dirty="0">
                <a:latin typeface="+mn-ea"/>
                <a:ea typeface="+mn-ea"/>
              </a:rPr>
              <a:t>，则在后期预算执行时选择预算科目</a:t>
            </a:r>
            <a:r>
              <a:rPr lang="en-US" altLang="zh-CN" sz="1600" dirty="0">
                <a:latin typeface="+mn-ea"/>
                <a:ea typeface="+mn-ea"/>
              </a:rPr>
              <a:t>207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有自持物业的项目，其建设期的管理费用应计算进出售物业管理费用中。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0072" y="1188962"/>
            <a:ext cx="3640609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成本费用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成本控制表（</a:t>
              </a:r>
              <a:r>
                <a:rPr lang="en-US" altLang="zh-CN" sz="1600" b="1" dirty="0">
                  <a:cs typeface="+mn-ea"/>
                  <a:sym typeface="+mn-lt"/>
                </a:rPr>
                <a:t>2.7</a:t>
              </a:r>
              <a:r>
                <a:rPr lang="zh-CN" altLang="en-US" sz="1600" b="1" dirty="0"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</p:spTree>
    <p:extLst>
      <p:ext uri="{BB962C8B-B14F-4D97-AF65-F5344CB8AC3E}">
        <p14:creationId xmlns:p14="http://schemas.microsoft.com/office/powerpoint/2010/main" val="18434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37740" y="1628800"/>
            <a:ext cx="46085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编制土增税预算时应充分考虑当地税局认可的清算口径，并结合项目税务筹划的实际情况进行计算；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项目全周期土增税会随着项目全周期的收入成本变动而变化，所以有必要根据项目实际销售或成本与预算执行差异进行定期调整，确保土增税更加符合项目实际；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土增税分摊原则调整为按照销售毛利（销售收入</a:t>
            </a:r>
            <a:r>
              <a:rPr lang="en-US" altLang="zh-CN" sz="1600" dirty="0">
                <a:latin typeface="+mn-ea"/>
                <a:ea typeface="+mn-ea"/>
              </a:rPr>
              <a:t>-</a:t>
            </a:r>
            <a:r>
              <a:rPr lang="zh-CN" altLang="en-US" sz="1600" dirty="0">
                <a:latin typeface="+mn-ea"/>
                <a:ea typeface="+mn-ea"/>
              </a:rPr>
              <a:t>不含溢价及费用的开发成本）进行分摊；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应理解掌握全周期土增税定期调整及按毛利分摊的计算模板及原理。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0073" y="1188962"/>
            <a:ext cx="3013776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税金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土增税计算底稿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77686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</p:spTree>
    <p:extLst>
      <p:ext uri="{BB962C8B-B14F-4D97-AF65-F5344CB8AC3E}">
        <p14:creationId xmlns:p14="http://schemas.microsoft.com/office/powerpoint/2010/main" val="3749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37740" y="1188962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利润执行表是当期收入、成本、费用、税金综合体现的经营成果汇总表；是实际数与分摊数相结合进行呈现，是预算执行的核心；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>
                <a:latin typeface="+mn-ea"/>
                <a:ea typeface="+mn-ea"/>
              </a:rPr>
              <a:t>E</a:t>
            </a:r>
            <a:r>
              <a:rPr lang="zh-CN" altLang="en-US" sz="1600" dirty="0">
                <a:latin typeface="+mn-ea"/>
                <a:ea typeface="+mn-ea"/>
              </a:rPr>
              <a:t>列“截至</a:t>
            </a:r>
            <a:r>
              <a:rPr lang="en-US" altLang="zh-CN" sz="1600" dirty="0">
                <a:latin typeface="+mn-ea"/>
                <a:ea typeface="+mn-ea"/>
              </a:rPr>
              <a:t>2017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12</a:t>
            </a:r>
            <a:r>
              <a:rPr lang="zh-CN" altLang="en-US" sz="1600" dirty="0">
                <a:latin typeface="+mn-ea"/>
                <a:ea typeface="+mn-ea"/>
              </a:rPr>
              <a:t>月累计实际发生” 应与</a:t>
            </a:r>
            <a:r>
              <a:rPr lang="en-US" altLang="zh-CN" sz="1600" dirty="0">
                <a:latin typeface="+mn-ea"/>
                <a:ea typeface="+mn-ea"/>
              </a:rPr>
              <a:t>2018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月</a:t>
            </a:r>
            <a:r>
              <a:rPr lang="en-US" altLang="zh-CN" sz="1600" dirty="0">
                <a:latin typeface="+mn-ea"/>
                <a:ea typeface="+mn-ea"/>
              </a:rPr>
              <a:t>19</a:t>
            </a:r>
            <a:r>
              <a:rPr lang="zh-CN" altLang="en-US" sz="1600" dirty="0">
                <a:latin typeface="+mn-ea"/>
                <a:ea typeface="+mn-ea"/>
              </a:rPr>
              <a:t>日定稿核对相符；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>
                <a:latin typeface="+mn-ea"/>
                <a:ea typeface="+mn-ea"/>
              </a:rPr>
              <a:t>F</a:t>
            </a:r>
            <a:r>
              <a:rPr lang="zh-CN" altLang="en-US" sz="1600" dirty="0">
                <a:latin typeface="+mn-ea"/>
                <a:ea typeface="+mn-ea"/>
              </a:rPr>
              <a:t>列上半年“预算”、</a:t>
            </a:r>
            <a:r>
              <a:rPr lang="en-US" altLang="zh-CN" sz="1600" dirty="0">
                <a:latin typeface="+mn-ea"/>
                <a:ea typeface="+mn-ea"/>
              </a:rPr>
              <a:t>AA</a:t>
            </a:r>
            <a:r>
              <a:rPr lang="zh-CN" altLang="en-US" sz="1600" dirty="0">
                <a:latin typeface="+mn-ea"/>
                <a:ea typeface="+mn-ea"/>
              </a:rPr>
              <a:t>列“全周期预算”应与责任书、预算表核对相符，也应与系统数据一致；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理解及掌握利润表中各科目的填报口径及分摊</a:t>
            </a:r>
            <a:r>
              <a:rPr lang="zh-CN" altLang="en-US" sz="1600" dirty="0" smtClean="0">
                <a:latin typeface="+mn-ea"/>
                <a:ea typeface="+mn-ea"/>
              </a:rPr>
              <a:t>方法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不</a:t>
            </a:r>
            <a:r>
              <a:rPr lang="zh-CN" altLang="en-US" sz="1600" dirty="0" smtClean="0">
                <a:latin typeface="+mn-ea"/>
                <a:ea typeface="+mn-ea"/>
              </a:rPr>
              <a:t>含增值税销售收入 取自销售执行表（</a:t>
            </a:r>
            <a:r>
              <a:rPr lang="en-US" altLang="zh-CN" sz="1600" dirty="0" smtClean="0">
                <a:latin typeface="+mn-ea"/>
                <a:ea typeface="+mn-ea"/>
              </a:rPr>
              <a:t>2.6</a:t>
            </a:r>
            <a:r>
              <a:rPr lang="zh-CN" altLang="en-US" sz="1600" dirty="0" smtClean="0">
                <a:latin typeface="+mn-ea"/>
                <a:ea typeface="+mn-ea"/>
              </a:rPr>
              <a:t>）；不含增值税单方成本 取自单方成本表（</a:t>
            </a:r>
            <a:r>
              <a:rPr lang="en-US" altLang="zh-CN" sz="1600" dirty="0" smtClean="0">
                <a:latin typeface="+mn-ea"/>
                <a:ea typeface="+mn-ea"/>
              </a:rPr>
              <a:t>2.5.1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营业税金及附加、增值税附加 是按照当期收入分摊；财务费用 是按照当期销售面积分摊；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管理费用、销售费用 取自成本控制表（</a:t>
            </a:r>
            <a:r>
              <a:rPr lang="en-US" altLang="zh-CN" sz="1600" dirty="0" smtClean="0">
                <a:latin typeface="+mn-ea"/>
                <a:ea typeface="+mn-ea"/>
              </a:rPr>
              <a:t>2.7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土地增值税 取自土增税计算模板底稿；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企业</a:t>
            </a:r>
            <a:r>
              <a:rPr lang="zh-CN" altLang="en-US" sz="1600" dirty="0" smtClean="0">
                <a:latin typeface="+mn-ea"/>
                <a:ea typeface="+mn-ea"/>
              </a:rPr>
              <a:t>所得税 根据剔除溢价后的利润计算得出；</a:t>
            </a:r>
            <a:endParaRPr lang="zh-CN" altLang="en-US" sz="16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0073" y="1188962"/>
            <a:ext cx="3301807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利润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利润执行表（</a:t>
              </a:r>
              <a:r>
                <a:rPr lang="en-US" altLang="zh-CN" sz="1600" b="1" dirty="0">
                  <a:cs typeface="+mn-ea"/>
                  <a:sym typeface="+mn-lt"/>
                </a:rPr>
                <a:t>2.5</a:t>
              </a:r>
              <a:r>
                <a:rPr lang="zh-CN" altLang="en-US" sz="1600" b="1" dirty="0"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7400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</p:spTree>
    <p:extLst>
      <p:ext uri="{BB962C8B-B14F-4D97-AF65-F5344CB8AC3E}">
        <p14:creationId xmlns:p14="http://schemas.microsoft.com/office/powerpoint/2010/main" val="1532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37740" y="1772816"/>
            <a:ext cx="46085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各类汇总分析表都是链接至各单项计算表，首先应确保汇总表与单项表的数据</a:t>
            </a:r>
            <a:r>
              <a:rPr lang="zh-CN" altLang="en-US" sz="1600" dirty="0" smtClean="0">
                <a:latin typeface="+mn-ea"/>
                <a:ea typeface="+mn-ea"/>
              </a:rPr>
              <a:t>一致；如收入、成本、净利润等指标与各单项表复核一致；</a:t>
            </a:r>
            <a:endParaRPr lang="zh-CN" altLang="en-US" sz="1600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收入、成本控制、利润等各类汇总分析表应参照之前下发</a:t>
            </a:r>
            <a:r>
              <a:rPr lang="zh-CN" altLang="en-US" sz="1600" dirty="0" smtClean="0">
                <a:latin typeface="+mn-ea"/>
                <a:ea typeface="+mn-ea"/>
              </a:rPr>
              <a:t>的</a:t>
            </a:r>
            <a:r>
              <a:rPr lang="en-US" altLang="zh-CN" sz="1600" dirty="0" smtClean="0">
                <a:latin typeface="+mn-ea"/>
                <a:ea typeface="+mn-ea"/>
              </a:rPr>
              <a:t>《</a:t>
            </a:r>
            <a:r>
              <a:rPr lang="zh-CN" altLang="en-US" sz="1600" dirty="0" smtClean="0">
                <a:latin typeface="+mn-ea"/>
                <a:ea typeface="+mn-ea"/>
              </a:rPr>
              <a:t>***</a:t>
            </a:r>
            <a:r>
              <a:rPr lang="zh-CN" altLang="en-US" sz="1600" dirty="0">
                <a:latin typeface="+mn-ea"/>
                <a:ea typeface="+mn-ea"/>
              </a:rPr>
              <a:t>项目</a:t>
            </a:r>
            <a:r>
              <a:rPr lang="en-US" altLang="zh-CN" sz="1600" dirty="0">
                <a:latin typeface="+mn-ea"/>
                <a:ea typeface="+mn-ea"/>
              </a:rPr>
              <a:t>2018</a:t>
            </a:r>
            <a:r>
              <a:rPr lang="zh-CN" altLang="en-US" sz="1600" dirty="0">
                <a:latin typeface="+mn-ea"/>
                <a:ea typeface="+mn-ea"/>
              </a:rPr>
              <a:t>年*月份预算执行分析报告基本结构及参考</a:t>
            </a:r>
            <a:r>
              <a:rPr lang="zh-CN" altLang="en-US" sz="1600" dirty="0" smtClean="0">
                <a:latin typeface="+mn-ea"/>
                <a:ea typeface="+mn-ea"/>
              </a:rPr>
              <a:t>要点</a:t>
            </a:r>
            <a:r>
              <a:rPr lang="en-US" altLang="zh-CN" sz="1600" dirty="0" smtClean="0">
                <a:latin typeface="+mn-ea"/>
                <a:ea typeface="+mn-ea"/>
              </a:rPr>
              <a:t>》</a:t>
            </a:r>
            <a:r>
              <a:rPr lang="zh-CN" altLang="en-US" sz="1600" dirty="0" smtClean="0">
                <a:latin typeface="+mn-ea"/>
                <a:ea typeface="+mn-ea"/>
              </a:rPr>
              <a:t>等</a:t>
            </a:r>
            <a:r>
              <a:rPr lang="zh-CN" altLang="en-US" sz="1600" dirty="0">
                <a:latin typeface="+mn-ea"/>
                <a:ea typeface="+mn-ea"/>
              </a:rPr>
              <a:t>相关要素进行简要分析；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应结合业务情况进行分析，确保分析描述的逻辑性及合理性，目的是能让阅读者通过分析说明，能在量化及趋势上理解指标波动的原因；建议可让同事作为阅读者进行阅读测试，以便进一步完善分析说明的描述；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0073" y="1188962"/>
            <a:ext cx="2509720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各类汇总分析表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6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</p:spTree>
    <p:extLst>
      <p:ext uri="{BB962C8B-B14F-4D97-AF65-F5344CB8AC3E}">
        <p14:creationId xmlns:p14="http://schemas.microsoft.com/office/powerpoint/2010/main" val="24135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949058" y="2071375"/>
            <a:ext cx="6791294" cy="1757234"/>
          </a:xfrm>
          <a:prstGeom prst="rect">
            <a:avLst/>
          </a:prstGeom>
          <a:solidFill>
            <a:srgbClr val="DCE6F2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7504" y="1988840"/>
            <a:ext cx="1839768" cy="1839769"/>
            <a:chOff x="235531" y="1412875"/>
            <a:chExt cx="2232149" cy="2232149"/>
          </a:xfrm>
        </p:grpSpPr>
        <p:sp>
          <p:nvSpPr>
            <p:cNvPr id="30" name="矩形 29"/>
            <p:cNvSpPr/>
            <p:nvPr/>
          </p:nvSpPr>
          <p:spPr>
            <a:xfrm>
              <a:off x="235531" y="1412875"/>
              <a:ext cx="2232149" cy="2232149"/>
            </a:xfrm>
            <a:prstGeom prst="rect">
              <a:avLst/>
            </a:prstGeom>
            <a:solidFill>
              <a:srgbClr val="DCE6F2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 flipH="1" flipV="1">
              <a:off x="364309" y="1541653"/>
              <a:ext cx="1974593" cy="1974593"/>
              <a:chOff x="1043608" y="1988840"/>
              <a:chExt cx="2880320" cy="2736304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043608" y="1988840"/>
                <a:ext cx="288032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43608" y="4725144"/>
                <a:ext cx="2880320" cy="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3608" y="1988840"/>
                <a:ext cx="0" cy="273630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3923928" y="1988840"/>
                <a:ext cx="0" cy="273630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1841132" y="4149080"/>
            <a:ext cx="6546991" cy="1746678"/>
          </a:xfrm>
          <a:prstGeom prst="rect">
            <a:avLst/>
          </a:prstGeom>
          <a:solidFill>
            <a:srgbClr val="DCE6F2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196726" y="4077072"/>
            <a:ext cx="1839770" cy="1839770"/>
            <a:chOff x="235531" y="1412875"/>
            <a:chExt cx="2232149" cy="2232149"/>
          </a:xfrm>
          <a:solidFill>
            <a:srgbClr val="DCE6F2"/>
          </a:solidFill>
        </p:grpSpPr>
        <p:sp>
          <p:nvSpPr>
            <p:cNvPr id="38" name="矩形 37"/>
            <p:cNvSpPr/>
            <p:nvPr/>
          </p:nvSpPr>
          <p:spPr>
            <a:xfrm>
              <a:off x="235531" y="1412875"/>
              <a:ext cx="2232149" cy="2232149"/>
            </a:xfrm>
            <a:prstGeom prst="rect">
              <a:avLst/>
            </a:prstGeom>
            <a:grpFill/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 flipH="1" flipV="1">
              <a:off x="364309" y="1541653"/>
              <a:ext cx="1974593" cy="1974593"/>
              <a:chOff x="1043608" y="1988840"/>
              <a:chExt cx="2880320" cy="2736304"/>
            </a:xfrm>
            <a:grpFill/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1043608" y="1988840"/>
                <a:ext cx="2880320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043608" y="4725144"/>
                <a:ext cx="2880320" cy="0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1043608" y="1988840"/>
                <a:ext cx="0" cy="273630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923928" y="1988840"/>
                <a:ext cx="0" cy="2736304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6" y="2252749"/>
            <a:ext cx="1265804" cy="1311949"/>
          </a:xfrm>
          <a:custGeom>
            <a:avLst/>
            <a:gdLst>
              <a:gd name="connsiteX0" fmla="*/ 0 w 2579915"/>
              <a:gd name="connsiteY0" fmla="*/ 0 h 2296884"/>
              <a:gd name="connsiteX1" fmla="*/ 2579915 w 2579915"/>
              <a:gd name="connsiteY1" fmla="*/ 0 h 2296884"/>
              <a:gd name="connsiteX2" fmla="*/ 2579915 w 2579915"/>
              <a:gd name="connsiteY2" fmla="*/ 2296884 h 2296884"/>
              <a:gd name="connsiteX3" fmla="*/ 0 w 2579915"/>
              <a:gd name="connsiteY3" fmla="*/ 2296884 h 2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915" h="2296884">
                <a:moveTo>
                  <a:pt x="0" y="0"/>
                </a:moveTo>
                <a:lnTo>
                  <a:pt x="2579915" y="0"/>
                </a:lnTo>
                <a:lnTo>
                  <a:pt x="2579915" y="2296884"/>
                </a:lnTo>
                <a:lnTo>
                  <a:pt x="0" y="2296884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62" y="4380069"/>
            <a:ext cx="1254498" cy="1232044"/>
          </a:xfrm>
          <a:custGeom>
            <a:avLst/>
            <a:gdLst>
              <a:gd name="connsiteX0" fmla="*/ 0 w 2579915"/>
              <a:gd name="connsiteY0" fmla="*/ 0 h 2296885"/>
              <a:gd name="connsiteX1" fmla="*/ 2579915 w 2579915"/>
              <a:gd name="connsiteY1" fmla="*/ 0 h 2296885"/>
              <a:gd name="connsiteX2" fmla="*/ 2579915 w 2579915"/>
              <a:gd name="connsiteY2" fmla="*/ 2296885 h 2296885"/>
              <a:gd name="connsiteX3" fmla="*/ 0 w 2579915"/>
              <a:gd name="connsiteY3" fmla="*/ 2296885 h 22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915" h="2296885">
                <a:moveTo>
                  <a:pt x="0" y="0"/>
                </a:moveTo>
                <a:lnTo>
                  <a:pt x="2579915" y="0"/>
                </a:lnTo>
                <a:lnTo>
                  <a:pt x="2579915" y="2296885"/>
                </a:lnTo>
                <a:lnTo>
                  <a:pt x="0" y="2296885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1947272" y="2144857"/>
            <a:ext cx="5721072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按照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节点执行情况表的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模板要求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进行填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列，完成日期不可填预计日；</a:t>
            </a:r>
            <a:endParaRPr lang="en-US" altLang="zh-CN" sz="1400" kern="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项目的一级节点完成情况进行列示，并解析未完成的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原因及应对措施；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   </a:t>
            </a:r>
            <a:endParaRPr lang="en-US" altLang="zh-CN" sz="1400" kern="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未按期完成的二级节点进行列示，并解析未完成的原因及可能对一级节点的影响；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07704" y="4312548"/>
            <a:ext cx="517744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针对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节点未完成的情况应对项目的整体成本支出、销售回款及回正期等方面的可能影响进行分析预判，并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采取相应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措施</a:t>
            </a: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sz="1400" kern="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zh-CN" altLang="en-US" sz="14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如果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有的节点完成比预算计划节点提前较多的，请就提前的经济意义是否合理，是否对项目整体净利润回正期有积极影响进行说明。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7544" y="1052736"/>
            <a:ext cx="2556160" cy="625028"/>
            <a:chOff x="3770274" y="3938955"/>
            <a:chExt cx="1035616" cy="4874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节点</a:t>
              </a:r>
              <a:r>
                <a:rPr lang="zh-CN" altLang="en-US" sz="1600" b="1" dirty="0">
                  <a:cs typeface="+mn-ea"/>
                  <a:sym typeface="+mn-lt"/>
                </a:rPr>
                <a:t>表填报及分析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810496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89089" y="3938955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节点</a:t>
              </a:r>
              <a:r>
                <a:rPr lang="zh-CN" altLang="en-US" sz="1600" b="1" dirty="0">
                  <a:cs typeface="+mn-ea"/>
                  <a:sym typeface="+mn-lt"/>
                </a:rPr>
                <a:t>表填报及分析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829311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0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128565" y="2548060"/>
            <a:ext cx="6475883" cy="2858390"/>
          </a:xfrm>
          <a:prstGeom prst="rect">
            <a:avLst/>
          </a:prstGeom>
          <a:solidFill>
            <a:srgbClr val="DCE6F2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1964" y="2420888"/>
            <a:ext cx="2592288" cy="3168352"/>
            <a:chOff x="235531" y="1412875"/>
            <a:chExt cx="2232149" cy="2232149"/>
          </a:xfrm>
        </p:grpSpPr>
        <p:sp>
          <p:nvSpPr>
            <p:cNvPr id="30" name="矩形 29"/>
            <p:cNvSpPr/>
            <p:nvPr/>
          </p:nvSpPr>
          <p:spPr>
            <a:xfrm>
              <a:off x="235531" y="1412875"/>
              <a:ext cx="2232149" cy="2232149"/>
            </a:xfrm>
            <a:prstGeom prst="rect">
              <a:avLst/>
            </a:prstGeom>
            <a:solidFill>
              <a:srgbClr val="DCE6F2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 flipH="1" flipV="1">
              <a:off x="364309" y="1541653"/>
              <a:ext cx="1974593" cy="1974593"/>
              <a:chOff x="1043608" y="1988840"/>
              <a:chExt cx="2880320" cy="2736304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043608" y="1988840"/>
                <a:ext cx="288032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43608" y="4725144"/>
                <a:ext cx="2880320" cy="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1043608" y="1988840"/>
                <a:ext cx="0" cy="273630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3923928" y="1988840"/>
                <a:ext cx="0" cy="273630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1" y="2804870"/>
            <a:ext cx="2191151" cy="2400387"/>
          </a:xfrm>
          <a:custGeom>
            <a:avLst/>
            <a:gdLst>
              <a:gd name="connsiteX0" fmla="*/ 0 w 2579915"/>
              <a:gd name="connsiteY0" fmla="*/ 0 h 2296884"/>
              <a:gd name="connsiteX1" fmla="*/ 2579915 w 2579915"/>
              <a:gd name="connsiteY1" fmla="*/ 0 h 2296884"/>
              <a:gd name="connsiteX2" fmla="*/ 2579915 w 2579915"/>
              <a:gd name="connsiteY2" fmla="*/ 2296884 h 2296884"/>
              <a:gd name="connsiteX3" fmla="*/ 0 w 2579915"/>
              <a:gd name="connsiteY3" fmla="*/ 2296884 h 2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915" h="2296884">
                <a:moveTo>
                  <a:pt x="0" y="0"/>
                </a:moveTo>
                <a:lnTo>
                  <a:pt x="2579915" y="0"/>
                </a:lnTo>
                <a:lnTo>
                  <a:pt x="2579915" y="2296884"/>
                </a:lnTo>
                <a:lnTo>
                  <a:pt x="0" y="2296884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2860496" y="2603678"/>
            <a:ext cx="5721072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分析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报告是月度预算执行情况的综合体现，应完整反映项目预算执行的各部分情况及问题；  </a:t>
            </a:r>
            <a:endParaRPr lang="en-US" altLang="zh-CN" sz="16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分析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报告应由地区公司各相关部门，针对各项目的预算执行情况进行反馈沟通探讨后的成果，应与项目实际业务情况紧密的结合；  </a:t>
            </a:r>
            <a:endParaRPr lang="en-US" altLang="zh-CN" sz="1600" kern="0" dirty="0" smtClea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分析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报告的基本框架及主要的分析要点可参考下发的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预算执行分析报告基本结构及参考要点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7543" y="1052736"/>
            <a:ext cx="2808313" cy="648072"/>
            <a:chOff x="3770274" y="3938955"/>
            <a:chExt cx="1016801" cy="4874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节点</a:t>
              </a:r>
              <a:r>
                <a:rPr lang="zh-CN" altLang="en-US" sz="1600" b="1" dirty="0">
                  <a:cs typeface="+mn-ea"/>
                  <a:sym typeface="+mn-lt"/>
                </a:rPr>
                <a:t>表填报及分析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810496" y="4088637"/>
              <a:ext cx="101368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789089" y="3938955"/>
              <a:ext cx="941024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月度</a:t>
              </a:r>
              <a:r>
                <a:rPr lang="zh-CN" altLang="en-US" sz="1600" b="1" dirty="0">
                  <a:cs typeface="+mn-ea"/>
                  <a:sym typeface="+mn-lt"/>
                </a:rPr>
                <a:t>预算执行分析报告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829311" y="4088637"/>
              <a:ext cx="82553" cy="193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8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QAAAB+LCAAAAAAABACrVlIpqSxIVbJSCs5NLCpxyUxML0rM9SxJzVXSUfJMUbLKK83J0VFyysxLycxLdy/KLy0oVrKKjq0FALpUkis5AAAA"/>
          <p:cNvPicPr>
            <a:picLocks noChangeAspect="1" noChangeArrowheads="1"/>
          </p:cNvPicPr>
          <p:nvPr/>
        </p:nvPicPr>
        <p:blipFill>
          <a:blip r:embed="rId3"/>
          <a:srcRect l="5449"/>
          <a:stretch>
            <a:fillRect/>
          </a:stretch>
        </p:blipFill>
        <p:spPr bwMode="auto">
          <a:xfrm>
            <a:off x="-6350" y="0"/>
            <a:ext cx="69024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49790" y="-243408"/>
            <a:ext cx="9106229" cy="6859985"/>
            <a:chOff x="2101180" y="0"/>
            <a:chExt cx="10090820" cy="6864801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9274225" y="0"/>
              <a:ext cx="291777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2101180" y="20401"/>
              <a:ext cx="7213140" cy="68444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82"/>
          <p:cNvSpPr/>
          <p:nvPr/>
        </p:nvSpPr>
        <p:spPr>
          <a:xfrm rot="2968493">
            <a:off x="-470910" y="-2013467"/>
            <a:ext cx="3009900" cy="3770312"/>
          </a:xfrm>
          <a:custGeom>
            <a:avLst/>
            <a:gdLst>
              <a:gd name="connsiteX0" fmla="*/ 0 w 3075252"/>
              <a:gd name="connsiteY0" fmla="*/ 0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0 w 3075252"/>
              <a:gd name="connsiteY4" fmla="*/ 0 h 3613333"/>
              <a:gd name="connsiteX0" fmla="*/ 1859907 w 3075252"/>
              <a:gd name="connsiteY0" fmla="*/ 1445566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1859907 w 3075252"/>
              <a:gd name="connsiteY4" fmla="*/ 1445566 h 3613333"/>
              <a:gd name="connsiteX0" fmla="*/ 1859907 w 3075252"/>
              <a:gd name="connsiteY0" fmla="*/ 1445566 h 3630465"/>
              <a:gd name="connsiteX1" fmla="*/ 3075252 w 3075252"/>
              <a:gd name="connsiteY1" fmla="*/ 0 h 3630465"/>
              <a:gd name="connsiteX2" fmla="*/ 3075252 w 3075252"/>
              <a:gd name="connsiteY2" fmla="*/ 3613333 h 3630465"/>
              <a:gd name="connsiteX3" fmla="*/ 327350 w 3075252"/>
              <a:gd name="connsiteY3" fmla="*/ 3630465 h 3630465"/>
              <a:gd name="connsiteX4" fmla="*/ 0 w 3075252"/>
              <a:gd name="connsiteY4" fmla="*/ 3613333 h 3630465"/>
              <a:gd name="connsiteX5" fmla="*/ 1859907 w 3075252"/>
              <a:gd name="connsiteY5" fmla="*/ 1445566 h 3630465"/>
              <a:gd name="connsiteX0" fmla="*/ 1788757 w 3004102"/>
              <a:gd name="connsiteY0" fmla="*/ 1445566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88757 w 3004102"/>
              <a:gd name="connsiteY5" fmla="*/ 1445566 h 3630465"/>
              <a:gd name="connsiteX0" fmla="*/ 1746306 w 3004102"/>
              <a:gd name="connsiteY0" fmla="*/ 1345119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46306 w 3004102"/>
              <a:gd name="connsiteY5" fmla="*/ 1345119 h 3630465"/>
              <a:gd name="connsiteX0" fmla="*/ 1746306 w 3004102"/>
              <a:gd name="connsiteY0" fmla="*/ 1412532 h 3697878"/>
              <a:gd name="connsiteX1" fmla="*/ 2981532 w 3004102"/>
              <a:gd name="connsiteY1" fmla="*/ 0 h 3697878"/>
              <a:gd name="connsiteX2" fmla="*/ 3004102 w 3004102"/>
              <a:gd name="connsiteY2" fmla="*/ 3680746 h 3697878"/>
              <a:gd name="connsiteX3" fmla="*/ 256200 w 3004102"/>
              <a:gd name="connsiteY3" fmla="*/ 3697878 h 3697878"/>
              <a:gd name="connsiteX4" fmla="*/ 0 w 3004102"/>
              <a:gd name="connsiteY4" fmla="*/ 3484935 h 3697878"/>
              <a:gd name="connsiteX5" fmla="*/ 1746306 w 3004102"/>
              <a:gd name="connsiteY5" fmla="*/ 1412532 h 3697878"/>
              <a:gd name="connsiteX0" fmla="*/ 1746306 w 3010530"/>
              <a:gd name="connsiteY0" fmla="*/ 1483980 h 3769326"/>
              <a:gd name="connsiteX1" fmla="*/ 3010530 w 3010530"/>
              <a:gd name="connsiteY1" fmla="*/ 0 h 3769326"/>
              <a:gd name="connsiteX2" fmla="*/ 3004102 w 3010530"/>
              <a:gd name="connsiteY2" fmla="*/ 3752194 h 3769326"/>
              <a:gd name="connsiteX3" fmla="*/ 256200 w 3010530"/>
              <a:gd name="connsiteY3" fmla="*/ 3769326 h 3769326"/>
              <a:gd name="connsiteX4" fmla="*/ 0 w 3010530"/>
              <a:gd name="connsiteY4" fmla="*/ 3556383 h 3769326"/>
              <a:gd name="connsiteX5" fmla="*/ 1746306 w 3010530"/>
              <a:gd name="connsiteY5" fmla="*/ 1483980 h 3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530" h="3769326">
                <a:moveTo>
                  <a:pt x="1746306" y="1483980"/>
                </a:moveTo>
                <a:lnTo>
                  <a:pt x="3010530" y="0"/>
                </a:lnTo>
                <a:cubicBezTo>
                  <a:pt x="3008387" y="1250731"/>
                  <a:pt x="3006245" y="2501463"/>
                  <a:pt x="3004102" y="3752194"/>
                </a:cubicBezTo>
                <a:lnTo>
                  <a:pt x="256200" y="3769326"/>
                </a:lnTo>
                <a:lnTo>
                  <a:pt x="0" y="3556383"/>
                </a:lnTo>
                <a:lnTo>
                  <a:pt x="1746306" y="14839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175BE"/>
              </a:solidFill>
              <a:cs typeface="+mn-ea"/>
              <a:sym typeface="+mn-lt"/>
            </a:endParaRPr>
          </a:p>
        </p:txBody>
      </p:sp>
      <p:sp>
        <p:nvSpPr>
          <p:cNvPr id="3" name="AutoShape 2" descr="http://www.rfchina.com.hk/Images/cn/201391184932966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 sz="21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17"/>
          <p:cNvSpPr txBox="1">
            <a:spLocks/>
          </p:cNvSpPr>
          <p:nvPr/>
        </p:nvSpPr>
        <p:spPr>
          <a:xfrm>
            <a:off x="4731034" y="3183186"/>
            <a:ext cx="4159883" cy="1854311"/>
          </a:xfrm>
          <a:prstGeom prst="rect">
            <a:avLst/>
          </a:prstGeom>
          <a:noFill/>
        </p:spPr>
        <p:txBody>
          <a:bodyPr vert="horz" lIns="90000" tIns="45720" rIns="90000" bIns="45720" rtlCol="0"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感谢聆听！</a:t>
            </a:r>
          </a:p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065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59833" y="1511535"/>
            <a:ext cx="1035115" cy="621321"/>
            <a:chOff x="3059833" y="1511535"/>
            <a:chExt cx="1035115" cy="621321"/>
          </a:xfrm>
        </p:grpSpPr>
        <p:sp>
          <p:nvSpPr>
            <p:cNvPr id="8" name="iS1ide-Oval 9"/>
            <p:cNvSpPr/>
            <p:nvPr/>
          </p:nvSpPr>
          <p:spPr bwMode="auto">
            <a:xfrm>
              <a:off x="3944781" y="1747114"/>
              <a:ext cx="150167" cy="15016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9" name="iS1ide-Oval 10"/>
          <p:cNvSpPr/>
          <p:nvPr/>
        </p:nvSpPr>
        <p:spPr bwMode="auto">
          <a:xfrm>
            <a:off x="3944780" y="3286009"/>
            <a:ext cx="150167" cy="150167"/>
          </a:xfrm>
          <a:prstGeom prst="ellipse">
            <a:avLst/>
          </a:prstGeom>
          <a:noFill/>
          <a:ln w="19050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iS1ide-Teardrop 16"/>
          <p:cNvSpPr/>
          <p:nvPr/>
        </p:nvSpPr>
        <p:spPr bwMode="auto">
          <a:xfrm rot="2691234">
            <a:off x="3059832" y="3068960"/>
            <a:ext cx="621322" cy="621323"/>
          </a:xfrm>
          <a:prstGeom prst="teardrop">
            <a:avLst/>
          </a:prstGeom>
          <a:solidFill>
            <a:srgbClr val="D0D0D0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iS1ide-Oval 23"/>
          <p:cNvSpPr/>
          <p:nvPr/>
        </p:nvSpPr>
        <p:spPr bwMode="auto">
          <a:xfrm>
            <a:off x="3075196" y="3084293"/>
            <a:ext cx="598645" cy="598646"/>
          </a:xfrm>
          <a:prstGeom prst="ellipse">
            <a:avLst/>
          </a:prstGeom>
          <a:solidFill>
            <a:srgbClr val="D0D0D0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cxnSp>
        <p:nvCxnSpPr>
          <p:cNvPr id="7" name="iS1ide-Straight Connector 8"/>
          <p:cNvCxnSpPr/>
          <p:nvPr/>
        </p:nvCxnSpPr>
        <p:spPr>
          <a:xfrm>
            <a:off x="4019863" y="980728"/>
            <a:ext cx="0" cy="52059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3059832" y="4535871"/>
            <a:ext cx="1035115" cy="621321"/>
            <a:chOff x="3059832" y="4535871"/>
            <a:chExt cx="1035115" cy="621321"/>
          </a:xfrm>
        </p:grpSpPr>
        <p:sp>
          <p:nvSpPr>
            <p:cNvPr id="11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1" name="íṡľíḍè-TextBox 30"/>
          <p:cNvSpPr txBox="1"/>
          <p:nvPr/>
        </p:nvSpPr>
        <p:spPr>
          <a:xfrm>
            <a:off x="4572000" y="1806692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月预算执行情况总结</a:t>
            </a: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608934" y="3318860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提报资料及时间要求</a:t>
            </a:r>
          </a:p>
        </p:txBody>
      </p:sp>
      <p:sp>
        <p:nvSpPr>
          <p:cNvPr id="25" name="íṡľíḍè-TextBox 45"/>
          <p:cNvSpPr txBox="1"/>
          <p:nvPr/>
        </p:nvSpPr>
        <p:spPr>
          <a:xfrm>
            <a:off x="4574654" y="4581128"/>
            <a:ext cx="1869554" cy="434801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32" name="Group 6"/>
          <p:cNvGrpSpPr/>
          <p:nvPr/>
        </p:nvGrpSpPr>
        <p:grpSpPr>
          <a:xfrm>
            <a:off x="861041" y="2564904"/>
            <a:ext cx="1406703" cy="1582222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952840" y="2060848"/>
            <a:ext cx="1534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总体情况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地区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情况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主要问题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7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18"/>
          <p:cNvSpPr>
            <a:spLocks noChangeArrowheads="1"/>
          </p:cNvSpPr>
          <p:nvPr/>
        </p:nvSpPr>
        <p:spPr bwMode="auto">
          <a:xfrm>
            <a:off x="777875" y="185306"/>
            <a:ext cx="552291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1. 4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月预算执行情况总结</a:t>
            </a:r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总体情况</a:t>
            </a:r>
            <a:endParaRPr lang="en-US" altLang="zh-CN" sz="2400" b="1" dirty="0"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412776"/>
            <a:ext cx="2448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总体情况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9800" y="2708920"/>
            <a:ext cx="377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000" dirty="0">
                <a:latin typeface="+mn-ea"/>
                <a:ea typeface="+mn-ea"/>
              </a:rPr>
              <a:t>各项目总体填报质量有所提升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922" y="3841722"/>
            <a:ext cx="392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  <a:ea typeface="+mn-ea"/>
              </a:rPr>
              <a:t>部分项目提交</a:t>
            </a:r>
            <a:r>
              <a:rPr lang="zh-CN" altLang="en-US" sz="2000" dirty="0">
                <a:latin typeface="+mn-ea"/>
                <a:ea typeface="+mn-ea"/>
              </a:rPr>
              <a:t>时间相比</a:t>
            </a:r>
            <a:r>
              <a:rPr lang="en-US" altLang="zh-CN" sz="2000" dirty="0">
                <a:latin typeface="+mn-ea"/>
                <a:ea typeface="+mn-ea"/>
              </a:rPr>
              <a:t>3</a:t>
            </a:r>
            <a:r>
              <a:rPr lang="zh-CN" altLang="en-US" sz="2000" dirty="0">
                <a:latin typeface="+mn-ea"/>
                <a:ea typeface="+mn-ea"/>
              </a:rPr>
              <a:t>月份</a:t>
            </a:r>
            <a:r>
              <a:rPr lang="zh-CN" altLang="en-US" sz="2000" dirty="0" smtClean="0">
                <a:latin typeface="+mn-ea"/>
                <a:ea typeface="+mn-ea"/>
              </a:rPr>
              <a:t>有延迟</a:t>
            </a:r>
            <a:endParaRPr lang="zh-CN" altLang="en-US" sz="2000" dirty="0">
              <a:latin typeface="+mn-ea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0697" y="1484784"/>
            <a:ext cx="3939295" cy="4888351"/>
            <a:chOff x="-93163" y="1492976"/>
            <a:chExt cx="5406084" cy="6708519"/>
          </a:xfrm>
        </p:grpSpPr>
        <p:sp>
          <p:nvSpPr>
            <p:cNvPr id="10" name="任意多边形 9"/>
            <p:cNvSpPr/>
            <p:nvPr/>
          </p:nvSpPr>
          <p:spPr>
            <a:xfrm rot="8100000">
              <a:off x="-93163" y="1492976"/>
              <a:ext cx="3703352" cy="6708519"/>
            </a:xfrm>
            <a:custGeom>
              <a:avLst/>
              <a:gdLst>
                <a:gd name="connsiteX0" fmla="*/ 628221 w 3703352"/>
                <a:gd name="connsiteY0" fmla="*/ 6694811 h 6708519"/>
                <a:gd name="connsiteX1" fmla="*/ 550115 w 3703352"/>
                <a:gd name="connsiteY1" fmla="*/ 2320500 h 6708519"/>
                <a:gd name="connsiteX2" fmla="*/ 395382 w 3703352"/>
                <a:gd name="connsiteY2" fmla="*/ 2320500 h 6708519"/>
                <a:gd name="connsiteX3" fmla="*/ 117694 w 3703352"/>
                <a:gd name="connsiteY3" fmla="*/ 2315702 h 6708519"/>
                <a:gd name="connsiteX4" fmla="*/ 0 w 3703352"/>
                <a:gd name="connsiteY4" fmla="*/ 8532 h 6708519"/>
                <a:gd name="connsiteX5" fmla="*/ 48681 w 3703352"/>
                <a:gd name="connsiteY5" fmla="*/ 5990 h 6708519"/>
                <a:gd name="connsiteX6" fmla="*/ 395382 w 3703352"/>
                <a:gd name="connsiteY6" fmla="*/ 0 h 6708519"/>
                <a:gd name="connsiteX7" fmla="*/ 2197982 w 3703352"/>
                <a:gd name="connsiteY7" fmla="*/ 0 h 6708519"/>
                <a:gd name="connsiteX8" fmla="*/ 2881364 w 3703352"/>
                <a:gd name="connsiteY8" fmla="*/ 23573 h 6708519"/>
                <a:gd name="connsiteX9" fmla="*/ 3105616 w 3703352"/>
                <a:gd name="connsiteY9" fmla="*/ 43302 h 6708519"/>
                <a:gd name="connsiteX10" fmla="*/ 3107941 w 3703352"/>
                <a:gd name="connsiteY10" fmla="*/ 102650 h 6708519"/>
                <a:gd name="connsiteX11" fmla="*/ 3224907 w 3703352"/>
                <a:gd name="connsiteY11" fmla="*/ 117180 h 6708519"/>
                <a:gd name="connsiteX12" fmla="*/ 3391892 w 3703352"/>
                <a:gd name="connsiteY12" fmla="*/ 146331 h 6708519"/>
                <a:gd name="connsiteX13" fmla="*/ 3616144 w 3703352"/>
                <a:gd name="connsiteY13" fmla="*/ 202697 h 6708519"/>
                <a:gd name="connsiteX14" fmla="*/ 3703352 w 3703352"/>
                <a:gd name="connsiteY14" fmla="*/ 6562888 h 6708519"/>
                <a:gd name="connsiteX15" fmla="*/ 3391892 w 3703352"/>
                <a:gd name="connsiteY15" fmla="*/ 6641174 h 6708519"/>
                <a:gd name="connsiteX16" fmla="*/ 2708506 w 3703352"/>
                <a:gd name="connsiteY16" fmla="*/ 6708519 h 6708519"/>
                <a:gd name="connsiteX17" fmla="*/ 905909 w 3703352"/>
                <a:gd name="connsiteY17" fmla="*/ 6708519 h 67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03352" h="6708519">
                  <a:moveTo>
                    <a:pt x="628221" y="6694811"/>
                  </a:moveTo>
                  <a:lnTo>
                    <a:pt x="550115" y="2320500"/>
                  </a:lnTo>
                  <a:lnTo>
                    <a:pt x="395382" y="2320500"/>
                  </a:lnTo>
                  <a:lnTo>
                    <a:pt x="117694" y="2315702"/>
                  </a:lnTo>
                  <a:lnTo>
                    <a:pt x="0" y="8532"/>
                  </a:lnTo>
                  <a:lnTo>
                    <a:pt x="48681" y="5990"/>
                  </a:lnTo>
                  <a:cubicBezTo>
                    <a:pt x="162673" y="2029"/>
                    <a:pt x="278337" y="0"/>
                    <a:pt x="395382" y="0"/>
                  </a:cubicBezTo>
                  <a:lnTo>
                    <a:pt x="2197982" y="0"/>
                  </a:lnTo>
                  <a:cubicBezTo>
                    <a:pt x="2432071" y="0"/>
                    <a:pt x="2660624" y="8117"/>
                    <a:pt x="2881364" y="23573"/>
                  </a:cubicBezTo>
                  <a:lnTo>
                    <a:pt x="3105616" y="43302"/>
                  </a:lnTo>
                  <a:lnTo>
                    <a:pt x="3107941" y="102650"/>
                  </a:lnTo>
                  <a:lnTo>
                    <a:pt x="3224907" y="117180"/>
                  </a:lnTo>
                  <a:cubicBezTo>
                    <a:pt x="3281033" y="125563"/>
                    <a:pt x="3336707" y="135292"/>
                    <a:pt x="3391892" y="146331"/>
                  </a:cubicBezTo>
                  <a:lnTo>
                    <a:pt x="3616144" y="202697"/>
                  </a:lnTo>
                  <a:lnTo>
                    <a:pt x="3703352" y="6562888"/>
                  </a:lnTo>
                  <a:lnTo>
                    <a:pt x="3391892" y="6641174"/>
                  </a:lnTo>
                  <a:cubicBezTo>
                    <a:pt x="3171152" y="6685329"/>
                    <a:pt x="2942599" y="6708519"/>
                    <a:pt x="2708506" y="6708519"/>
                  </a:cubicBezTo>
                  <a:lnTo>
                    <a:pt x="905909" y="6708519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2000"/>
                  </a:schemeClr>
                </a:gs>
                <a:gs pos="100000">
                  <a:srgbClr val="56809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320" y="1765828"/>
              <a:ext cx="5090601" cy="412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>
            <a:extLst>
              <a:ext uri="{FF2B5EF4-FFF2-40B4-BE49-F238E27FC236}">
                <a16:creationId xmlns:a16="http://schemas.microsoft.com/office/drawing/2014/main" xmlns="" id="{D9A997E8-DBE4-41BA-B0C0-19FFA130A8E7}"/>
              </a:ext>
            </a:extLst>
          </p:cNvPr>
          <p:cNvGrpSpPr/>
          <p:nvPr/>
        </p:nvGrpSpPr>
        <p:grpSpPr>
          <a:xfrm>
            <a:off x="4814342" y="5019610"/>
            <a:ext cx="3718098" cy="1628800"/>
            <a:chOff x="683568" y="1280781"/>
            <a:chExt cx="4392490" cy="2220227"/>
          </a:xfrm>
        </p:grpSpPr>
        <p:sp>
          <p:nvSpPr>
            <p:cNvPr id="92" name="等腰三角形 41">
              <a:extLst>
                <a:ext uri="{FF2B5EF4-FFF2-40B4-BE49-F238E27FC236}">
                  <a16:creationId xmlns:a16="http://schemas.microsoft.com/office/drawing/2014/main" xmlns="" id="{1D6A6931-DFFC-4829-9AAD-CE3D0437B5D5}"/>
                </a:ext>
              </a:extLst>
            </p:cNvPr>
            <p:cNvSpPr/>
            <p:nvPr/>
          </p:nvSpPr>
          <p:spPr>
            <a:xfrm rot="16200000">
              <a:off x="2723312" y="1148261"/>
              <a:ext cx="313004" cy="4392489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xmlns="" id="{2BC6C9FD-900D-4454-9A0A-8660552C31F5}"/>
                </a:ext>
              </a:extLst>
            </p:cNvPr>
            <p:cNvGrpSpPr/>
            <p:nvPr/>
          </p:nvGrpSpPr>
          <p:grpSpPr>
            <a:xfrm>
              <a:off x="683568" y="1280781"/>
              <a:ext cx="4273965" cy="1930099"/>
              <a:chOff x="8788946" y="1622704"/>
              <a:chExt cx="3460397" cy="1515116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xmlns="" id="{D750B340-D42E-4120-A5A7-EDD53BF54EA9}"/>
                  </a:ext>
                </a:extLst>
              </p:cNvPr>
              <p:cNvSpPr/>
              <p:nvPr/>
            </p:nvSpPr>
            <p:spPr>
              <a:xfrm>
                <a:off x="8788946" y="1622704"/>
                <a:ext cx="3460397" cy="15151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635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文本框 67">
                <a:extLst>
                  <a:ext uri="{FF2B5EF4-FFF2-40B4-BE49-F238E27FC236}">
                    <a16:creationId xmlns:a16="http://schemas.microsoft.com/office/drawing/2014/main" xmlns="" id="{056AA7D5-5471-4FBF-9C49-43DFD2DF1762}"/>
                  </a:ext>
                </a:extLst>
              </p:cNvPr>
              <p:cNvSpPr txBox="1"/>
              <p:nvPr/>
            </p:nvSpPr>
            <p:spPr>
              <a:xfrm>
                <a:off x="9219354" y="1699755"/>
                <a:ext cx="1550445" cy="362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错误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修正不及时</a:t>
                </a:r>
                <a:endParaRPr lang="zh-CN" altLang="en-US" sz="16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11560" y="3080149"/>
            <a:ext cx="3626454" cy="1743533"/>
            <a:chOff x="720854" y="3906922"/>
            <a:chExt cx="4308687" cy="2474406"/>
          </a:xfrm>
        </p:grpSpPr>
        <p:sp>
          <p:nvSpPr>
            <p:cNvPr id="18" name="等腰三角形 41"/>
            <p:cNvSpPr/>
            <p:nvPr/>
          </p:nvSpPr>
          <p:spPr>
            <a:xfrm rot="16200000">
              <a:off x="2736057" y="4087843"/>
              <a:ext cx="313004" cy="4273965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20854" y="3906922"/>
              <a:ext cx="4236679" cy="21863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框 67"/>
          <p:cNvSpPr txBox="1"/>
          <p:nvPr/>
        </p:nvSpPr>
        <p:spPr>
          <a:xfrm>
            <a:off x="1033034" y="314740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对填</a:t>
            </a: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列及提报</a:t>
            </a:r>
            <a:r>
              <a:rPr lang="zh-CN" altLang="en-US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要求不清晰</a:t>
            </a:r>
            <a:endParaRPr lang="zh-CN" altLang="en-US" sz="16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1346" y="3435434"/>
            <a:ext cx="3386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对需要提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报具体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资料内容及提报时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间的要求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清晰；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预算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指标没有按照定稿版本格式填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列；对于通知的要求或版本没有及时理解及更新；内部数据管理不够完善。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  <a:cs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11560" y="5019610"/>
            <a:ext cx="3626454" cy="1563885"/>
            <a:chOff x="720854" y="3906922"/>
            <a:chExt cx="4308687" cy="2474406"/>
          </a:xfrm>
        </p:grpSpPr>
        <p:sp>
          <p:nvSpPr>
            <p:cNvPr id="56" name="等腰三角形 41"/>
            <p:cNvSpPr/>
            <p:nvPr/>
          </p:nvSpPr>
          <p:spPr>
            <a:xfrm rot="16200000">
              <a:off x="2736057" y="4087843"/>
              <a:ext cx="313004" cy="4273965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20854" y="3906922"/>
              <a:ext cx="4236679" cy="21863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67"/>
          <p:cNvSpPr txBox="1"/>
          <p:nvPr/>
        </p:nvSpPr>
        <p:spPr>
          <a:xfrm>
            <a:off x="1003982" y="5115242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各表</a:t>
            </a: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间</a:t>
            </a:r>
            <a:r>
              <a:rPr lang="zh-CN" altLang="en-US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数据复核不一致</a:t>
            </a:r>
            <a:endParaRPr lang="zh-CN" altLang="en-US" sz="16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54515" y="5379650"/>
            <a:ext cx="3485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例如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各表利润指标不一致、差异分析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表未复核、计算乱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码不处理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、表内指标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计算不完整、预算执行表与销售统计表的数据复核不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一致等。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78ACBC6A-9ED7-4BD1-9DF4-1798DEC645E4}"/>
              </a:ext>
            </a:extLst>
          </p:cNvPr>
          <p:cNvGrpSpPr/>
          <p:nvPr/>
        </p:nvGrpSpPr>
        <p:grpSpPr>
          <a:xfrm>
            <a:off x="4788024" y="1343970"/>
            <a:ext cx="3718098" cy="1511571"/>
            <a:chOff x="683568" y="1280781"/>
            <a:chExt cx="4392490" cy="2220227"/>
          </a:xfrm>
        </p:grpSpPr>
        <p:sp>
          <p:nvSpPr>
            <p:cNvPr id="61" name="等腰三角形 41">
              <a:extLst>
                <a:ext uri="{FF2B5EF4-FFF2-40B4-BE49-F238E27FC236}">
                  <a16:creationId xmlns:a16="http://schemas.microsoft.com/office/drawing/2014/main" xmlns="" id="{7D296403-20D3-48D0-B551-D2B323628E9D}"/>
                </a:ext>
              </a:extLst>
            </p:cNvPr>
            <p:cNvSpPr/>
            <p:nvPr/>
          </p:nvSpPr>
          <p:spPr>
            <a:xfrm rot="16200000">
              <a:off x="2723312" y="1148261"/>
              <a:ext cx="313004" cy="4392489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281305D6-005C-409B-B037-8FC08C175C05}"/>
                </a:ext>
              </a:extLst>
            </p:cNvPr>
            <p:cNvGrpSpPr/>
            <p:nvPr/>
          </p:nvGrpSpPr>
          <p:grpSpPr>
            <a:xfrm>
              <a:off x="683568" y="1280781"/>
              <a:ext cx="4273965" cy="1930099"/>
              <a:chOff x="8788946" y="1622704"/>
              <a:chExt cx="3460397" cy="1515116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xmlns="" id="{F243F867-B4B5-42DD-854F-765B109C4273}"/>
                  </a:ext>
                </a:extLst>
              </p:cNvPr>
              <p:cNvSpPr/>
              <p:nvPr/>
            </p:nvSpPr>
            <p:spPr>
              <a:xfrm>
                <a:off x="8788946" y="1622704"/>
                <a:ext cx="3460397" cy="15151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635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文本框 67">
                <a:extLst>
                  <a:ext uri="{FF2B5EF4-FFF2-40B4-BE49-F238E27FC236}">
                    <a16:creationId xmlns:a16="http://schemas.microsoft.com/office/drawing/2014/main" xmlns="" id="{4D8F77A4-BAB1-4F01-90E8-C751B1644AB7}"/>
                  </a:ext>
                </a:extLst>
              </p:cNvPr>
              <p:cNvSpPr txBox="1"/>
              <p:nvPr/>
            </p:nvSpPr>
            <p:spPr>
              <a:xfrm>
                <a:off x="9245902" y="1781326"/>
                <a:ext cx="765409" cy="41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土增税</a:t>
                </a: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C135E84-B387-4376-8DE9-500FA3F58314}"/>
              </a:ext>
            </a:extLst>
          </p:cNvPr>
          <p:cNvSpPr/>
          <p:nvPr/>
        </p:nvSpPr>
        <p:spPr>
          <a:xfrm>
            <a:off x="4678863" y="1761622"/>
            <a:ext cx="3349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对于土增税分摊口径理解不充分。</a:t>
            </a:r>
            <a:endParaRPr lang="en-US" altLang="zh-CN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/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例如未能较好地理解</a:t>
            </a:r>
            <a:r>
              <a:rPr lang="zh-CN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销售更新的方式、毛利的计算、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或</a:t>
            </a:r>
            <a:r>
              <a:rPr lang="zh-CN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没有分业态分摊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Freeform 168">
            <a:extLst>
              <a:ext uri="{FF2B5EF4-FFF2-40B4-BE49-F238E27FC236}">
                <a16:creationId xmlns:a16="http://schemas.microsoft.com/office/drawing/2014/main" xmlns="" id="{2D463DB1-26A7-4C39-8F77-80964973B4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3568" y="3166485"/>
            <a:ext cx="314752" cy="268949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9C75EFAF-2985-4B10-BC07-3787ADBB0DC2}"/>
              </a:ext>
            </a:extLst>
          </p:cNvPr>
          <p:cNvGrpSpPr/>
          <p:nvPr/>
        </p:nvGrpSpPr>
        <p:grpSpPr>
          <a:xfrm>
            <a:off x="4808646" y="3132338"/>
            <a:ext cx="3718098" cy="1678841"/>
            <a:chOff x="683568" y="1280781"/>
            <a:chExt cx="4392490" cy="2220227"/>
          </a:xfrm>
        </p:grpSpPr>
        <p:sp>
          <p:nvSpPr>
            <p:cNvPr id="80" name="等腰三角形 41">
              <a:extLst>
                <a:ext uri="{FF2B5EF4-FFF2-40B4-BE49-F238E27FC236}">
                  <a16:creationId xmlns:a16="http://schemas.microsoft.com/office/drawing/2014/main" xmlns="" id="{C257956A-4377-4377-8C4C-CC85C033D972}"/>
                </a:ext>
              </a:extLst>
            </p:cNvPr>
            <p:cNvSpPr/>
            <p:nvPr/>
          </p:nvSpPr>
          <p:spPr>
            <a:xfrm rot="16200000">
              <a:off x="2723312" y="1148261"/>
              <a:ext cx="313004" cy="4392489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xmlns="" id="{10C32BFC-D333-42CC-86AA-A5749AEC8FD2}"/>
                </a:ext>
              </a:extLst>
            </p:cNvPr>
            <p:cNvGrpSpPr/>
            <p:nvPr/>
          </p:nvGrpSpPr>
          <p:grpSpPr>
            <a:xfrm>
              <a:off x="683568" y="1280781"/>
              <a:ext cx="4273965" cy="1968358"/>
              <a:chOff x="8788946" y="1622704"/>
              <a:chExt cx="3460397" cy="1545149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xmlns="" id="{15AF54B2-06D4-4D5D-ABF8-BFA6DD2FDA1F}"/>
                  </a:ext>
                </a:extLst>
              </p:cNvPr>
              <p:cNvSpPr/>
              <p:nvPr/>
            </p:nvSpPr>
            <p:spPr>
              <a:xfrm>
                <a:off x="8788946" y="1622704"/>
                <a:ext cx="3460397" cy="15451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635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文本框 67">
                <a:extLst>
                  <a:ext uri="{FF2B5EF4-FFF2-40B4-BE49-F238E27FC236}">
                    <a16:creationId xmlns:a16="http://schemas.microsoft.com/office/drawing/2014/main" xmlns="" id="{90F5655D-F19C-4009-AFB6-4BC95F91DEFD}"/>
                  </a:ext>
                </a:extLst>
              </p:cNvPr>
              <p:cNvSpPr txBox="1"/>
              <p:nvPr/>
            </p:nvSpPr>
            <p:spPr>
              <a:xfrm>
                <a:off x="9322817" y="1743604"/>
                <a:ext cx="2924257" cy="351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异常指标分析及分析报告不充分</a:t>
                </a:r>
                <a:endParaRPr lang="zh-CN" altLang="en-US" sz="16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D8969E0-746E-430B-A4EB-23CB3BEA403E}"/>
              </a:ext>
            </a:extLst>
          </p:cNvPr>
          <p:cNvSpPr/>
          <p:nvPr/>
        </p:nvSpPr>
        <p:spPr>
          <a:xfrm>
            <a:off x="4893940" y="3646998"/>
            <a:ext cx="3494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对表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2 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的异常指标分析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不充分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透彻；相关部门的参与及业务层面的分析不足；应站在阅读者能否理解的角度进行分析。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0BBC214-C0E3-4773-BD95-CDF13C7121B4}"/>
              </a:ext>
            </a:extLst>
          </p:cNvPr>
          <p:cNvSpPr/>
          <p:nvPr/>
        </p:nvSpPr>
        <p:spPr>
          <a:xfrm>
            <a:off x="4932040" y="5432494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对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每个月已提示存在的问题没有及时理解并进行修正；对执行质量的重视不足。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96" name="ïšḻïďê-Freeform: Shape 35">
            <a:extLst>
              <a:ext uri="{FF2B5EF4-FFF2-40B4-BE49-F238E27FC236}">
                <a16:creationId xmlns:a16="http://schemas.microsoft.com/office/drawing/2014/main" xmlns="" id="{35011039-5C1F-42C4-A6A7-B6D357A5E9E0}"/>
              </a:ext>
            </a:extLst>
          </p:cNvPr>
          <p:cNvSpPr>
            <a:spLocks/>
          </p:cNvSpPr>
          <p:nvPr/>
        </p:nvSpPr>
        <p:spPr bwMode="auto">
          <a:xfrm>
            <a:off x="4920866" y="3291418"/>
            <a:ext cx="371214" cy="338554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Freeform 203">
            <a:extLst>
              <a:ext uri="{FF2B5EF4-FFF2-40B4-BE49-F238E27FC236}">
                <a16:creationId xmlns:a16="http://schemas.microsoft.com/office/drawing/2014/main" xmlns="" id="{DA1D8FE2-FD7A-44EE-83EF-950928E7DC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5129" y="5094834"/>
            <a:ext cx="294943" cy="284816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01EE60E-39B1-4F6E-B62D-3CBD59ADC3B6}"/>
              </a:ext>
            </a:extLst>
          </p:cNvPr>
          <p:cNvGrpSpPr/>
          <p:nvPr/>
        </p:nvGrpSpPr>
        <p:grpSpPr>
          <a:xfrm>
            <a:off x="611560" y="1340768"/>
            <a:ext cx="3744416" cy="1557337"/>
            <a:chOff x="179512" y="1550359"/>
            <a:chExt cx="3744416" cy="1411555"/>
          </a:xfrm>
        </p:grpSpPr>
        <p:grpSp>
          <p:nvGrpSpPr>
            <p:cNvPr id="3" name="组合 2"/>
            <p:cNvGrpSpPr/>
            <p:nvPr/>
          </p:nvGrpSpPr>
          <p:grpSpPr>
            <a:xfrm>
              <a:off x="205830" y="1550359"/>
              <a:ext cx="3718098" cy="1411555"/>
              <a:chOff x="683568" y="1280781"/>
              <a:chExt cx="4392490" cy="2220227"/>
            </a:xfrm>
          </p:grpSpPr>
          <p:sp>
            <p:nvSpPr>
              <p:cNvPr id="19" name="等腰三角形 41"/>
              <p:cNvSpPr/>
              <p:nvPr/>
            </p:nvSpPr>
            <p:spPr>
              <a:xfrm rot="16200000">
                <a:off x="2723312" y="1148261"/>
                <a:ext cx="313004" cy="4392489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" fmla="*/ 0 w 218921"/>
                  <a:gd name="connsiteY0" fmla="*/ 2984088 h 2984088"/>
                  <a:gd name="connsiteX1" fmla="*/ 108463 w 218921"/>
                  <a:gd name="connsiteY1" fmla="*/ 2339462 h 2984088"/>
                  <a:gd name="connsiteX2" fmla="*/ 218921 w 218921"/>
                  <a:gd name="connsiteY2" fmla="*/ 0 h 2984088"/>
                  <a:gd name="connsiteX3" fmla="*/ 218921 w 218921"/>
                  <a:gd name="connsiteY3" fmla="*/ 2984088 h 2984088"/>
                  <a:gd name="connsiteX4" fmla="*/ 0 w 218921"/>
                  <a:gd name="connsiteY4" fmla="*/ 2984088 h 2984088"/>
                  <a:gd name="connsiteX0" fmla="*/ 2453 w 221374"/>
                  <a:gd name="connsiteY0" fmla="*/ 2984088 h 2984088"/>
                  <a:gd name="connsiteX1" fmla="*/ 110916 w 221374"/>
                  <a:gd name="connsiteY1" fmla="*/ 2339462 h 2984088"/>
                  <a:gd name="connsiteX2" fmla="*/ 221374 w 221374"/>
                  <a:gd name="connsiteY2" fmla="*/ 0 h 2984088"/>
                  <a:gd name="connsiteX3" fmla="*/ 221374 w 221374"/>
                  <a:gd name="connsiteY3" fmla="*/ 2984088 h 2984088"/>
                  <a:gd name="connsiteX4" fmla="*/ 2453 w 221374"/>
                  <a:gd name="connsiteY4" fmla="*/ 2984088 h 2984088"/>
                  <a:gd name="connsiteX0" fmla="*/ 8070 w 226991"/>
                  <a:gd name="connsiteY0" fmla="*/ 2984088 h 3049797"/>
                  <a:gd name="connsiteX1" fmla="*/ 116533 w 226991"/>
                  <a:gd name="connsiteY1" fmla="*/ 2339462 h 3049797"/>
                  <a:gd name="connsiteX2" fmla="*/ 226991 w 226991"/>
                  <a:gd name="connsiteY2" fmla="*/ 0 h 3049797"/>
                  <a:gd name="connsiteX3" fmla="*/ 226991 w 226991"/>
                  <a:gd name="connsiteY3" fmla="*/ 2984088 h 3049797"/>
                  <a:gd name="connsiteX4" fmla="*/ 8070 w 226991"/>
                  <a:gd name="connsiteY4" fmla="*/ 2984088 h 3049797"/>
                  <a:gd name="connsiteX0" fmla="*/ 3727 w 222648"/>
                  <a:gd name="connsiteY0" fmla="*/ 2984088 h 3055655"/>
                  <a:gd name="connsiteX1" fmla="*/ 112190 w 222648"/>
                  <a:gd name="connsiteY1" fmla="*/ 2339462 h 3055655"/>
                  <a:gd name="connsiteX2" fmla="*/ 222648 w 222648"/>
                  <a:gd name="connsiteY2" fmla="*/ 0 h 3055655"/>
                  <a:gd name="connsiteX3" fmla="*/ 222648 w 222648"/>
                  <a:gd name="connsiteY3" fmla="*/ 2984088 h 3055655"/>
                  <a:gd name="connsiteX4" fmla="*/ 3727 w 222648"/>
                  <a:gd name="connsiteY4" fmla="*/ 2984088 h 305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683568" y="1280781"/>
                <a:ext cx="4273965" cy="1930099"/>
                <a:chOff x="8788946" y="1622704"/>
                <a:chExt cx="3460397" cy="1515116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8788946" y="1622704"/>
                  <a:ext cx="3460397" cy="15151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101600" dist="635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67"/>
                <p:cNvSpPr txBox="1"/>
                <p:nvPr/>
              </p:nvSpPr>
              <p:spPr>
                <a:xfrm>
                  <a:off x="9245902" y="1781326"/>
                  <a:ext cx="961668" cy="4180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b="1" dirty="0">
                      <a:solidFill>
                        <a:prstClr val="black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人员变动</a:t>
                  </a:r>
                </a:p>
              </p:txBody>
            </p:sp>
          </p:grpSp>
        </p:grpSp>
        <p:sp>
          <p:nvSpPr>
            <p:cNvPr id="35" name="矩形 34"/>
            <p:cNvSpPr/>
            <p:nvPr/>
          </p:nvSpPr>
          <p:spPr>
            <a:xfrm>
              <a:off x="179512" y="1988840"/>
              <a:ext cx="3718097" cy="474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人员变动频繁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，新人较多，传</a:t>
              </a:r>
              <a:r>
                <a:rPr lang="zh-CN" altLang="en-US" sz="14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带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教学时间不足；执行报表未经过认真复核。</a:t>
              </a:r>
              <a:endPara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boss-with-tie_81303">
              <a:extLst>
                <a:ext uri="{FF2B5EF4-FFF2-40B4-BE49-F238E27FC236}">
                  <a16:creationId xmlns:a16="http://schemas.microsoft.com/office/drawing/2014/main" xmlns="" id="{8BB5C076-4863-4488-8A84-D48DD5F879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528" y="1643435"/>
              <a:ext cx="384249" cy="31101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8" name="laptop_159172">
            <a:extLst>
              <a:ext uri="{FF2B5EF4-FFF2-40B4-BE49-F238E27FC236}">
                <a16:creationId xmlns:a16="http://schemas.microsoft.com/office/drawing/2014/main" xmlns="" id="{EAFFA759-847D-41B4-989E-8044C7AEBBF6}"/>
              </a:ext>
            </a:extLst>
          </p:cNvPr>
          <p:cNvSpPr>
            <a:spLocks noChangeAspect="1"/>
          </p:cNvSpPr>
          <p:nvPr/>
        </p:nvSpPr>
        <p:spPr bwMode="auto">
          <a:xfrm>
            <a:off x="725696" y="5091618"/>
            <a:ext cx="288860" cy="28625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矩形 18">
            <a:extLst>
              <a:ext uri="{FF2B5EF4-FFF2-40B4-BE49-F238E27FC236}">
                <a16:creationId xmlns:a16="http://schemas.microsoft.com/office/drawing/2014/main" xmlns="" id="{0F5731DD-F77B-4297-B20F-B8074B4A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85306"/>
            <a:ext cx="602637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1. 4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月预算执行情况总结</a:t>
            </a:r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主要问题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xmlns="" id="{39A66EAC-6A8E-41B7-96D0-AD1F3C784B41}"/>
              </a:ext>
            </a:extLst>
          </p:cNvPr>
          <p:cNvGrpSpPr/>
          <p:nvPr/>
        </p:nvGrpSpPr>
        <p:grpSpPr>
          <a:xfrm>
            <a:off x="4749924" y="1340769"/>
            <a:ext cx="3718098" cy="1511571"/>
            <a:chOff x="683568" y="1280781"/>
            <a:chExt cx="4392490" cy="2220227"/>
          </a:xfrm>
        </p:grpSpPr>
        <p:sp>
          <p:nvSpPr>
            <p:cNvPr id="101" name="等腰三角形 41">
              <a:extLst>
                <a:ext uri="{FF2B5EF4-FFF2-40B4-BE49-F238E27FC236}">
                  <a16:creationId xmlns:a16="http://schemas.microsoft.com/office/drawing/2014/main" xmlns="" id="{9E958248-0BCE-47E1-AB5A-278EEE85C522}"/>
                </a:ext>
              </a:extLst>
            </p:cNvPr>
            <p:cNvSpPr/>
            <p:nvPr/>
          </p:nvSpPr>
          <p:spPr>
            <a:xfrm rot="16200000">
              <a:off x="2723312" y="1148261"/>
              <a:ext cx="313004" cy="4392489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xmlns="" id="{75974988-3BF2-4A51-AAF5-94F4D4AFE9EE}"/>
                </a:ext>
              </a:extLst>
            </p:cNvPr>
            <p:cNvGrpSpPr/>
            <p:nvPr/>
          </p:nvGrpSpPr>
          <p:grpSpPr>
            <a:xfrm>
              <a:off x="683568" y="1280781"/>
              <a:ext cx="4273965" cy="1930099"/>
              <a:chOff x="8788946" y="1622704"/>
              <a:chExt cx="3460397" cy="1515116"/>
            </a:xfrm>
          </p:grpSpPr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xmlns="" id="{BCBD2715-7762-4EBB-8360-EFDDF9C51A31}"/>
                  </a:ext>
                </a:extLst>
              </p:cNvPr>
              <p:cNvSpPr/>
              <p:nvPr/>
            </p:nvSpPr>
            <p:spPr>
              <a:xfrm>
                <a:off x="8788946" y="1622704"/>
                <a:ext cx="3460397" cy="15151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635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文本框 67">
                <a:extLst>
                  <a:ext uri="{FF2B5EF4-FFF2-40B4-BE49-F238E27FC236}">
                    <a16:creationId xmlns:a16="http://schemas.microsoft.com/office/drawing/2014/main" xmlns="" id="{A3B8CE7D-7DA3-4479-8E6F-B8805A73C01C}"/>
                  </a:ext>
                </a:extLst>
              </p:cNvPr>
              <p:cNvSpPr txBox="1"/>
              <p:nvPr/>
            </p:nvSpPr>
            <p:spPr>
              <a:xfrm>
                <a:off x="9245902" y="1713148"/>
                <a:ext cx="2139222" cy="39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土增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税计算分摊不正确</a:t>
                </a:r>
                <a:endParaRPr lang="zh-CN" altLang="en-US" sz="16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503908F0-B48C-4B46-A4D0-C8F2FDF0A880}"/>
              </a:ext>
            </a:extLst>
          </p:cNvPr>
          <p:cNvSpPr/>
          <p:nvPr/>
        </p:nvSpPr>
        <p:spPr>
          <a:xfrm>
            <a:off x="4860032" y="1758421"/>
            <a:ext cx="3349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对于土增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税的计算及分摊理解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充分；</a:t>
            </a:r>
            <a:endParaRPr lang="en-US" altLang="zh-CN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/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未能正确地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理解</a:t>
            </a:r>
            <a:r>
              <a:rPr lang="zh-CN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销售更新</a:t>
            </a:r>
            <a:r>
              <a:rPr lang="zh-CN" altLang="zh-CN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的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方法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；</a:t>
            </a:r>
            <a:r>
              <a:rPr lang="zh-CN" altLang="zh-CN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毛利计算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不正确；未按照土增税的税法要求按</a:t>
            </a:r>
            <a:r>
              <a:rPr lang="zh-CN" altLang="zh-CN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业</a:t>
            </a:r>
            <a:r>
              <a:rPr lang="zh-CN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态分摊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</a:rPr>
              <a:t>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Freeform 110">
            <a:extLst>
              <a:ext uri="{FF2B5EF4-FFF2-40B4-BE49-F238E27FC236}">
                <a16:creationId xmlns:a16="http://schemas.microsoft.com/office/drawing/2014/main" xmlns="" id="{1F9716F0-6F64-44D4-AE1D-48060BFC8B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65804" y="1419210"/>
            <a:ext cx="354268" cy="313290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059832" y="3023917"/>
            <a:ext cx="1035115" cy="621321"/>
            <a:chOff x="3059833" y="1511535"/>
            <a:chExt cx="1035115" cy="621321"/>
          </a:xfrm>
        </p:grpSpPr>
        <p:sp>
          <p:nvSpPr>
            <p:cNvPr id="22" name="iS1ide-Oval 9"/>
            <p:cNvSpPr/>
            <p:nvPr/>
          </p:nvSpPr>
          <p:spPr bwMode="auto">
            <a:xfrm>
              <a:off x="3944781" y="1747114"/>
              <a:ext cx="150167" cy="15016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7" name="iS1ide-Straight Connector 8"/>
          <p:cNvCxnSpPr/>
          <p:nvPr/>
        </p:nvCxnSpPr>
        <p:spPr>
          <a:xfrm>
            <a:off x="4019863" y="980728"/>
            <a:ext cx="0" cy="52059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ṡľíḍè-TextBox 30"/>
          <p:cNvSpPr txBox="1"/>
          <p:nvPr/>
        </p:nvSpPr>
        <p:spPr>
          <a:xfrm>
            <a:off x="4572000" y="1806692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月预算执行情况总结</a:t>
            </a: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608934" y="3318860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提报资料及时间要求</a:t>
            </a:r>
          </a:p>
        </p:txBody>
      </p:sp>
      <p:sp>
        <p:nvSpPr>
          <p:cNvPr id="25" name="íṡľíḍè-TextBox 45"/>
          <p:cNvSpPr txBox="1"/>
          <p:nvPr/>
        </p:nvSpPr>
        <p:spPr>
          <a:xfrm>
            <a:off x="4574654" y="4581128"/>
            <a:ext cx="1869554" cy="434801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32" name="Group 6"/>
          <p:cNvGrpSpPr/>
          <p:nvPr/>
        </p:nvGrpSpPr>
        <p:grpSpPr>
          <a:xfrm>
            <a:off x="861041" y="2564904"/>
            <a:ext cx="1406703" cy="1582222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059832" y="4535871"/>
            <a:ext cx="1035115" cy="621321"/>
            <a:chOff x="3059832" y="4535871"/>
            <a:chExt cx="1035115" cy="621321"/>
          </a:xfrm>
        </p:grpSpPr>
        <p:sp>
          <p:nvSpPr>
            <p:cNvPr id="34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59832" y="1484784"/>
            <a:ext cx="1035115" cy="621321"/>
            <a:chOff x="3059832" y="4535871"/>
            <a:chExt cx="1035115" cy="621321"/>
          </a:xfrm>
        </p:grpSpPr>
        <p:sp>
          <p:nvSpPr>
            <p:cNvPr id="46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8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18"/>
          <p:cNvSpPr>
            <a:spLocks noChangeArrowheads="1"/>
          </p:cNvSpPr>
          <p:nvPr/>
        </p:nvSpPr>
        <p:spPr bwMode="auto">
          <a:xfrm>
            <a:off x="779785" y="185306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提报</a:t>
            </a:r>
            <a:r>
              <a:rPr lang="zh-CN" altLang="zh-CN" sz="2400" b="1" dirty="0">
                <a:latin typeface="+mn-ea"/>
                <a:ea typeface="+mn-ea"/>
                <a:cs typeface="+mn-ea"/>
              </a:rPr>
              <a:t>资料及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时间</a:t>
            </a:r>
            <a:r>
              <a:rPr lang="zh-CN" altLang="zh-CN" sz="2400" b="1" dirty="0">
                <a:latin typeface="+mn-ea"/>
                <a:ea typeface="+mn-ea"/>
                <a:cs typeface="+mn-ea"/>
              </a:rPr>
              <a:t>要求</a:t>
            </a:r>
            <a:endParaRPr lang="zh-CN" altLang="en-US" sz="2400" b="1" dirty="0"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82" name="文本框 12"/>
          <p:cNvSpPr txBox="1"/>
          <p:nvPr/>
        </p:nvSpPr>
        <p:spPr>
          <a:xfrm>
            <a:off x="2243967" y="1484784"/>
            <a:ext cx="30132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 smtClean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更新提交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“表</a:t>
            </a:r>
            <a:r>
              <a:rPr lang="en-US" altLang="zh-CN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”部分表格</a:t>
            </a:r>
            <a:endParaRPr lang="en-US" altLang="zh-CN" b="1" dirty="0">
              <a:solidFill>
                <a:schemeClr val="accent1"/>
              </a:solidFill>
              <a:latin typeface="+mn-ea"/>
              <a:ea typeface="+mn-ea"/>
              <a:cs typeface="+mn-ea"/>
              <a:sym typeface="+mn-lt"/>
            </a:endParaRPr>
          </a:p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表</a:t>
            </a:r>
            <a:r>
              <a:rPr lang="en-US" altLang="zh-CN" sz="1200" b="1" dirty="0" smtClean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2.4/2.6/2.5.1/2.7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（除</a:t>
            </a:r>
            <a:r>
              <a:rPr lang="en-US" altLang="zh-CN" sz="12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206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期间费用）、土增税计算模板、各表数据链接</a:t>
            </a:r>
            <a:endParaRPr lang="en-US" altLang="zh-CN" sz="1200" b="1" dirty="0">
              <a:solidFill>
                <a:schemeClr val="accent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95" name="文本框 19"/>
          <p:cNvSpPr txBox="1"/>
          <p:nvPr/>
        </p:nvSpPr>
        <p:spPr>
          <a:xfrm>
            <a:off x="1141401" y="4571836"/>
            <a:ext cx="299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提交“</a:t>
            </a:r>
            <a:r>
              <a:rPr lang="zh-CN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</a:rPr>
              <a:t>月度节点执行情况表</a:t>
            </a: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</a:rPr>
              <a:t>”</a:t>
            </a:r>
            <a:endParaRPr lang="en-US" altLang="zh-CN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" name="文本框 26"/>
          <p:cNvSpPr txBox="1"/>
          <p:nvPr/>
        </p:nvSpPr>
        <p:spPr>
          <a:xfrm>
            <a:off x="6444208" y="152717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提交“表</a:t>
            </a:r>
            <a:r>
              <a: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”全套表格</a:t>
            </a:r>
            <a:endParaRPr lang="en-US" altLang="zh-CN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ts val="600"/>
              </a:spcBef>
            </a:pPr>
            <a:endParaRPr lang="zh-CN" altLang="en-US" sz="1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文本框 33"/>
          <p:cNvSpPr txBox="1"/>
          <p:nvPr/>
        </p:nvSpPr>
        <p:spPr>
          <a:xfrm>
            <a:off x="5449032" y="4611422"/>
            <a:ext cx="36248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提交“月度执行分析报告”</a:t>
            </a:r>
            <a:endParaRPr lang="en-US" altLang="zh-CN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（分析报告签字版）</a:t>
            </a:r>
            <a:endParaRPr lang="en-US" altLang="zh-CN" sz="1200" b="1" dirty="0">
              <a:solidFill>
                <a:schemeClr val="accent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94623" y="3684806"/>
            <a:ext cx="806113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87184" y="1844824"/>
            <a:ext cx="1208552" cy="1816282"/>
            <a:chOff x="380811" y="1868524"/>
            <a:chExt cx="1208552" cy="1816282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380811" y="2869897"/>
              <a:ext cx="414361" cy="81490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/>
            <p:cNvSpPr/>
            <p:nvPr/>
          </p:nvSpPr>
          <p:spPr>
            <a:xfrm>
              <a:off x="753735" y="2759400"/>
              <a:ext cx="151933" cy="1519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860778" y="1975567"/>
              <a:ext cx="621542" cy="6215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50" b="1" dirty="0">
                  <a:cs typeface="+mn-ea"/>
                  <a:sym typeface="+mn-lt"/>
                </a:rPr>
                <a:t>每月</a:t>
              </a:r>
              <a:endParaRPr lang="en-US" altLang="zh-CN" sz="1050" b="1" dirty="0">
                <a:cs typeface="+mn-ea"/>
                <a:sym typeface="+mn-lt"/>
              </a:endParaRPr>
            </a:p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7</a:t>
              </a:r>
              <a:r>
                <a:rPr lang="zh-CN" altLang="en-US" sz="1050" b="1" dirty="0">
                  <a:cs typeface="+mn-ea"/>
                  <a:sym typeface="+mn-lt"/>
                </a:rPr>
                <a:t>日前</a:t>
              </a: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753735" y="1868524"/>
              <a:ext cx="835628" cy="835628"/>
              <a:chOff x="857250" y="1893093"/>
              <a:chExt cx="864394" cy="864394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弧形 78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79512" y="3700949"/>
            <a:ext cx="1167124" cy="1816284"/>
            <a:chOff x="605920" y="3700949"/>
            <a:chExt cx="1167124" cy="1816284"/>
          </a:xfrm>
        </p:grpSpPr>
        <p:cxnSp>
          <p:nvCxnSpPr>
            <p:cNvPr id="85" name="直接连接符 84"/>
            <p:cNvCxnSpPr/>
            <p:nvPr/>
          </p:nvCxnSpPr>
          <p:spPr>
            <a:xfrm flipH="1">
              <a:off x="1358683" y="3700949"/>
              <a:ext cx="414361" cy="81490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 flipV="1">
              <a:off x="1282717" y="4459489"/>
              <a:ext cx="151933" cy="1519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712963" y="4788648"/>
              <a:ext cx="621542" cy="6215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每月</a:t>
              </a:r>
              <a:endParaRPr lang="en-US" altLang="zh-CN" sz="1200" b="1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b="1" dirty="0">
                  <a:cs typeface="+mn-ea"/>
                  <a:sym typeface="+mn-lt"/>
                </a:rPr>
                <a:t>7</a:t>
              </a:r>
              <a:r>
                <a:rPr lang="zh-CN" altLang="en-US" sz="1200" b="1" dirty="0">
                  <a:cs typeface="+mn-ea"/>
                  <a:sym typeface="+mn-lt"/>
                </a:rPr>
                <a:t>日前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05920" y="4681605"/>
              <a:ext cx="835628" cy="835628"/>
              <a:chOff x="857250" y="1893093"/>
              <a:chExt cx="864394" cy="864394"/>
            </a:xfrm>
          </p:grpSpPr>
          <p:sp>
            <p:nvSpPr>
              <p:cNvPr id="93" name="弧形 92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弧形 93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292079" y="1868524"/>
            <a:ext cx="1224137" cy="1816282"/>
            <a:chOff x="3923928" y="1868524"/>
            <a:chExt cx="1224137" cy="1816282"/>
          </a:xfrm>
        </p:grpSpPr>
        <p:cxnSp>
          <p:nvCxnSpPr>
            <p:cNvPr id="99" name="直接连接符 98"/>
            <p:cNvCxnSpPr/>
            <p:nvPr/>
          </p:nvCxnSpPr>
          <p:spPr>
            <a:xfrm flipV="1">
              <a:off x="3923928" y="2869897"/>
              <a:ext cx="414361" cy="81490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椭圆 101"/>
            <p:cNvSpPr/>
            <p:nvPr/>
          </p:nvSpPr>
          <p:spPr>
            <a:xfrm>
              <a:off x="4296852" y="2759400"/>
              <a:ext cx="151933" cy="1519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4403895" y="1975567"/>
              <a:ext cx="621542" cy="6215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每月</a:t>
              </a:r>
              <a:endParaRPr lang="en-US" altLang="zh-CN" sz="1200" b="1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b="1" dirty="0">
                  <a:cs typeface="+mn-ea"/>
                  <a:sym typeface="+mn-lt"/>
                </a:rPr>
                <a:t>10</a:t>
              </a:r>
              <a:r>
                <a:rPr lang="zh-CN" altLang="en-US" sz="1200" b="1" dirty="0">
                  <a:cs typeface="+mn-ea"/>
                  <a:sym typeface="+mn-lt"/>
                </a:rPr>
                <a:t>日前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296850" y="1868524"/>
              <a:ext cx="851215" cy="835628"/>
              <a:chOff x="2290092" y="1893093"/>
              <a:chExt cx="880518" cy="864394"/>
            </a:xfrm>
          </p:grpSpPr>
          <p:sp>
            <p:nvSpPr>
              <p:cNvPr id="107" name="弧形 106"/>
              <p:cNvSpPr/>
              <p:nvPr/>
            </p:nvSpPr>
            <p:spPr>
              <a:xfrm>
                <a:off x="2290092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弧形 110"/>
              <p:cNvSpPr/>
              <p:nvPr/>
            </p:nvSpPr>
            <p:spPr>
              <a:xfrm>
                <a:off x="2306216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84445" y="3700949"/>
            <a:ext cx="1195667" cy="1816284"/>
            <a:chOff x="4168421" y="3700949"/>
            <a:chExt cx="1195667" cy="1816284"/>
          </a:xfrm>
        </p:grpSpPr>
        <p:cxnSp>
          <p:nvCxnSpPr>
            <p:cNvPr id="117" name="直接连接符 116"/>
            <p:cNvCxnSpPr/>
            <p:nvPr/>
          </p:nvCxnSpPr>
          <p:spPr>
            <a:xfrm flipH="1">
              <a:off x="4949727" y="3700949"/>
              <a:ext cx="414361" cy="81490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椭圆 117"/>
            <p:cNvSpPr/>
            <p:nvPr/>
          </p:nvSpPr>
          <p:spPr>
            <a:xfrm flipV="1">
              <a:off x="4873761" y="4459489"/>
              <a:ext cx="151933" cy="1519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304007" y="4788648"/>
              <a:ext cx="621542" cy="6215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每月</a:t>
              </a:r>
              <a:endParaRPr lang="en-US" altLang="zh-CN" sz="1200" b="1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b="1" dirty="0">
                  <a:cs typeface="+mn-ea"/>
                  <a:sym typeface="+mn-lt"/>
                </a:rPr>
                <a:t>11</a:t>
              </a:r>
              <a:r>
                <a:rPr lang="zh-CN" altLang="en-US" sz="1200" b="1" dirty="0">
                  <a:cs typeface="+mn-ea"/>
                  <a:sym typeface="+mn-lt"/>
                </a:rPr>
                <a:t>日前</a:t>
              </a: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168421" y="4681605"/>
              <a:ext cx="864172" cy="835628"/>
              <a:chOff x="2326975" y="1893093"/>
              <a:chExt cx="893920" cy="864394"/>
            </a:xfrm>
          </p:grpSpPr>
          <p:sp>
            <p:nvSpPr>
              <p:cNvPr id="121" name="弧形 120"/>
              <p:cNvSpPr/>
              <p:nvPr/>
            </p:nvSpPr>
            <p:spPr>
              <a:xfrm>
                <a:off x="2326975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弧形 121"/>
              <p:cNvSpPr/>
              <p:nvPr/>
            </p:nvSpPr>
            <p:spPr>
              <a:xfrm>
                <a:off x="2356502" y="1893093"/>
                <a:ext cx="864393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1619672" y="2564904"/>
            <a:ext cx="35046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销售数据与《销售统计表》核对一致；</a:t>
            </a:r>
            <a:endParaRPr lang="en-US" altLang="zh-CN" sz="1200" dirty="0">
              <a:latin typeface="+mn-ea"/>
              <a:ea typeface="+mn-ea"/>
            </a:endParaRPr>
          </a:p>
          <a:p>
            <a:pPr marL="628650" lvl="1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成控表数据与系统数据核对一致；</a:t>
            </a:r>
            <a:endParaRPr lang="en-US" altLang="zh-CN" sz="1200" dirty="0">
              <a:latin typeface="+mn-ea"/>
              <a:ea typeface="+mn-ea"/>
            </a:endParaRPr>
          </a:p>
          <a:p>
            <a:pPr marL="628650" lvl="1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确保各表间的指标相符；</a:t>
            </a:r>
            <a:endParaRPr lang="en-US" altLang="zh-CN" sz="1200" dirty="0">
              <a:latin typeface="+mn-ea"/>
              <a:ea typeface="+mn-ea"/>
            </a:endParaRPr>
          </a:p>
          <a:p>
            <a:pPr marL="628650" lvl="1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销售、成本异常分析充分</a:t>
            </a:r>
            <a:endParaRPr lang="zh-CN" altLang="en-US" sz="1200" dirty="0"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592" y="5373216"/>
            <a:ext cx="2701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节点完成日期准确、延期</a:t>
            </a:r>
            <a:r>
              <a:rPr lang="zh-CN" altLang="zh-CN" sz="1200" dirty="0" smtClean="0">
                <a:latin typeface="+mn-ea"/>
                <a:ea typeface="+mn-ea"/>
              </a:rPr>
              <a:t>原因</a:t>
            </a:r>
            <a:r>
              <a:rPr lang="zh-CN" altLang="en-US" sz="1200" dirty="0" smtClean="0">
                <a:latin typeface="+mn-ea"/>
                <a:ea typeface="+mn-ea"/>
              </a:rPr>
              <a:t>及应对措施</a:t>
            </a:r>
            <a:r>
              <a:rPr lang="zh-CN" altLang="zh-CN" sz="1200" dirty="0" smtClean="0">
                <a:latin typeface="+mn-ea"/>
                <a:ea typeface="+mn-ea"/>
              </a:rPr>
              <a:t>说明</a:t>
            </a:r>
            <a:r>
              <a:rPr lang="zh-CN" altLang="zh-CN" sz="1200" dirty="0">
                <a:latin typeface="+mn-ea"/>
                <a:ea typeface="+mn-ea"/>
              </a:rPr>
              <a:t>充分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42519" y="2634334"/>
            <a:ext cx="2977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各表间指标一致</a:t>
            </a:r>
            <a:r>
              <a:rPr lang="zh-CN" altLang="zh-CN" sz="1200" dirty="0" smtClean="0">
                <a:latin typeface="+mn-ea"/>
                <a:ea typeface="+mn-ea"/>
              </a:rPr>
              <a:t>；</a:t>
            </a:r>
            <a:r>
              <a:rPr lang="zh-CN" altLang="en-US" sz="1200" dirty="0" smtClean="0">
                <a:latin typeface="+mn-ea"/>
                <a:ea typeface="+mn-ea"/>
              </a:rPr>
              <a:t>计算分摊方法正确、</a:t>
            </a:r>
            <a:r>
              <a:rPr lang="zh-CN" altLang="zh-CN" sz="1200" dirty="0" smtClean="0">
                <a:latin typeface="+mn-ea"/>
                <a:ea typeface="+mn-ea"/>
              </a:rPr>
              <a:t>指标差</a:t>
            </a:r>
            <a:r>
              <a:rPr lang="zh-CN" altLang="zh-CN" sz="1200" dirty="0">
                <a:latin typeface="+mn-ea"/>
                <a:ea typeface="+mn-ea"/>
              </a:rPr>
              <a:t>异说明充分；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3748" y="5410190"/>
            <a:ext cx="3180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Wingdings" pitchFamily="2" charset="2"/>
              <a:buChar char="ü"/>
            </a:pPr>
            <a:r>
              <a:rPr lang="zh-CN" altLang="zh-CN" sz="1200" dirty="0">
                <a:latin typeface="+mn-ea"/>
                <a:ea typeface="+mn-ea"/>
              </a:rPr>
              <a:t>分析要素全面、指标异常说明充分、与实际业务相</a:t>
            </a:r>
            <a:r>
              <a:rPr lang="zh-CN" altLang="zh-CN" sz="1200" dirty="0" smtClean="0">
                <a:latin typeface="+mn-ea"/>
                <a:ea typeface="+mn-ea"/>
              </a:rPr>
              <a:t>结合</a:t>
            </a:r>
            <a:r>
              <a:rPr lang="zh-CN" altLang="en-US" sz="1200" dirty="0" smtClean="0">
                <a:latin typeface="+mn-ea"/>
                <a:ea typeface="+mn-ea"/>
              </a:rPr>
              <a:t>、真实反映项目经营情况</a:t>
            </a:r>
            <a:endParaRPr lang="zh-CN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02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59832" y="4149080"/>
            <a:ext cx="1035115" cy="621321"/>
            <a:chOff x="3059833" y="1511535"/>
            <a:chExt cx="1035115" cy="621321"/>
          </a:xfrm>
        </p:grpSpPr>
        <p:sp>
          <p:nvSpPr>
            <p:cNvPr id="8" name="iS1ide-Oval 9"/>
            <p:cNvSpPr/>
            <p:nvPr/>
          </p:nvSpPr>
          <p:spPr bwMode="auto">
            <a:xfrm>
              <a:off x="3944781" y="1747114"/>
              <a:ext cx="150167" cy="15016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cxnSp>
        <p:nvCxnSpPr>
          <p:cNvPr id="7" name="iS1ide-Straight Connector 8"/>
          <p:cNvCxnSpPr/>
          <p:nvPr/>
        </p:nvCxnSpPr>
        <p:spPr>
          <a:xfrm>
            <a:off x="4019863" y="980728"/>
            <a:ext cx="0" cy="52059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3059832" y="1484784"/>
            <a:ext cx="1035115" cy="621321"/>
            <a:chOff x="3059832" y="4535871"/>
            <a:chExt cx="1035115" cy="621321"/>
          </a:xfrm>
        </p:grpSpPr>
        <p:sp>
          <p:nvSpPr>
            <p:cNvPr id="11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31" name="íṡľíḍè-TextBox 30"/>
          <p:cNvSpPr txBox="1"/>
          <p:nvPr/>
        </p:nvSpPr>
        <p:spPr>
          <a:xfrm>
            <a:off x="4716016" y="1806692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月预算执行情况总结</a:t>
            </a: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752950" y="3148093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提报资料及时间要求</a:t>
            </a:r>
          </a:p>
        </p:txBody>
      </p:sp>
      <p:sp>
        <p:nvSpPr>
          <p:cNvPr id="25" name="íṡľíḍè-TextBox 45"/>
          <p:cNvSpPr txBox="1"/>
          <p:nvPr/>
        </p:nvSpPr>
        <p:spPr>
          <a:xfrm>
            <a:off x="4729595" y="4149080"/>
            <a:ext cx="1869554" cy="434801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32" name="Group 6"/>
          <p:cNvGrpSpPr/>
          <p:nvPr/>
        </p:nvGrpSpPr>
        <p:grpSpPr>
          <a:xfrm>
            <a:off x="861041" y="2564904"/>
            <a:ext cx="1406703" cy="1582222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059832" y="2852936"/>
            <a:ext cx="1035115" cy="621321"/>
            <a:chOff x="3059832" y="4535871"/>
            <a:chExt cx="1035115" cy="621321"/>
          </a:xfrm>
        </p:grpSpPr>
        <p:sp>
          <p:nvSpPr>
            <p:cNvPr id="34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065178" y="4653136"/>
            <a:ext cx="23198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销       售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成本费用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税       金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利      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润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节  点  表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预算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执行分析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报告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8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1" y="2885191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48926" y="1188962"/>
            <a:ext cx="45313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>
                <a:latin typeface="+mn-ea"/>
                <a:ea typeface="+mn-ea"/>
              </a:rPr>
              <a:t>F</a:t>
            </a:r>
            <a:r>
              <a:rPr lang="zh-CN" altLang="en-US" sz="1600" dirty="0">
                <a:latin typeface="+mn-ea"/>
                <a:ea typeface="+mn-ea"/>
              </a:rPr>
              <a:t>列“截至</a:t>
            </a:r>
            <a:r>
              <a:rPr lang="en-US" altLang="zh-CN" sz="1600" dirty="0">
                <a:latin typeface="+mn-ea"/>
                <a:ea typeface="+mn-ea"/>
              </a:rPr>
              <a:t>2017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12</a:t>
            </a:r>
            <a:r>
              <a:rPr lang="zh-CN" altLang="en-US" sz="1600" dirty="0">
                <a:latin typeface="+mn-ea"/>
                <a:ea typeface="+mn-ea"/>
              </a:rPr>
              <a:t>月累计实际发生” 应与</a:t>
            </a:r>
            <a:r>
              <a:rPr lang="en-US" altLang="zh-CN" sz="1600" dirty="0">
                <a:latin typeface="+mn-ea"/>
                <a:ea typeface="+mn-ea"/>
              </a:rPr>
              <a:t>2018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月</a:t>
            </a:r>
            <a:r>
              <a:rPr lang="en-US" altLang="zh-CN" sz="1600" dirty="0">
                <a:latin typeface="+mn-ea"/>
                <a:ea typeface="+mn-ea"/>
              </a:rPr>
              <a:t>19</a:t>
            </a:r>
            <a:r>
              <a:rPr lang="zh-CN" altLang="en-US" sz="1600" dirty="0">
                <a:latin typeface="+mn-ea"/>
                <a:ea typeface="+mn-ea"/>
              </a:rPr>
              <a:t>日定稿核对相符；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>
                <a:latin typeface="+mn-ea"/>
                <a:ea typeface="+mn-ea"/>
              </a:rPr>
              <a:t>G</a:t>
            </a:r>
            <a:r>
              <a:rPr lang="zh-CN" altLang="en-US" sz="1600" dirty="0">
                <a:latin typeface="+mn-ea"/>
                <a:ea typeface="+mn-ea"/>
              </a:rPr>
              <a:t>列上半年“预算”、</a:t>
            </a:r>
            <a:r>
              <a:rPr lang="en-US" altLang="zh-CN" sz="1600" dirty="0">
                <a:latin typeface="+mn-ea"/>
                <a:ea typeface="+mn-ea"/>
              </a:rPr>
              <a:t>AB</a:t>
            </a:r>
            <a:r>
              <a:rPr lang="zh-CN" altLang="en-US" sz="1600" dirty="0">
                <a:latin typeface="+mn-ea"/>
                <a:ea typeface="+mn-ea"/>
              </a:rPr>
              <a:t>列“全周期预算”应与预算表核对相符；也应该与系统数据一致；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各类大业态下已经细分业态，应根据项目实际情况进行填列，增加执行数据的准确性及可比性；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该表的数据应该与销售统计表核对一致；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该表的面积是可售面积，在责任书编制及执行时的计算口径上应保持一致，否则应该进行调整及说明；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在编制及更新调整责任书时，应该尽量细化业态及排期，最好能细化到楼栋的排期，以便后期进行监控及</a:t>
            </a:r>
            <a:r>
              <a:rPr lang="zh-CN" altLang="en-US" sz="1600" dirty="0" smtClean="0">
                <a:latin typeface="+mn-ea"/>
                <a:ea typeface="+mn-ea"/>
              </a:rPr>
              <a:t>分析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销售分析表（</a:t>
            </a:r>
            <a:r>
              <a:rPr lang="en-US" altLang="zh-CN" sz="1600" dirty="0" smtClean="0">
                <a:latin typeface="+mn-ea"/>
                <a:ea typeface="+mn-ea"/>
              </a:rPr>
              <a:t>2.4</a:t>
            </a:r>
            <a:r>
              <a:rPr lang="zh-CN" altLang="en-US" sz="1600" dirty="0" smtClean="0">
                <a:latin typeface="+mn-ea"/>
                <a:ea typeface="+mn-ea"/>
              </a:rPr>
              <a:t>）是销售执行表的汇总，应复核一致，同时对异常指标进行充分说明原因。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90072" y="1188962"/>
            <a:ext cx="3301807" cy="1375942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8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销售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销售执行表（</a:t>
              </a:r>
              <a:r>
                <a:rPr lang="en-US" altLang="zh-CN" sz="1600" b="1" dirty="0">
                  <a:cs typeface="+mn-ea"/>
                  <a:sym typeface="+mn-lt"/>
                </a:rPr>
                <a:t>2.6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en-US" altLang="zh-CN" sz="1600" b="1" dirty="0" smtClean="0">
                <a:cs typeface="+mn-ea"/>
                <a:sym typeface="+mn-lt"/>
              </a:endParaRPr>
            </a:p>
            <a:p>
              <a:r>
                <a:rPr lang="en-US" altLang="zh-CN" sz="1600" b="1" dirty="0">
                  <a:cs typeface="+mn-ea"/>
                  <a:sym typeface="+mn-lt"/>
                </a:rPr>
                <a:t> </a:t>
              </a:r>
              <a:r>
                <a:rPr lang="en-US" altLang="zh-CN" sz="1600" b="1" dirty="0" smtClean="0">
                  <a:cs typeface="+mn-ea"/>
                  <a:sym typeface="+mn-lt"/>
                </a:rPr>
                <a:t>                  </a:t>
              </a:r>
              <a:r>
                <a:rPr lang="zh-CN" altLang="en-US" sz="1600" b="1" dirty="0" smtClean="0">
                  <a:cs typeface="+mn-ea"/>
                  <a:sym typeface="+mn-lt"/>
                </a:rPr>
                <a:t>销售分析表（</a:t>
              </a:r>
              <a:r>
                <a:rPr lang="en-US" altLang="zh-CN" sz="1600" b="1" dirty="0" smtClean="0">
                  <a:cs typeface="+mn-ea"/>
                  <a:sym typeface="+mn-lt"/>
                </a:rPr>
                <a:t>2.4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810497" y="408863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57262" y="1231587"/>
            <a:ext cx="497923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该表根据责任书的编制底稿及细分业态的成本差异性进行填报；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在各业态的单方成本分摊方法上应考虑当地税局认可的口径，并结合项目的税务筹划需要进行分摊。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老的预算项目由于之前的分摊没有细分业态，只能采用将剩余成本再合理分摊的方式分摊到细分业态中；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灵活对项目溢价的分摊及处理，应根据项目溢价性质（如土增税溢价或土增税所得税溢价）进行正确填报，该部分溢价应该是指所得税溢价，土增税溢价应该在底稿计算全周期土增税时单独处理；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在编制责任书时应充分考虑细分业态成本的差异性及溢价的特殊性，详细填制并附上分摊及计算的底稿；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>
                <a:latin typeface="+mn-ea"/>
                <a:ea typeface="+mn-ea"/>
              </a:rPr>
              <a:t>该表是填报利润执行表及分析项目销售毛利的基础表，务必填报准确及合理。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0072" y="1188962"/>
            <a:ext cx="3640609" cy="625027"/>
            <a:chOff x="3770274" y="3938956"/>
            <a:chExt cx="1016801" cy="48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3770274" y="3938956"/>
              <a:ext cx="1016801" cy="48740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成本费用</a:t>
              </a:r>
              <a:r>
                <a:rPr lang="en-US" altLang="zh-CN" sz="1600" b="1" dirty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单方成本（</a:t>
              </a:r>
              <a:r>
                <a:rPr lang="en-US" altLang="zh-CN" sz="1600" b="1" dirty="0">
                  <a:cs typeface="+mn-ea"/>
                  <a:sym typeface="+mn-lt"/>
                </a:rPr>
                <a:t>2.5.1</a:t>
              </a:r>
              <a:r>
                <a:rPr lang="zh-CN" altLang="en-US" sz="1600" b="1" dirty="0"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810497" y="408863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779785" y="188640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预算编制及执行填报要点</a:t>
            </a:r>
          </a:p>
        </p:txBody>
      </p:sp>
    </p:spTree>
    <p:extLst>
      <p:ext uri="{BB962C8B-B14F-4D97-AF65-F5344CB8AC3E}">
        <p14:creationId xmlns:p14="http://schemas.microsoft.com/office/powerpoint/2010/main" val="23550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wrap="square" rtlCol="0" anchor="ctr" anchorCtr="0">
        <a:spAutoFit/>
      </a:bodyPr>
      <a:lstStyle>
        <a:defPPr marL="45720" algn="ctr">
          <a:lnSpc>
            <a:spcPts val="1700"/>
          </a:lnSpc>
          <a:defRPr sz="105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主题5">
  <a:themeElements>
    <a:clrScheme name="自定义 2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AAA97A"/>
      </a:accent1>
      <a:accent2>
        <a:srgbClr val="84ACB6"/>
      </a:accent2>
      <a:accent3>
        <a:srgbClr val="E7AA50"/>
      </a:accent3>
      <a:accent4>
        <a:srgbClr val="7EC1AC"/>
      </a:accent4>
      <a:accent5>
        <a:srgbClr val="84ACB6"/>
      </a:accent5>
      <a:accent6>
        <a:srgbClr val="85A5C1"/>
      </a:accent6>
      <a:hlink>
        <a:srgbClr val="84ACB6"/>
      </a:hlink>
      <a:folHlink>
        <a:srgbClr val="B1C5D7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34153</TotalTime>
  <Words>1858</Words>
  <Application>Microsoft Office PowerPoint</Application>
  <PresentationFormat>全屏显示(4:3)</PresentationFormat>
  <Paragraphs>146</Paragraphs>
  <Slides>16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自定义设计方案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赵泽发</dc:creator>
  <cp:lastModifiedBy>Administrator</cp:lastModifiedBy>
  <cp:revision>2894</cp:revision>
  <cp:lastPrinted>2018-05-21T07:17:46Z</cp:lastPrinted>
  <dcterms:modified xsi:type="dcterms:W3CDTF">2018-06-25T02:51:29Z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0x0101005874104323E5D849872B16DA3CF1BD86</vt:lpwstr>
  </property>
</Properties>
</file>