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 id="2147483676" r:id="rId2"/>
    <p:sldMasterId id="2147483690" r:id="rId3"/>
  </p:sldMasterIdLst>
  <p:notesMasterIdLst>
    <p:notesMasterId r:id="rId15"/>
  </p:notesMasterIdLst>
  <p:handoutMasterIdLst>
    <p:handoutMasterId r:id="rId16"/>
  </p:handoutMasterIdLst>
  <p:sldIdLst>
    <p:sldId id="2371" r:id="rId4"/>
    <p:sldId id="2397" r:id="rId5"/>
    <p:sldId id="2409" r:id="rId6"/>
    <p:sldId id="2417" r:id="rId7"/>
    <p:sldId id="2418" r:id="rId8"/>
    <p:sldId id="2415" r:id="rId9"/>
    <p:sldId id="2419" r:id="rId10"/>
    <p:sldId id="2420" r:id="rId11"/>
    <p:sldId id="2421" r:id="rId12"/>
    <p:sldId id="2317" r:id="rId13"/>
    <p:sldId id="2423" r:id="rId14"/>
  </p:sldIdLst>
  <p:sldSz cx="9144000" cy="6858000" type="screen4x3"/>
  <p:notesSz cx="6797675" cy="9926638"/>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D0D0D0"/>
    <a:srgbClr val="404040"/>
    <a:srgbClr val="558ED5"/>
    <a:srgbClr val="DCE6F2"/>
    <a:srgbClr val="4F81BD"/>
    <a:srgbClr val="A5E290"/>
    <a:srgbClr val="D2D2CD"/>
    <a:srgbClr val="D2D2D2"/>
    <a:srgbClr val="D7D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029" autoAdjust="0"/>
    <p:restoredTop sz="91462" autoAdjust="0"/>
  </p:normalViewPr>
  <p:slideViewPr>
    <p:cSldViewPr>
      <p:cViewPr varScale="1">
        <p:scale>
          <a:sx n="84" d="100"/>
          <a:sy n="84" d="100"/>
        </p:scale>
        <p:origin x="-95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4068" y="-108"/>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46400" cy="496889"/>
          </a:xfrm>
          <a:prstGeom prst="rect">
            <a:avLst/>
          </a:prstGeom>
        </p:spPr>
        <p:txBody>
          <a:bodyPr vert="horz" lIns="91303" tIns="45652" rIns="91303" bIns="45652"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49689" y="1"/>
            <a:ext cx="2946400" cy="496889"/>
          </a:xfrm>
          <a:prstGeom prst="rect">
            <a:avLst/>
          </a:prstGeom>
        </p:spPr>
        <p:txBody>
          <a:bodyPr vert="horz" lIns="91303" tIns="45652" rIns="91303" bIns="45652" rtlCol="0"/>
          <a:lstStyle>
            <a:lvl1pPr algn="r" fontAlgn="auto">
              <a:spcBef>
                <a:spcPts val="0"/>
              </a:spcBef>
              <a:spcAft>
                <a:spcPts val="0"/>
              </a:spcAft>
              <a:defRPr sz="1200">
                <a:latin typeface="+mn-lt"/>
                <a:ea typeface="+mn-ea"/>
              </a:defRPr>
            </a:lvl1pPr>
          </a:lstStyle>
          <a:p>
            <a:pPr>
              <a:defRPr/>
            </a:pPr>
            <a:fld id="{8B2519F5-7142-451D-BCE6-33605993CD50}" type="datetimeFigureOut">
              <a:rPr lang="zh-CN" altLang="en-US"/>
              <a:pPr>
                <a:defRPr/>
              </a:pPr>
              <a:t>2018/11/29</a:t>
            </a:fld>
            <a:endParaRPr lang="zh-CN" altLang="en-US"/>
          </a:p>
        </p:txBody>
      </p:sp>
      <p:sp>
        <p:nvSpPr>
          <p:cNvPr id="4" name="页脚占位符 3"/>
          <p:cNvSpPr>
            <a:spLocks noGrp="1"/>
          </p:cNvSpPr>
          <p:nvPr>
            <p:ph type="ftr" sz="quarter" idx="2"/>
          </p:nvPr>
        </p:nvSpPr>
        <p:spPr>
          <a:xfrm>
            <a:off x="0" y="9428164"/>
            <a:ext cx="2946400" cy="496887"/>
          </a:xfrm>
          <a:prstGeom prst="rect">
            <a:avLst/>
          </a:prstGeom>
        </p:spPr>
        <p:txBody>
          <a:bodyPr vert="horz" lIns="91303" tIns="45652" rIns="91303" bIns="45652"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49689" y="9428164"/>
            <a:ext cx="2946400" cy="496887"/>
          </a:xfrm>
          <a:prstGeom prst="rect">
            <a:avLst/>
          </a:prstGeom>
        </p:spPr>
        <p:txBody>
          <a:bodyPr vert="horz" lIns="91303" tIns="45652" rIns="91303" bIns="45652" rtlCol="0" anchor="b"/>
          <a:lstStyle>
            <a:lvl1pPr algn="r" fontAlgn="auto">
              <a:spcBef>
                <a:spcPts val="0"/>
              </a:spcBef>
              <a:spcAft>
                <a:spcPts val="0"/>
              </a:spcAft>
              <a:defRPr sz="1200">
                <a:latin typeface="+mn-lt"/>
                <a:ea typeface="+mn-ea"/>
              </a:defRPr>
            </a:lvl1pPr>
          </a:lstStyle>
          <a:p>
            <a:pPr>
              <a:defRPr/>
            </a:pPr>
            <a:fld id="{77F627B4-A4EE-4DD0-BEC0-83DB62DB29E4}" type="slidenum">
              <a:rPr lang="zh-CN" altLang="en-US"/>
              <a:pPr>
                <a:defRPr/>
              </a:pPr>
              <a:t>‹#›</a:t>
            </a:fld>
            <a:endParaRPr lang="zh-CN" altLang="en-US"/>
          </a:p>
        </p:txBody>
      </p:sp>
    </p:spTree>
    <p:extLst>
      <p:ext uri="{BB962C8B-B14F-4D97-AF65-F5344CB8AC3E}">
        <p14:creationId xmlns:p14="http://schemas.microsoft.com/office/powerpoint/2010/main" val="1120962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46400" cy="496889"/>
          </a:xfrm>
          <a:prstGeom prst="rect">
            <a:avLst/>
          </a:prstGeom>
        </p:spPr>
        <p:txBody>
          <a:bodyPr vert="horz" lIns="91303" tIns="45652" rIns="91303" bIns="45652"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49689" y="1"/>
            <a:ext cx="2946400" cy="496889"/>
          </a:xfrm>
          <a:prstGeom prst="rect">
            <a:avLst/>
          </a:prstGeom>
        </p:spPr>
        <p:txBody>
          <a:bodyPr vert="horz" lIns="91303" tIns="45652" rIns="91303" bIns="45652" rtlCol="0"/>
          <a:lstStyle>
            <a:lvl1pPr algn="r" fontAlgn="auto">
              <a:spcBef>
                <a:spcPts val="0"/>
              </a:spcBef>
              <a:spcAft>
                <a:spcPts val="0"/>
              </a:spcAft>
              <a:defRPr sz="1200">
                <a:latin typeface="+mn-lt"/>
                <a:ea typeface="+mn-ea"/>
              </a:defRPr>
            </a:lvl1pPr>
          </a:lstStyle>
          <a:p>
            <a:pPr>
              <a:defRPr/>
            </a:pPr>
            <a:fld id="{812FC01E-1DEA-483F-81E0-0B6347BBE005}" type="datetimeFigureOut">
              <a:rPr lang="zh-CN" altLang="en-US"/>
              <a:pPr>
                <a:defRPr/>
              </a:pPr>
              <a:t>2018/11/29</a:t>
            </a:fld>
            <a:endParaRPr lang="zh-CN" altLang="en-US"/>
          </a:p>
        </p:txBody>
      </p:sp>
      <p:sp>
        <p:nvSpPr>
          <p:cNvPr id="4" name="幻灯片图像占位符 3"/>
          <p:cNvSpPr>
            <a:spLocks noGrp="1" noRot="1" noChangeAspect="1"/>
          </p:cNvSpPr>
          <p:nvPr>
            <p:ph type="sldImg" idx="2"/>
          </p:nvPr>
        </p:nvSpPr>
        <p:spPr>
          <a:xfrm>
            <a:off x="920750" y="744538"/>
            <a:ext cx="4959350" cy="3721100"/>
          </a:xfrm>
          <a:prstGeom prst="rect">
            <a:avLst/>
          </a:prstGeom>
          <a:noFill/>
          <a:ln w="12700">
            <a:solidFill>
              <a:prstClr val="black"/>
            </a:solidFill>
          </a:ln>
        </p:spPr>
        <p:txBody>
          <a:bodyPr vert="horz" lIns="91303" tIns="45652" rIns="91303" bIns="45652" rtlCol="0" anchor="ctr"/>
          <a:lstStyle/>
          <a:p>
            <a:pPr lvl="0"/>
            <a:endParaRPr lang="zh-CN" altLang="en-US" noProof="0"/>
          </a:p>
        </p:txBody>
      </p:sp>
      <p:sp>
        <p:nvSpPr>
          <p:cNvPr id="5" name="备注占位符 4"/>
          <p:cNvSpPr>
            <a:spLocks noGrp="1"/>
          </p:cNvSpPr>
          <p:nvPr>
            <p:ph type="body" sz="quarter" idx="3"/>
          </p:nvPr>
        </p:nvSpPr>
        <p:spPr>
          <a:xfrm>
            <a:off x="681040" y="4714877"/>
            <a:ext cx="5437187" cy="4467225"/>
          </a:xfrm>
          <a:prstGeom prst="rect">
            <a:avLst/>
          </a:prstGeom>
        </p:spPr>
        <p:txBody>
          <a:bodyPr vert="horz" lIns="91303" tIns="45652" rIns="91303" bIns="45652"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428164"/>
            <a:ext cx="2946400" cy="496887"/>
          </a:xfrm>
          <a:prstGeom prst="rect">
            <a:avLst/>
          </a:prstGeom>
        </p:spPr>
        <p:txBody>
          <a:bodyPr vert="horz" lIns="91303" tIns="45652" rIns="91303" bIns="45652"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49689" y="9428164"/>
            <a:ext cx="2946400" cy="496887"/>
          </a:xfrm>
          <a:prstGeom prst="rect">
            <a:avLst/>
          </a:prstGeom>
        </p:spPr>
        <p:txBody>
          <a:bodyPr vert="horz" lIns="91303" tIns="45652" rIns="91303" bIns="45652" rtlCol="0" anchor="b"/>
          <a:lstStyle>
            <a:lvl1pPr algn="r" fontAlgn="auto">
              <a:spcBef>
                <a:spcPts val="0"/>
              </a:spcBef>
              <a:spcAft>
                <a:spcPts val="0"/>
              </a:spcAft>
              <a:defRPr sz="1200">
                <a:latin typeface="+mn-lt"/>
                <a:ea typeface="+mn-ea"/>
              </a:defRPr>
            </a:lvl1pPr>
          </a:lstStyle>
          <a:p>
            <a:pPr>
              <a:defRPr/>
            </a:pPr>
            <a:fld id="{DF826E88-4F3D-4295-B79E-DF7EE2AF9730}" type="slidenum">
              <a:rPr lang="zh-CN" altLang="en-US"/>
              <a:pPr>
                <a:defRPr/>
              </a:pPr>
              <a:t>‹#›</a:t>
            </a:fld>
            <a:endParaRPr lang="zh-CN" altLang="en-US"/>
          </a:p>
        </p:txBody>
      </p:sp>
    </p:spTree>
    <p:extLst>
      <p:ext uri="{BB962C8B-B14F-4D97-AF65-F5344CB8AC3E}">
        <p14:creationId xmlns:p14="http://schemas.microsoft.com/office/powerpoint/2010/main" val="289406033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8B5FB8-E79D-4101-B7F6-7789BF944F97}" type="slidenum">
              <a:rPr lang="zh-CN" altLang="en-US" smtClean="0"/>
              <a:pPr/>
              <a:t>0</a:t>
            </a:fld>
            <a:endParaRPr lang="zh-CN" altLang="en-US"/>
          </a:p>
        </p:txBody>
      </p:sp>
    </p:spTree>
    <p:extLst>
      <p:ext uri="{BB962C8B-B14F-4D97-AF65-F5344CB8AC3E}">
        <p14:creationId xmlns:p14="http://schemas.microsoft.com/office/powerpoint/2010/main" val="3982990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F826E88-4F3D-4295-B79E-DF7EE2AF9730}" type="slidenum">
              <a:rPr lang="zh-CN" altLang="en-US" smtClean="0"/>
              <a:pPr>
                <a:defRPr/>
              </a:pPr>
              <a:t>9</a:t>
            </a:fld>
            <a:endParaRPr lang="zh-CN" altLang="en-US"/>
          </a:p>
        </p:txBody>
      </p:sp>
    </p:spTree>
    <p:extLst>
      <p:ext uri="{BB962C8B-B14F-4D97-AF65-F5344CB8AC3E}">
        <p14:creationId xmlns:p14="http://schemas.microsoft.com/office/powerpoint/2010/main" val="2938930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9"/>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690031A8-D008-48AC-BEF0-330D52FF084F}" type="datetime1">
              <a:rPr lang="zh-CN" altLang="en-US"/>
              <a:pPr>
                <a:defRPr/>
              </a:pPr>
              <a:t>2018/11/29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endParaRPr lang="zh-CN" altLang="en-US"/>
          </a:p>
        </p:txBody>
      </p:sp>
    </p:spTree>
  </p:cSld>
  <p:clrMapOvr>
    <a:masterClrMapping/>
  </p:clrMapOvr>
  <p:transition spd="med">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F18CC538-8B9A-468B-B7B9-F5D64E8C697B}" type="datetime1">
              <a:rPr lang="zh-CN" altLang="en-US"/>
              <a:pPr>
                <a:defRPr/>
              </a:pPr>
              <a:t>2018/11/29</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B6E5CA67-78B4-4778-AB3F-9C6D4E2C64CA}" type="slidenum">
              <a:rPr lang="zh-CN" altLang="en-US"/>
              <a:pPr>
                <a:defRPr/>
              </a:pPr>
              <a:t>‹#›</a:t>
            </a:fld>
            <a:endParaRPr lang="zh-CN" altLang="en-US"/>
          </a:p>
        </p:txBody>
      </p:sp>
    </p:spTree>
  </p:cSld>
  <p:clrMapOvr>
    <a:masterClrMapping/>
  </p:clrMapOvr>
  <p:transition spd="med">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E2681D07-B65A-42CD-8E7E-9870D52D7A77}" type="datetime1">
              <a:rPr lang="zh-CN" altLang="en-US"/>
              <a:pPr>
                <a:defRPr/>
              </a:pPr>
              <a:t>2018/11/29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72FDC41-291E-4B03-9A26-CAC48F76D3F7}" type="slidenum">
              <a:rPr lang="zh-CN" altLang="en-US"/>
              <a:pPr>
                <a:defRPr/>
              </a:pPr>
              <a:t>‹#›</a:t>
            </a:fld>
            <a:endParaRPr lang="zh-CN" altLang="en-US"/>
          </a:p>
        </p:txBody>
      </p:sp>
    </p:spTree>
  </p:cSld>
  <p:clrMapOvr>
    <a:masterClrMapping/>
  </p:clrMapOvr>
  <p:transition spd="med">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F7008EDE-9CE1-476F-B1CA-E3BAD3FD8961}" type="datetime1">
              <a:rPr lang="zh-CN" altLang="en-US"/>
              <a:pPr>
                <a:defRPr/>
              </a:pPr>
              <a:t>2018/11/29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6AFFC74-308F-4ADB-9049-D13D6798EE4F}" type="slidenum">
              <a:rPr lang="zh-CN" altLang="en-US"/>
              <a:pPr>
                <a:defRPr/>
              </a:pPr>
              <a:t>‹#›</a:t>
            </a:fld>
            <a:endParaRPr lang="zh-CN" altLang="en-US"/>
          </a:p>
        </p:txBody>
      </p:sp>
    </p:spTree>
  </p:cSld>
  <p:clrMapOvr>
    <a:masterClrMapping/>
  </p:clrMapOvr>
  <p:transition spd="med">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363351" y="6356352"/>
            <a:ext cx="2085975" cy="365125"/>
          </a:xfrm>
          <a:prstGeom prst="rect">
            <a:avLst/>
          </a:prstGeom>
        </p:spPr>
        <p:txBody>
          <a:bodyPr/>
          <a:lstStyle/>
          <a:p>
            <a:fld id="{530820CF-B880-4189-942D-D702A7CBA730}" type="datetimeFigureOut">
              <a:rPr lang="zh-CN" altLang="en-US" smtClean="0"/>
              <a:pPr/>
              <a:t>2018/11/29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322197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C77346A8-E00D-4DBD-9D17-DFA0E64524F1}" type="datetime1">
              <a:rPr lang="zh-CN" altLang="en-US" smtClean="0">
                <a:solidFill>
                  <a:prstClr val="black">
                    <a:tint val="75000"/>
                  </a:prstClr>
                </a:solidFill>
              </a:rPr>
              <a:pPr/>
              <a:t>2018/11/29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67B34C1-29DF-48A7-B438-B832F2B288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8978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C1DC34CE-09BF-4010-9968-7D7B7425BE0E}" type="datetime1">
              <a:rPr lang="zh-CN" altLang="en-US" smtClean="0">
                <a:solidFill>
                  <a:prstClr val="black">
                    <a:tint val="75000"/>
                  </a:prstClr>
                </a:solidFill>
              </a:rPr>
              <a:pPr/>
              <a:t>2018/11/29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grpSp>
        <p:nvGrpSpPr>
          <p:cNvPr id="6" name="组合 5"/>
          <p:cNvGrpSpPr/>
          <p:nvPr userDrawn="1"/>
        </p:nvGrpSpPr>
        <p:grpSpPr>
          <a:xfrm>
            <a:off x="8543670" y="6082012"/>
            <a:ext cx="359569" cy="628141"/>
            <a:chOff x="8512534" y="214157"/>
            <a:chExt cx="359569" cy="522682"/>
          </a:xfrm>
        </p:grpSpPr>
        <p:sp>
          <p:nvSpPr>
            <p:cNvPr id="7" name="Oval 40"/>
            <p:cNvSpPr>
              <a:spLocks noChangeArrowheads="1"/>
            </p:cNvSpPr>
            <p:nvPr userDrawn="1"/>
          </p:nvSpPr>
          <p:spPr bwMode="auto">
            <a:xfrm>
              <a:off x="8543491" y="686833"/>
              <a:ext cx="297656" cy="50006"/>
            </a:xfrm>
            <a:prstGeom prst="ellipse">
              <a:avLst/>
            </a:prstGeom>
            <a:solidFill>
              <a:schemeClr val="tx1">
                <a:lumMod val="65000"/>
                <a:lumOff val="35000"/>
              </a:schemeClr>
            </a:solidFill>
            <a:ln>
              <a:noFill/>
            </a:ln>
            <a:extLst/>
          </p:spPr>
          <p:txBody>
            <a:bodyPr vert="horz" wrap="square" lIns="68579" tIns="34289" rIns="68579" bIns="34289" numCol="1" anchor="t" anchorCtr="0" compatLnSpc="1">
              <a:prstTxWarp prst="textNoShape">
                <a:avLst/>
              </a:prstTxWarp>
            </a:bodyPr>
            <a:lstStyle/>
            <a:p>
              <a:pPr defTabSz="804629" fontAlgn="auto">
                <a:spcBef>
                  <a:spcPts val="0"/>
                </a:spcBef>
                <a:spcAft>
                  <a:spcPts val="0"/>
                </a:spcAft>
              </a:pPr>
              <a:endParaRPr lang="zh-CN" altLang="en-US" sz="1600">
                <a:solidFill>
                  <a:prstClr val="black"/>
                </a:solidFill>
                <a:latin typeface="Calibri"/>
                <a:ea typeface="宋体"/>
              </a:endParaRPr>
            </a:p>
          </p:txBody>
        </p:sp>
        <p:sp>
          <p:nvSpPr>
            <p:cNvPr id="8" name="Freeform 41"/>
            <p:cNvSpPr>
              <a:spLocks/>
            </p:cNvSpPr>
            <p:nvPr userDrawn="1"/>
          </p:nvSpPr>
          <p:spPr bwMode="auto">
            <a:xfrm>
              <a:off x="8512534" y="214157"/>
              <a:ext cx="359569" cy="497681"/>
            </a:xfrm>
            <a:custGeom>
              <a:avLst/>
              <a:gdLst>
                <a:gd name="T0" fmla="*/ 128 w 128"/>
                <a:gd name="T1" fmla="*/ 68 h 177"/>
                <a:gd name="T2" fmla="*/ 128 w 128"/>
                <a:gd name="T3" fmla="*/ 64 h 177"/>
                <a:gd name="T4" fmla="*/ 64 w 128"/>
                <a:gd name="T5" fmla="*/ 0 h 177"/>
                <a:gd name="T6" fmla="*/ 0 w 128"/>
                <a:gd name="T7" fmla="*/ 64 h 177"/>
                <a:gd name="T8" fmla="*/ 0 w 128"/>
                <a:gd name="T9" fmla="*/ 70 h 177"/>
                <a:gd name="T10" fmla="*/ 0 w 128"/>
                <a:gd name="T11" fmla="*/ 71 h 177"/>
                <a:gd name="T12" fmla="*/ 64 w 128"/>
                <a:gd name="T13" fmla="*/ 177 h 177"/>
                <a:gd name="T14" fmla="*/ 125 w 128"/>
                <a:gd name="T15" fmla="*/ 83 h 177"/>
                <a:gd name="T16" fmla="*/ 128 w 128"/>
                <a:gd name="T17" fmla="*/ 6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77">
                  <a:moveTo>
                    <a:pt x="128" y="68"/>
                  </a:moveTo>
                  <a:cubicBezTo>
                    <a:pt x="128" y="65"/>
                    <a:pt x="128" y="64"/>
                    <a:pt x="128" y="64"/>
                  </a:cubicBezTo>
                  <a:cubicBezTo>
                    <a:pt x="128" y="28"/>
                    <a:pt x="99" y="0"/>
                    <a:pt x="64" y="0"/>
                  </a:cubicBezTo>
                  <a:cubicBezTo>
                    <a:pt x="29" y="0"/>
                    <a:pt x="0" y="28"/>
                    <a:pt x="0" y="64"/>
                  </a:cubicBezTo>
                  <a:cubicBezTo>
                    <a:pt x="0" y="66"/>
                    <a:pt x="0" y="68"/>
                    <a:pt x="0" y="70"/>
                  </a:cubicBezTo>
                  <a:cubicBezTo>
                    <a:pt x="0" y="70"/>
                    <a:pt x="0" y="70"/>
                    <a:pt x="0" y="71"/>
                  </a:cubicBezTo>
                  <a:cubicBezTo>
                    <a:pt x="5" y="122"/>
                    <a:pt x="64" y="177"/>
                    <a:pt x="64" y="177"/>
                  </a:cubicBezTo>
                  <a:cubicBezTo>
                    <a:pt x="105" y="138"/>
                    <a:pt x="120" y="103"/>
                    <a:pt x="125" y="83"/>
                  </a:cubicBezTo>
                  <a:cubicBezTo>
                    <a:pt x="127" y="78"/>
                    <a:pt x="127" y="73"/>
                    <a:pt x="128" y="68"/>
                  </a:cubicBezTo>
                  <a:close/>
                </a:path>
              </a:pathLst>
            </a:custGeom>
            <a:solidFill>
              <a:srgbClr val="376092"/>
            </a:solidFill>
            <a:ln>
              <a:noFill/>
            </a:ln>
            <a:extLst/>
          </p:spPr>
          <p:txBody>
            <a:bodyPr vert="horz" wrap="square" lIns="68579" tIns="34289" rIns="68579" bIns="34289" numCol="1" anchor="t" anchorCtr="0" compatLnSpc="1">
              <a:prstTxWarp prst="textNoShape">
                <a:avLst/>
              </a:prstTxWarp>
            </a:bodyPr>
            <a:lstStyle/>
            <a:p>
              <a:pPr defTabSz="804629" fontAlgn="auto">
                <a:spcBef>
                  <a:spcPts val="0"/>
                </a:spcBef>
                <a:spcAft>
                  <a:spcPts val="0"/>
                </a:spcAft>
              </a:pPr>
              <a:endParaRPr lang="zh-CN" altLang="en-US" sz="1600">
                <a:solidFill>
                  <a:prstClr val="black"/>
                </a:solidFill>
                <a:latin typeface="Calibri"/>
                <a:ea typeface="宋体"/>
              </a:endParaRPr>
            </a:p>
          </p:txBody>
        </p:sp>
        <p:sp>
          <p:nvSpPr>
            <p:cNvPr id="9" name="Oval 42"/>
            <p:cNvSpPr>
              <a:spLocks noChangeArrowheads="1"/>
            </p:cNvSpPr>
            <p:nvPr userDrawn="1"/>
          </p:nvSpPr>
          <p:spPr bwMode="auto">
            <a:xfrm>
              <a:off x="8557317" y="265733"/>
              <a:ext cx="270000" cy="270000"/>
            </a:xfrm>
            <a:prstGeom prst="ellipse">
              <a:avLst/>
            </a:prstGeom>
            <a:solidFill>
              <a:schemeClr val="bg1">
                <a:alpha val="32157"/>
              </a:schemeClr>
            </a:solidFill>
            <a:ln w="57150">
              <a:noFill/>
            </a:ln>
            <a:extLst/>
          </p:spPr>
          <p:txBody>
            <a:bodyPr vert="horz" wrap="square" lIns="68579" tIns="34289" rIns="68579" bIns="34289" numCol="1" anchor="t" anchorCtr="0" compatLnSpc="1">
              <a:prstTxWarp prst="textNoShape">
                <a:avLst/>
              </a:prstTxWarp>
            </a:bodyPr>
            <a:lstStyle/>
            <a:p>
              <a:pPr defTabSz="804629" fontAlgn="auto">
                <a:spcBef>
                  <a:spcPts val="0"/>
                </a:spcBef>
                <a:spcAft>
                  <a:spcPts val="0"/>
                </a:spcAft>
              </a:pPr>
              <a:endParaRPr lang="zh-CN" altLang="en-US" sz="1600">
                <a:solidFill>
                  <a:prstClr val="black"/>
                </a:solidFill>
                <a:latin typeface="Calibri"/>
                <a:ea typeface="宋体"/>
              </a:endParaRPr>
            </a:p>
          </p:txBody>
        </p:sp>
      </p:grpSp>
      <p:sp>
        <p:nvSpPr>
          <p:cNvPr id="10" name="灯片编号占位符 5"/>
          <p:cNvSpPr>
            <a:spLocks noGrp="1"/>
          </p:cNvSpPr>
          <p:nvPr>
            <p:ph type="sldNum" sz="quarter" idx="12"/>
          </p:nvPr>
        </p:nvSpPr>
        <p:spPr>
          <a:xfrm>
            <a:off x="7663121" y="6109646"/>
            <a:ext cx="2133600" cy="366183"/>
          </a:xfrm>
        </p:spPr>
        <p:txBody>
          <a:bodyPr/>
          <a:lstStyle>
            <a:lvl1pPr algn="ctr">
              <a:defRPr sz="1300" b="1">
                <a:solidFill>
                  <a:schemeClr val="bg1"/>
                </a:solidFill>
              </a:defRPr>
            </a:lvl1pPr>
          </a:lstStyle>
          <a:p>
            <a:fld id="{56FB2B91-6457-44F1-A1F7-41696C1D972C}" type="slidenum">
              <a:rPr lang="zh-CN" altLang="en-US" smtClean="0">
                <a:solidFill>
                  <a:prstClr val="white"/>
                </a:solidFill>
              </a:rPr>
              <a:pPr/>
              <a:t>‹#›</a:t>
            </a:fld>
            <a:endParaRPr lang="zh-CN" altLang="en-US" dirty="0">
              <a:solidFill>
                <a:prstClr val="white"/>
              </a:solidFill>
            </a:endParaRPr>
          </a:p>
        </p:txBody>
      </p:sp>
      <p:grpSp>
        <p:nvGrpSpPr>
          <p:cNvPr id="11" name="组合 10"/>
          <p:cNvGrpSpPr/>
          <p:nvPr userDrawn="1"/>
        </p:nvGrpSpPr>
        <p:grpSpPr>
          <a:xfrm>
            <a:off x="1" y="199777"/>
            <a:ext cx="4267200" cy="529455"/>
            <a:chOff x="0" y="91992"/>
            <a:chExt cx="7200000" cy="670008"/>
          </a:xfrm>
        </p:grpSpPr>
        <p:sp>
          <p:nvSpPr>
            <p:cNvPr id="12" name="矩形 11"/>
            <p:cNvSpPr/>
            <p:nvPr userDrawn="1"/>
          </p:nvSpPr>
          <p:spPr>
            <a:xfrm>
              <a:off x="0" y="91992"/>
              <a:ext cx="1759597" cy="670008"/>
            </a:xfrm>
            <a:prstGeom prst="rect">
              <a:avLst/>
            </a:prstGeom>
            <a:solidFill>
              <a:srgbClr val="376092"/>
            </a:solid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pPr defTabSz="1072866" fontAlgn="auto">
                <a:spcBef>
                  <a:spcPts val="0"/>
                </a:spcBef>
                <a:spcAft>
                  <a:spcPts val="0"/>
                </a:spcAft>
              </a:pPr>
              <a:endParaRPr lang="zh-CN" altLang="en-US" sz="2100">
                <a:solidFill>
                  <a:prstClr val="black"/>
                </a:solidFill>
                <a:latin typeface="Calibri"/>
                <a:ea typeface="宋体"/>
              </a:endParaRPr>
            </a:p>
          </p:txBody>
        </p:sp>
        <p:sp>
          <p:nvSpPr>
            <p:cNvPr id="13" name="矩形 12"/>
            <p:cNvSpPr/>
            <p:nvPr userDrawn="1"/>
          </p:nvSpPr>
          <p:spPr>
            <a:xfrm>
              <a:off x="1813468" y="91992"/>
              <a:ext cx="1759597" cy="118352"/>
            </a:xfrm>
            <a:prstGeom prst="rect">
              <a:avLst/>
            </a:prstGeom>
            <a:solidFill>
              <a:schemeClr val="accent1">
                <a:lumMod val="75000"/>
              </a:schemeClr>
            </a:solid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pPr defTabSz="1072866" fontAlgn="auto">
                <a:spcBef>
                  <a:spcPts val="0"/>
                </a:spcBef>
                <a:spcAft>
                  <a:spcPts val="0"/>
                </a:spcAft>
              </a:pPr>
              <a:endParaRPr lang="zh-CN" altLang="en-US" sz="2100">
                <a:solidFill>
                  <a:prstClr val="black"/>
                </a:solidFill>
                <a:latin typeface="Calibri"/>
                <a:ea typeface="宋体"/>
              </a:endParaRPr>
            </a:p>
          </p:txBody>
        </p:sp>
        <p:sp>
          <p:nvSpPr>
            <p:cNvPr id="14" name="矩形 13"/>
            <p:cNvSpPr/>
            <p:nvPr userDrawn="1"/>
          </p:nvSpPr>
          <p:spPr>
            <a:xfrm>
              <a:off x="3626935" y="91992"/>
              <a:ext cx="1759597" cy="118352"/>
            </a:xfrm>
            <a:prstGeom prst="rect">
              <a:avLst/>
            </a:prstGeom>
            <a:solidFill>
              <a:schemeClr val="tx2">
                <a:lumMod val="60000"/>
                <a:lumOff val="40000"/>
              </a:schemeClr>
            </a:solid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pPr defTabSz="1072866" fontAlgn="auto">
                <a:spcBef>
                  <a:spcPts val="0"/>
                </a:spcBef>
                <a:spcAft>
                  <a:spcPts val="0"/>
                </a:spcAft>
              </a:pPr>
              <a:endParaRPr lang="zh-CN" altLang="en-US" sz="2100">
                <a:solidFill>
                  <a:prstClr val="black"/>
                </a:solidFill>
                <a:latin typeface="Calibri"/>
                <a:ea typeface="宋体"/>
              </a:endParaRPr>
            </a:p>
          </p:txBody>
        </p:sp>
        <p:sp>
          <p:nvSpPr>
            <p:cNvPr id="15" name="矩形 14"/>
            <p:cNvSpPr/>
            <p:nvPr userDrawn="1"/>
          </p:nvSpPr>
          <p:spPr>
            <a:xfrm>
              <a:off x="5440403" y="91992"/>
              <a:ext cx="1759597" cy="118352"/>
            </a:xfrm>
            <a:prstGeom prst="rect">
              <a:avLst/>
            </a:prstGeom>
            <a:solidFill>
              <a:schemeClr val="bg1">
                <a:lumMod val="65000"/>
              </a:schemeClr>
            </a:solid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pPr defTabSz="1072866" fontAlgn="auto">
                <a:spcBef>
                  <a:spcPts val="0"/>
                </a:spcBef>
                <a:spcAft>
                  <a:spcPts val="0"/>
                </a:spcAft>
              </a:pPr>
              <a:endParaRPr lang="zh-CN" altLang="en-US" sz="2100">
                <a:solidFill>
                  <a:prstClr val="black"/>
                </a:solidFill>
                <a:latin typeface="Calibri"/>
                <a:ea typeface="宋体"/>
              </a:endParaRPr>
            </a:p>
          </p:txBody>
        </p:sp>
      </p:grpSp>
    </p:spTree>
    <p:extLst>
      <p:ext uri="{BB962C8B-B14F-4D97-AF65-F5344CB8AC3E}">
        <p14:creationId xmlns:p14="http://schemas.microsoft.com/office/powerpoint/2010/main" val="3269916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113E0D31-3DFA-46F4-B1E9-DF6FE33B167F}" type="datetime1">
              <a:rPr lang="zh-CN" altLang="en-US" smtClean="0">
                <a:solidFill>
                  <a:prstClr val="black">
                    <a:tint val="75000"/>
                  </a:prstClr>
                </a:solidFill>
              </a:rPr>
              <a:pPr/>
              <a:t>2018/11/29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Tree>
    <p:extLst>
      <p:ext uri="{BB962C8B-B14F-4D97-AF65-F5344CB8AC3E}">
        <p14:creationId xmlns:p14="http://schemas.microsoft.com/office/powerpoint/2010/main" val="3246420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AF4B50F2-DC0E-4E3E-A325-3F58211F1002}" type="datetime1">
              <a:rPr lang="zh-CN" altLang="en-US" smtClean="0">
                <a:solidFill>
                  <a:prstClr val="black">
                    <a:tint val="75000"/>
                  </a:prstClr>
                </a:solidFill>
              </a:rPr>
              <a:pPr/>
              <a:t>2018/11/29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Tree>
    <p:extLst>
      <p:ext uri="{BB962C8B-B14F-4D97-AF65-F5344CB8AC3E}">
        <p14:creationId xmlns:p14="http://schemas.microsoft.com/office/powerpoint/2010/main" val="543955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5DA4CF84-0D4B-40AB-BE1C-0B38E1240856}" type="datetime1">
              <a:rPr lang="zh-CN" altLang="en-US" smtClean="0">
                <a:solidFill>
                  <a:prstClr val="black">
                    <a:tint val="75000"/>
                  </a:prstClr>
                </a:solidFill>
              </a:rPr>
              <a:pPr/>
              <a:t>2018/11/29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Tree>
    <p:extLst>
      <p:ext uri="{BB962C8B-B14F-4D97-AF65-F5344CB8AC3E}">
        <p14:creationId xmlns:p14="http://schemas.microsoft.com/office/powerpoint/2010/main" val="4100991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2ED4870-D79E-4940-99A3-2F48EE8021B6}" type="datetime1">
              <a:rPr lang="zh-CN" altLang="en-US" smtClean="0">
                <a:solidFill>
                  <a:prstClr val="black">
                    <a:tint val="75000"/>
                  </a:prstClr>
                </a:solidFill>
              </a:rPr>
              <a:pPr/>
              <a:t>2018/11/29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B67B34C1-29DF-48A7-B438-B832F2B288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7163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413792"/>
            <a:ext cx="8229600" cy="1143000"/>
          </a:xfrm>
        </p:spPr>
        <p:txBody>
          <a:bodyPr/>
          <a:lstStyle/>
          <a:p>
            <a:r>
              <a:rPr lang="zh-CN" altLang="en-US"/>
              <a:t>单击此处编辑母版标题样式</a:t>
            </a:r>
          </a:p>
        </p:txBody>
      </p:sp>
      <p:sp>
        <p:nvSpPr>
          <p:cNvPr id="3" name="日期占位符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4DDB0368-A00C-4BE6-ADE2-ACA4DB2A2780}" type="datetime1">
              <a:rPr lang="zh-CN" altLang="en-US"/>
              <a:pPr>
                <a:defRPr/>
              </a:pPr>
              <a:t>2018/11/29</a:t>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r>
              <a:rPr lang="en-US" altLang="zh-CN"/>
              <a:t>3</a:t>
            </a:r>
            <a:endParaRPr lang="zh-CN" altLang="en-US"/>
          </a:p>
        </p:txBody>
      </p:sp>
    </p:spTree>
  </p:cSld>
  <p:clrMapOvr>
    <a:masterClrMapping/>
  </p:clrMapOvr>
  <p:transition spd="med">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BE2CC04-2046-4049-A3EE-75EED9D7083B}" type="datetime1">
              <a:rPr lang="zh-CN" altLang="en-US" smtClean="0">
                <a:solidFill>
                  <a:prstClr val="black">
                    <a:tint val="75000"/>
                  </a:prstClr>
                </a:solidFill>
              </a:rPr>
              <a:pPr/>
              <a:t>2018/11/29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B67B34C1-29DF-48A7-B438-B832F2B288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1160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5BD2F23B-82EE-4421-B1C6-348652D06EDE}" type="datetime1">
              <a:rPr lang="zh-CN" altLang="en-US" smtClean="0">
                <a:solidFill>
                  <a:prstClr val="black">
                    <a:tint val="75000"/>
                  </a:prstClr>
                </a:solidFill>
              </a:rPr>
              <a:pPr/>
              <a:t>2018/11/29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67B34C1-29DF-48A7-B438-B832F2B288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1770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2094E019-A39D-46DA-B2D7-583D3CCE392E}" type="datetime1">
              <a:rPr lang="zh-CN" altLang="en-US" smtClean="0">
                <a:solidFill>
                  <a:prstClr val="black">
                    <a:tint val="75000"/>
                  </a:prstClr>
                </a:solidFill>
              </a:rPr>
              <a:pPr/>
              <a:t>2018/11/29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67B34C1-29DF-48A7-B438-B832F2B288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75300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B013F0F1-0FA3-4CB6-8C61-6895703D0D9E}" type="datetime1">
              <a:rPr lang="zh-CN" altLang="en-US" smtClean="0">
                <a:solidFill>
                  <a:prstClr val="black">
                    <a:tint val="75000"/>
                  </a:prstClr>
                </a:solidFill>
              </a:rPr>
              <a:pPr/>
              <a:t>2018/11/29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67B34C1-29DF-48A7-B438-B832F2B288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3699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AF3CF253-281C-4C8E-B7FD-0DFB0DB5763C}" type="datetime1">
              <a:rPr lang="zh-CN" altLang="en-US" smtClean="0">
                <a:solidFill>
                  <a:prstClr val="black">
                    <a:tint val="75000"/>
                  </a:prstClr>
                </a:solidFill>
              </a:rPr>
              <a:pPr/>
              <a:t>2018/11/29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67B34C1-29DF-48A7-B438-B832F2B288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41463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0017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E69543C-52B3-4CBD-A019-046A6F5B08EB}" type="datetime1">
              <a:rPr lang="zh-CN" altLang="en-US" smtClean="0">
                <a:solidFill>
                  <a:prstClr val="black">
                    <a:tint val="75000"/>
                  </a:prstClr>
                </a:solidFill>
              </a:rPr>
              <a:pPr/>
              <a:t>2018/11/29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B67B34C1-29DF-48A7-B438-B832F2B288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6484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9801" name="副标题 2"/>
          <p:cNvSpPr>
            <a:spLocks noGrp="1"/>
          </p:cNvSpPr>
          <p:nvPr>
            <p:ph type="subTitle" idx="1"/>
          </p:nvPr>
        </p:nvSpPr>
        <p:spPr>
          <a:xfrm>
            <a:off x="2255639" y="5033713"/>
            <a:ext cx="5854303" cy="558799"/>
          </a:xfrm>
        </p:spPr>
        <p:txBody>
          <a:bodyPr anchor="ctr">
            <a:normAutofit/>
          </a:bodyPr>
          <a:lstStyle>
            <a:lvl1pPr marL="0" indent="0" algn="l">
              <a:buNone/>
              <a:defRPr sz="160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endParaRPr lang="zh-CN" altLang="en-US" dirty="0"/>
          </a:p>
        </p:txBody>
      </p:sp>
      <p:sp>
        <p:nvSpPr>
          <p:cNvPr id="9802" name="标题 1"/>
          <p:cNvSpPr>
            <a:spLocks noGrp="1"/>
          </p:cNvSpPr>
          <p:nvPr>
            <p:ph type="ctrTitle"/>
          </p:nvPr>
        </p:nvSpPr>
        <p:spPr>
          <a:xfrm>
            <a:off x="2255639" y="3764746"/>
            <a:ext cx="5854303" cy="1180406"/>
          </a:xfrm>
        </p:spPr>
        <p:txBody>
          <a:bodyPr anchor="b">
            <a:normAutofit/>
          </a:bodyPr>
          <a:lstStyle>
            <a:lvl1pPr algn="l">
              <a:defRPr sz="3600">
                <a:solidFill>
                  <a:schemeClr val="tx1"/>
                </a:solidFill>
              </a:defRPr>
            </a:lvl1pPr>
          </a:lstStyle>
          <a:p>
            <a:endParaRPr lang="zh-CN" altLang="en-US" dirty="0"/>
          </a:p>
        </p:txBody>
      </p:sp>
      <p:sp>
        <p:nvSpPr>
          <p:cNvPr id="277" name="Freeform 80856"/>
          <p:cNvSpPr>
            <a:spLocks/>
          </p:cNvSpPr>
          <p:nvPr userDrawn="1"/>
        </p:nvSpPr>
        <p:spPr bwMode="auto">
          <a:xfrm>
            <a:off x="1" y="574921"/>
            <a:ext cx="6103144" cy="3533775"/>
          </a:xfrm>
          <a:custGeom>
            <a:avLst/>
            <a:gdLst>
              <a:gd name="T0" fmla="*/ 0 w 4271"/>
              <a:gd name="T1" fmla="*/ 922 h 1857"/>
              <a:gd name="T2" fmla="*/ 0 w 4271"/>
              <a:gd name="T3" fmla="*/ 1573 h 1857"/>
              <a:gd name="T4" fmla="*/ 2217 w 4271"/>
              <a:gd name="T5" fmla="*/ 832 h 1857"/>
              <a:gd name="T6" fmla="*/ 4271 w 4271"/>
              <a:gd name="T7" fmla="*/ 429 h 1857"/>
              <a:gd name="T8" fmla="*/ 1889 w 4271"/>
              <a:gd name="T9" fmla="*/ 624 h 1857"/>
              <a:gd name="T10" fmla="*/ 887 w 4271"/>
              <a:gd name="T11" fmla="*/ 984 h 1857"/>
              <a:gd name="T12" fmla="*/ 0 w 4271"/>
              <a:gd name="T13" fmla="*/ 922 h 1857"/>
            </a:gdLst>
            <a:ahLst/>
            <a:cxnLst>
              <a:cxn ang="0">
                <a:pos x="T0" y="T1"/>
              </a:cxn>
              <a:cxn ang="0">
                <a:pos x="T2" y="T3"/>
              </a:cxn>
              <a:cxn ang="0">
                <a:pos x="T4" y="T5"/>
              </a:cxn>
              <a:cxn ang="0">
                <a:pos x="T6" y="T7"/>
              </a:cxn>
              <a:cxn ang="0">
                <a:pos x="T8" y="T9"/>
              </a:cxn>
              <a:cxn ang="0">
                <a:pos x="T10" y="T11"/>
              </a:cxn>
              <a:cxn ang="0">
                <a:pos x="T12" y="T13"/>
              </a:cxn>
            </a:cxnLst>
            <a:rect l="0" t="0" r="r" b="b"/>
            <a:pathLst>
              <a:path w="4271" h="1857">
                <a:moveTo>
                  <a:pt x="0" y="922"/>
                </a:moveTo>
                <a:cubicBezTo>
                  <a:pt x="0" y="1573"/>
                  <a:pt x="0" y="1573"/>
                  <a:pt x="0" y="1573"/>
                </a:cubicBezTo>
                <a:cubicBezTo>
                  <a:pt x="0" y="1573"/>
                  <a:pt x="608" y="1857"/>
                  <a:pt x="2217" y="832"/>
                </a:cubicBezTo>
                <a:cubicBezTo>
                  <a:pt x="2217" y="832"/>
                  <a:pt x="3203" y="273"/>
                  <a:pt x="4271" y="429"/>
                </a:cubicBezTo>
                <a:cubicBezTo>
                  <a:pt x="4271" y="429"/>
                  <a:pt x="3367" y="0"/>
                  <a:pt x="1889" y="624"/>
                </a:cubicBezTo>
                <a:cubicBezTo>
                  <a:pt x="1889" y="624"/>
                  <a:pt x="1396" y="903"/>
                  <a:pt x="887" y="984"/>
                </a:cubicBezTo>
                <a:cubicBezTo>
                  <a:pt x="378" y="1065"/>
                  <a:pt x="0" y="922"/>
                  <a:pt x="0" y="922"/>
                </a:cubicBez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Arial"/>
              <a:ea typeface="微软雅黑"/>
            </a:endParaRPr>
          </a:p>
        </p:txBody>
      </p:sp>
      <p:sp>
        <p:nvSpPr>
          <p:cNvPr id="278" name="Freeform 80857"/>
          <p:cNvSpPr>
            <a:spLocks/>
          </p:cNvSpPr>
          <p:nvPr userDrawn="1"/>
        </p:nvSpPr>
        <p:spPr bwMode="auto">
          <a:xfrm>
            <a:off x="0" y="1026322"/>
            <a:ext cx="2534841" cy="1751013"/>
          </a:xfrm>
          <a:custGeom>
            <a:avLst/>
            <a:gdLst>
              <a:gd name="T0" fmla="*/ 0 w 1774"/>
              <a:gd name="T1" fmla="*/ 365 h 920"/>
              <a:gd name="T2" fmla="*/ 1139 w 1774"/>
              <a:gd name="T3" fmla="*/ 209 h 920"/>
              <a:gd name="T4" fmla="*/ 1774 w 1774"/>
              <a:gd name="T5" fmla="*/ 365 h 920"/>
              <a:gd name="T6" fmla="*/ 0 w 1774"/>
              <a:gd name="T7" fmla="*/ 647 h 920"/>
              <a:gd name="T8" fmla="*/ 0 w 1774"/>
              <a:gd name="T9" fmla="*/ 365 h 920"/>
            </a:gdLst>
            <a:ahLst/>
            <a:cxnLst>
              <a:cxn ang="0">
                <a:pos x="T0" y="T1"/>
              </a:cxn>
              <a:cxn ang="0">
                <a:pos x="T2" y="T3"/>
              </a:cxn>
              <a:cxn ang="0">
                <a:pos x="T4" y="T5"/>
              </a:cxn>
              <a:cxn ang="0">
                <a:pos x="T6" y="T7"/>
              </a:cxn>
              <a:cxn ang="0">
                <a:pos x="T8" y="T9"/>
              </a:cxn>
            </a:cxnLst>
            <a:rect l="0" t="0" r="r" b="b"/>
            <a:pathLst>
              <a:path w="1774" h="920">
                <a:moveTo>
                  <a:pt x="0" y="365"/>
                </a:moveTo>
                <a:cubicBezTo>
                  <a:pt x="0" y="365"/>
                  <a:pt x="389" y="0"/>
                  <a:pt x="1139" y="209"/>
                </a:cubicBezTo>
                <a:cubicBezTo>
                  <a:pt x="1139" y="209"/>
                  <a:pt x="1399" y="316"/>
                  <a:pt x="1774" y="365"/>
                </a:cubicBezTo>
                <a:cubicBezTo>
                  <a:pt x="1774" y="365"/>
                  <a:pt x="808" y="920"/>
                  <a:pt x="0" y="647"/>
                </a:cubicBezTo>
                <a:lnTo>
                  <a:pt x="0" y="365"/>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Arial"/>
              <a:ea typeface="微软雅黑"/>
            </a:endParaRPr>
          </a:p>
        </p:txBody>
      </p:sp>
      <p:sp>
        <p:nvSpPr>
          <p:cNvPr id="279" name="Freeform 80859"/>
          <p:cNvSpPr>
            <a:spLocks/>
          </p:cNvSpPr>
          <p:nvPr userDrawn="1"/>
        </p:nvSpPr>
        <p:spPr bwMode="auto">
          <a:xfrm>
            <a:off x="0" y="-19050"/>
            <a:ext cx="2260998" cy="1531938"/>
          </a:xfrm>
          <a:custGeom>
            <a:avLst/>
            <a:gdLst>
              <a:gd name="T0" fmla="*/ 0 w 1582"/>
              <a:gd name="T1" fmla="*/ 0 h 805"/>
              <a:gd name="T2" fmla="*/ 1262 w 1582"/>
              <a:gd name="T3" fmla="*/ 0 h 805"/>
              <a:gd name="T4" fmla="*/ 1582 w 1582"/>
              <a:gd name="T5" fmla="*/ 43 h 805"/>
              <a:gd name="T6" fmla="*/ 0 w 1582"/>
              <a:gd name="T7" fmla="*/ 805 h 805"/>
              <a:gd name="T8" fmla="*/ 0 w 1582"/>
              <a:gd name="T9" fmla="*/ 0 h 805"/>
            </a:gdLst>
            <a:ahLst/>
            <a:cxnLst>
              <a:cxn ang="0">
                <a:pos x="T0" y="T1"/>
              </a:cxn>
              <a:cxn ang="0">
                <a:pos x="T2" y="T3"/>
              </a:cxn>
              <a:cxn ang="0">
                <a:pos x="T4" y="T5"/>
              </a:cxn>
              <a:cxn ang="0">
                <a:pos x="T6" y="T7"/>
              </a:cxn>
              <a:cxn ang="0">
                <a:pos x="T8" y="T9"/>
              </a:cxn>
            </a:cxnLst>
            <a:rect l="0" t="0" r="r" b="b"/>
            <a:pathLst>
              <a:path w="1582" h="805">
                <a:moveTo>
                  <a:pt x="0" y="0"/>
                </a:moveTo>
                <a:cubicBezTo>
                  <a:pt x="1262" y="0"/>
                  <a:pt x="1262" y="0"/>
                  <a:pt x="1262" y="0"/>
                </a:cubicBezTo>
                <a:cubicBezTo>
                  <a:pt x="1582" y="43"/>
                  <a:pt x="1582" y="43"/>
                  <a:pt x="1582" y="43"/>
                </a:cubicBezTo>
                <a:cubicBezTo>
                  <a:pt x="1582" y="43"/>
                  <a:pt x="438" y="237"/>
                  <a:pt x="0" y="805"/>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Arial"/>
              <a:ea typeface="微软雅黑"/>
            </a:endParaRPr>
          </a:p>
        </p:txBody>
      </p:sp>
      <p:sp>
        <p:nvSpPr>
          <p:cNvPr id="280" name="Freeform 80862"/>
          <p:cNvSpPr>
            <a:spLocks/>
          </p:cNvSpPr>
          <p:nvPr userDrawn="1"/>
        </p:nvSpPr>
        <p:spPr bwMode="auto">
          <a:xfrm>
            <a:off x="7437836" y="1617680"/>
            <a:ext cx="1707356" cy="2074863"/>
          </a:xfrm>
          <a:custGeom>
            <a:avLst/>
            <a:gdLst>
              <a:gd name="T0" fmla="*/ 1195 w 1195"/>
              <a:gd name="T1" fmla="*/ 0 h 1090"/>
              <a:gd name="T2" fmla="*/ 1195 w 1195"/>
              <a:gd name="T3" fmla="*/ 1049 h 1090"/>
              <a:gd name="T4" fmla="*/ 0 w 1195"/>
              <a:gd name="T5" fmla="*/ 846 h 1090"/>
              <a:gd name="T6" fmla="*/ 1195 w 1195"/>
              <a:gd name="T7" fmla="*/ 0 h 1090"/>
            </a:gdLst>
            <a:ahLst/>
            <a:cxnLst>
              <a:cxn ang="0">
                <a:pos x="T0" y="T1"/>
              </a:cxn>
              <a:cxn ang="0">
                <a:pos x="T2" y="T3"/>
              </a:cxn>
              <a:cxn ang="0">
                <a:pos x="T4" y="T5"/>
              </a:cxn>
              <a:cxn ang="0">
                <a:pos x="T6" y="T7"/>
              </a:cxn>
            </a:cxnLst>
            <a:rect l="0" t="0" r="r" b="b"/>
            <a:pathLst>
              <a:path w="1195" h="1090">
                <a:moveTo>
                  <a:pt x="1195" y="0"/>
                </a:moveTo>
                <a:cubicBezTo>
                  <a:pt x="1195" y="1049"/>
                  <a:pt x="1195" y="1049"/>
                  <a:pt x="1195" y="1049"/>
                </a:cubicBezTo>
                <a:cubicBezTo>
                  <a:pt x="1195" y="1049"/>
                  <a:pt x="345" y="1090"/>
                  <a:pt x="0" y="846"/>
                </a:cubicBezTo>
                <a:cubicBezTo>
                  <a:pt x="0" y="846"/>
                  <a:pt x="862" y="516"/>
                  <a:pt x="1195" y="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Arial"/>
              <a:ea typeface="微软雅黑"/>
            </a:endParaRPr>
          </a:p>
        </p:txBody>
      </p:sp>
      <p:sp>
        <p:nvSpPr>
          <p:cNvPr id="281" name="图片占位符 352"/>
          <p:cNvSpPr>
            <a:spLocks noGrp="1"/>
          </p:cNvSpPr>
          <p:nvPr>
            <p:ph type="pic" sz="quarter" idx="12"/>
          </p:nvPr>
        </p:nvSpPr>
        <p:spPr>
          <a:xfrm>
            <a:off x="2647951" y="1418864"/>
            <a:ext cx="6338887" cy="2251905"/>
          </a:xfrm>
          <a:custGeom>
            <a:avLst/>
            <a:gdLst>
              <a:gd name="connsiteX0" fmla="*/ 3867047 w 8451850"/>
              <a:gd name="connsiteY0" fmla="*/ 1648 h 2251905"/>
              <a:gd name="connsiteX1" fmla="*/ 5165231 w 8451850"/>
              <a:gd name="connsiteY1" fmla="*/ 254674 h 2251905"/>
              <a:gd name="connsiteX2" fmla="*/ 8451850 w 8451850"/>
              <a:gd name="connsiteY2" fmla="*/ 254674 h 2251905"/>
              <a:gd name="connsiteX3" fmla="*/ 0 w 8451850"/>
              <a:gd name="connsiteY3" fmla="*/ 1328163 h 2251905"/>
              <a:gd name="connsiteX4" fmla="*/ 3867047 w 8451850"/>
              <a:gd name="connsiteY4" fmla="*/ 1648 h 2251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1850" h="2251905">
                <a:moveTo>
                  <a:pt x="3867047" y="1648"/>
                </a:moveTo>
                <a:cubicBezTo>
                  <a:pt x="4325119" y="13782"/>
                  <a:pt x="4766550" y="93365"/>
                  <a:pt x="5165231" y="254674"/>
                </a:cubicBezTo>
                <a:cubicBezTo>
                  <a:pt x="6759956" y="898006"/>
                  <a:pt x="8451850" y="254674"/>
                  <a:pt x="8451850" y="254674"/>
                </a:cubicBezTo>
                <a:cubicBezTo>
                  <a:pt x="4437412" y="4000464"/>
                  <a:pt x="0" y="1328163"/>
                  <a:pt x="0" y="1328163"/>
                </a:cubicBezTo>
                <a:cubicBezTo>
                  <a:pt x="968838" y="535894"/>
                  <a:pt x="2492829" y="-34754"/>
                  <a:pt x="3867047" y="1648"/>
                </a:cubicBezTo>
                <a:close/>
              </a:path>
            </a:pathLst>
          </a:custGeom>
          <a:pattFill prst="wdUpDiag">
            <a:fgClr>
              <a:schemeClr val="bg1">
                <a:lumMod val="85000"/>
              </a:schemeClr>
            </a:fgClr>
            <a:bgClr>
              <a:schemeClr val="bg1"/>
            </a:bgClr>
          </a:pattFill>
        </p:spPr>
        <p:txBody>
          <a:bodyPr wrap="square">
            <a:noAutofit/>
          </a:bodyPr>
          <a:lstStyle>
            <a:lvl1pPr>
              <a:defRPr>
                <a:solidFill>
                  <a:schemeClr val="tx1">
                    <a:alpha val="0"/>
                  </a:schemeClr>
                </a:solidFill>
              </a:defRPr>
            </a:lvl1pPr>
          </a:lstStyle>
          <a:p>
            <a:r>
              <a:rPr lang="zh-CN" altLang="en-US"/>
              <a:t>单击图标添加图片</a:t>
            </a:r>
          </a:p>
        </p:txBody>
      </p:sp>
      <p:sp>
        <p:nvSpPr>
          <p:cNvPr id="282" name="图片占位符 353"/>
          <p:cNvSpPr>
            <a:spLocks noGrp="1"/>
          </p:cNvSpPr>
          <p:nvPr>
            <p:ph type="pic" sz="quarter" idx="13"/>
          </p:nvPr>
        </p:nvSpPr>
        <p:spPr>
          <a:xfrm>
            <a:off x="1" y="-154942"/>
            <a:ext cx="4813698" cy="1608316"/>
          </a:xfrm>
          <a:custGeom>
            <a:avLst/>
            <a:gdLst>
              <a:gd name="connsiteX0" fmla="*/ 3692252 w 6418263"/>
              <a:gd name="connsiteY0" fmla="*/ 206 h 1608316"/>
              <a:gd name="connsiteX1" fmla="*/ 6418263 w 6418263"/>
              <a:gd name="connsiteY1" fmla="*/ 687909 h 1608316"/>
              <a:gd name="connsiteX2" fmla="*/ 3208179 w 6418263"/>
              <a:gd name="connsiteY2" fmla="*/ 1595924 h 1608316"/>
              <a:gd name="connsiteX3" fmla="*/ 0 w 6418263"/>
              <a:gd name="connsiteY3" fmla="*/ 1595924 h 1608316"/>
              <a:gd name="connsiteX4" fmla="*/ 3692252 w 6418263"/>
              <a:gd name="connsiteY4" fmla="*/ 206 h 1608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8263" h="1608316">
                <a:moveTo>
                  <a:pt x="3692252" y="206"/>
                </a:moveTo>
                <a:cubicBezTo>
                  <a:pt x="4485426" y="7255"/>
                  <a:pt x="5397133" y="196306"/>
                  <a:pt x="6418263" y="687909"/>
                </a:cubicBezTo>
                <a:cubicBezTo>
                  <a:pt x="6418263" y="687909"/>
                  <a:pt x="4951341" y="1732983"/>
                  <a:pt x="3208179" y="1595924"/>
                </a:cubicBezTo>
                <a:cubicBezTo>
                  <a:pt x="1465018" y="1458865"/>
                  <a:pt x="1655527" y="1040074"/>
                  <a:pt x="0" y="1595924"/>
                </a:cubicBezTo>
                <a:cubicBezTo>
                  <a:pt x="0" y="1595924"/>
                  <a:pt x="1312729" y="-20942"/>
                  <a:pt x="3692252" y="206"/>
                </a:cubicBezTo>
                <a:close/>
              </a:path>
            </a:pathLst>
          </a:custGeom>
          <a:pattFill prst="wdUpDiag">
            <a:fgClr>
              <a:schemeClr val="bg1">
                <a:lumMod val="85000"/>
              </a:schemeClr>
            </a:fgClr>
            <a:bgClr>
              <a:schemeClr val="bg1"/>
            </a:bgClr>
          </a:pattFill>
        </p:spPr>
        <p:txBody>
          <a:bodyPr wrap="square">
            <a:noAutofit/>
          </a:bodyPr>
          <a:lstStyle>
            <a:lvl1pPr>
              <a:defRPr>
                <a:solidFill>
                  <a:schemeClr val="tx1">
                    <a:alpha val="0"/>
                  </a:schemeClr>
                </a:solidFill>
              </a:defRPr>
            </a:lvl1pPr>
          </a:lstStyle>
          <a:p>
            <a:r>
              <a:rPr lang="zh-CN" altLang="en-US"/>
              <a:t>单击图标添加图片</a:t>
            </a:r>
          </a:p>
        </p:txBody>
      </p:sp>
      <p:sp>
        <p:nvSpPr>
          <p:cNvPr id="283" name="图片占位符 354"/>
          <p:cNvSpPr>
            <a:spLocks noGrp="1"/>
          </p:cNvSpPr>
          <p:nvPr>
            <p:ph type="pic" sz="quarter" idx="14"/>
          </p:nvPr>
        </p:nvSpPr>
        <p:spPr>
          <a:xfrm>
            <a:off x="6398418" y="995302"/>
            <a:ext cx="2500313" cy="847121"/>
          </a:xfrm>
          <a:custGeom>
            <a:avLst/>
            <a:gdLst>
              <a:gd name="connsiteX0" fmla="*/ 1669969 w 3333750"/>
              <a:gd name="connsiteY0" fmla="*/ 303 h 847121"/>
              <a:gd name="connsiteX1" fmla="*/ 3333750 w 3333750"/>
              <a:gd name="connsiteY1" fmla="*/ 531456 h 847121"/>
              <a:gd name="connsiteX2" fmla="*/ 0 w 3333750"/>
              <a:gd name="connsiteY2" fmla="*/ 388700 h 847121"/>
              <a:gd name="connsiteX3" fmla="*/ 1669969 w 3333750"/>
              <a:gd name="connsiteY3" fmla="*/ 303 h 847121"/>
            </a:gdLst>
            <a:ahLst/>
            <a:cxnLst>
              <a:cxn ang="0">
                <a:pos x="connsiteX0" y="connsiteY0"/>
              </a:cxn>
              <a:cxn ang="0">
                <a:pos x="connsiteX1" y="connsiteY1"/>
              </a:cxn>
              <a:cxn ang="0">
                <a:pos x="connsiteX2" y="connsiteY2"/>
              </a:cxn>
              <a:cxn ang="0">
                <a:pos x="connsiteX3" y="connsiteY3"/>
              </a:cxn>
            </a:cxnLst>
            <a:rect l="l" t="t" r="r" b="b"/>
            <a:pathLst>
              <a:path w="3333750" h="847121">
                <a:moveTo>
                  <a:pt x="1669969" y="303"/>
                </a:moveTo>
                <a:cubicBezTo>
                  <a:pt x="2215382" y="-7002"/>
                  <a:pt x="2814102" y="116750"/>
                  <a:pt x="3333750" y="531456"/>
                </a:cubicBezTo>
                <a:cubicBezTo>
                  <a:pt x="3333750" y="531456"/>
                  <a:pt x="1854625" y="1328986"/>
                  <a:pt x="0" y="388700"/>
                </a:cubicBezTo>
                <a:cubicBezTo>
                  <a:pt x="0" y="388700"/>
                  <a:pt x="760947" y="12479"/>
                  <a:pt x="1669969" y="303"/>
                </a:cubicBezTo>
                <a:close/>
              </a:path>
            </a:pathLst>
          </a:custGeom>
          <a:pattFill prst="wdUpDiag">
            <a:fgClr>
              <a:schemeClr val="bg1">
                <a:lumMod val="85000"/>
              </a:schemeClr>
            </a:fgClr>
            <a:bgClr>
              <a:schemeClr val="bg1"/>
            </a:bgClr>
          </a:pattFill>
        </p:spPr>
        <p:txBody>
          <a:bodyPr vert="horz" wrap="square" lIns="91440" tIns="45720" rIns="91440" bIns="45720" rtlCol="0">
            <a:noAutofit/>
          </a:bodyPr>
          <a:lstStyle>
            <a:lvl1pPr>
              <a:defRPr lang="zh-CN" altLang="en-US">
                <a:solidFill>
                  <a:schemeClr val="tx1">
                    <a:alpha val="0"/>
                  </a:schemeClr>
                </a:solidFill>
              </a:defRPr>
            </a:lvl1pPr>
          </a:lstStyle>
          <a:p>
            <a:pPr lvl="0"/>
            <a:r>
              <a:rPr lang="zh-CN" altLang="en-US"/>
              <a:t>单击图标添加图片</a:t>
            </a:r>
          </a:p>
        </p:txBody>
      </p:sp>
    </p:spTree>
    <p:extLst>
      <p:ext uri="{BB962C8B-B14F-4D97-AF65-F5344CB8AC3E}">
        <p14:creationId xmlns:p14="http://schemas.microsoft.com/office/powerpoint/2010/main" val="413722214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13" name="日期占位符 12"/>
          <p:cNvSpPr>
            <a:spLocks noGrp="1"/>
          </p:cNvSpPr>
          <p:nvPr>
            <p:ph type="dt" sz="half" idx="14"/>
          </p:nvPr>
        </p:nvSpPr>
        <p:spPr/>
        <p:txBody>
          <a:bodyPr/>
          <a:lstStyle>
            <a:lvl1pPr>
              <a:defRPr>
                <a:solidFill>
                  <a:schemeClr val="tx1"/>
                </a:solidFill>
              </a:defRPr>
            </a:lvl1pPr>
          </a:lstStyle>
          <a:p>
            <a:fld id="{6489D9C7-5DC6-4263-87FF-7C99F6FB63C3}" type="datetime1">
              <a:rPr lang="zh-CN" altLang="en-US" smtClean="0">
                <a:solidFill>
                  <a:prstClr val="black"/>
                </a:solidFill>
              </a:rPr>
              <a:pPr/>
              <a:t>2018/11/29</a:t>
            </a:fld>
            <a:endParaRPr lang="zh-CN" altLang="en-US">
              <a:solidFill>
                <a:prstClr val="black"/>
              </a:solidFill>
            </a:endParaRPr>
          </a:p>
        </p:txBody>
      </p:sp>
      <p:sp>
        <p:nvSpPr>
          <p:cNvPr id="14" name="页脚占位符 13"/>
          <p:cNvSpPr>
            <a:spLocks noGrp="1"/>
          </p:cNvSpPr>
          <p:nvPr>
            <p:ph type="ftr" sz="quarter" idx="15"/>
          </p:nvPr>
        </p:nvSpPr>
        <p:spPr/>
        <p:txBody>
          <a:bodyPr/>
          <a:lstStyle>
            <a:lvl1pPr>
              <a:defRPr>
                <a:solidFill>
                  <a:schemeClr val="tx1"/>
                </a:solidFill>
              </a:defRPr>
            </a:lvl1pPr>
          </a:lstStyle>
          <a:p>
            <a:r>
              <a:rPr lang="en-US" altLang="zh-CN">
                <a:solidFill>
                  <a:prstClr val="black"/>
                </a:solidFill>
              </a:rPr>
              <a:t>www.islide.cc </a:t>
            </a:r>
            <a:r>
              <a:rPr lang="zh-CN" altLang="en-US">
                <a:solidFill>
                  <a:prstClr val="black"/>
                </a:solidFill>
              </a:rPr>
              <a:t>「 让</a:t>
            </a:r>
            <a:r>
              <a:rPr lang="en-US" altLang="zh-CN">
                <a:solidFill>
                  <a:prstClr val="black"/>
                </a:solidFill>
              </a:rPr>
              <a:t>PPT</a:t>
            </a:r>
            <a:r>
              <a:rPr lang="zh-CN" altLang="en-US">
                <a:solidFill>
                  <a:prstClr val="black"/>
                </a:solidFill>
              </a:rPr>
              <a:t>设计简单起来！」</a:t>
            </a:r>
          </a:p>
        </p:txBody>
      </p:sp>
      <p:sp>
        <p:nvSpPr>
          <p:cNvPr id="15" name="灯片编号占位符 14"/>
          <p:cNvSpPr>
            <a:spLocks noGrp="1"/>
          </p:cNvSpPr>
          <p:nvPr>
            <p:ph type="sldNum" sz="quarter" idx="16"/>
          </p:nvPr>
        </p:nvSpPr>
        <p:spPr/>
        <p:txBody>
          <a:bodyPr/>
          <a:lstStyle>
            <a:lvl1pPr>
              <a:defRPr>
                <a:solidFill>
                  <a:schemeClr val="tx1"/>
                </a:solidFill>
              </a:defRPr>
            </a:lvl1pPr>
          </a:lstStyle>
          <a:p>
            <a:fld id="{5DD3DB80-B894-403A-B48E-6FDC1A72010E}" type="slidenum">
              <a:rPr lang="zh-CN" altLang="en-US" smtClean="0">
                <a:solidFill>
                  <a:prstClr val="black"/>
                </a:solidFill>
              </a:rPr>
              <a:pPr/>
              <a:t>‹#›</a:t>
            </a:fld>
            <a:endParaRPr lang="zh-CN" altLang="en-US">
              <a:solidFill>
                <a:prstClr val="black"/>
              </a:solidFill>
            </a:endParaRPr>
          </a:p>
        </p:txBody>
      </p:sp>
      <p:sp>
        <p:nvSpPr>
          <p:cNvPr id="20" name="标题 1"/>
          <p:cNvSpPr>
            <a:spLocks noGrp="1"/>
          </p:cNvSpPr>
          <p:nvPr>
            <p:ph type="title" hasCustomPrompt="1"/>
          </p:nvPr>
        </p:nvSpPr>
        <p:spPr>
          <a:xfrm>
            <a:off x="502445" y="1455023"/>
            <a:ext cx="5061347" cy="656792"/>
          </a:xfrm>
        </p:spPr>
        <p:txBody>
          <a:bodyPr anchor="b">
            <a:normAutofit/>
          </a:bodyPr>
          <a:lstStyle>
            <a:lvl1pPr>
              <a:defRPr sz="2400" b="1">
                <a:solidFill>
                  <a:schemeClr val="tx1"/>
                </a:solidFill>
              </a:defRPr>
            </a:lvl1pPr>
          </a:lstStyle>
          <a:p>
            <a:r>
              <a:rPr lang="zh-CN" altLang="en-US" dirty="0"/>
              <a:t>单击此处添加幻灯片章节标题</a:t>
            </a:r>
          </a:p>
        </p:txBody>
      </p:sp>
      <p:sp>
        <p:nvSpPr>
          <p:cNvPr id="21" name="文本占位符 2"/>
          <p:cNvSpPr>
            <a:spLocks noGrp="1"/>
          </p:cNvSpPr>
          <p:nvPr>
            <p:ph type="body" idx="1"/>
          </p:nvPr>
        </p:nvSpPr>
        <p:spPr>
          <a:xfrm>
            <a:off x="502445" y="2228484"/>
            <a:ext cx="5061347" cy="1015623"/>
          </a:xfrm>
        </p:spPr>
        <p:txBody>
          <a:bodyPr anchor="t">
            <a:normAutofit/>
          </a:bodyPr>
          <a:lstStyle>
            <a:lvl1pPr marL="0" indent="0">
              <a:buNone/>
              <a:defRPr sz="11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zh-CN" altLang="en-US"/>
              <a:t>单击此处编辑母版文本样式</a:t>
            </a:r>
          </a:p>
        </p:txBody>
      </p:sp>
      <p:sp>
        <p:nvSpPr>
          <p:cNvPr id="53" name="Freeform 80856"/>
          <p:cNvSpPr>
            <a:spLocks/>
          </p:cNvSpPr>
          <p:nvPr userDrawn="1"/>
        </p:nvSpPr>
        <p:spPr bwMode="auto">
          <a:xfrm>
            <a:off x="1" y="3095647"/>
            <a:ext cx="6103144" cy="3533775"/>
          </a:xfrm>
          <a:custGeom>
            <a:avLst/>
            <a:gdLst>
              <a:gd name="T0" fmla="*/ 0 w 4271"/>
              <a:gd name="T1" fmla="*/ 922 h 1857"/>
              <a:gd name="T2" fmla="*/ 0 w 4271"/>
              <a:gd name="T3" fmla="*/ 1573 h 1857"/>
              <a:gd name="T4" fmla="*/ 2217 w 4271"/>
              <a:gd name="T5" fmla="*/ 832 h 1857"/>
              <a:gd name="T6" fmla="*/ 4271 w 4271"/>
              <a:gd name="T7" fmla="*/ 429 h 1857"/>
              <a:gd name="T8" fmla="*/ 1889 w 4271"/>
              <a:gd name="T9" fmla="*/ 624 h 1857"/>
              <a:gd name="T10" fmla="*/ 887 w 4271"/>
              <a:gd name="T11" fmla="*/ 984 h 1857"/>
              <a:gd name="T12" fmla="*/ 0 w 4271"/>
              <a:gd name="T13" fmla="*/ 922 h 1857"/>
            </a:gdLst>
            <a:ahLst/>
            <a:cxnLst>
              <a:cxn ang="0">
                <a:pos x="T0" y="T1"/>
              </a:cxn>
              <a:cxn ang="0">
                <a:pos x="T2" y="T3"/>
              </a:cxn>
              <a:cxn ang="0">
                <a:pos x="T4" y="T5"/>
              </a:cxn>
              <a:cxn ang="0">
                <a:pos x="T6" y="T7"/>
              </a:cxn>
              <a:cxn ang="0">
                <a:pos x="T8" y="T9"/>
              </a:cxn>
              <a:cxn ang="0">
                <a:pos x="T10" y="T11"/>
              </a:cxn>
              <a:cxn ang="0">
                <a:pos x="T12" y="T13"/>
              </a:cxn>
            </a:cxnLst>
            <a:rect l="0" t="0" r="r" b="b"/>
            <a:pathLst>
              <a:path w="4271" h="1857">
                <a:moveTo>
                  <a:pt x="0" y="922"/>
                </a:moveTo>
                <a:cubicBezTo>
                  <a:pt x="0" y="1573"/>
                  <a:pt x="0" y="1573"/>
                  <a:pt x="0" y="1573"/>
                </a:cubicBezTo>
                <a:cubicBezTo>
                  <a:pt x="0" y="1573"/>
                  <a:pt x="608" y="1857"/>
                  <a:pt x="2217" y="832"/>
                </a:cubicBezTo>
                <a:cubicBezTo>
                  <a:pt x="2217" y="832"/>
                  <a:pt x="3203" y="273"/>
                  <a:pt x="4271" y="429"/>
                </a:cubicBezTo>
                <a:cubicBezTo>
                  <a:pt x="4271" y="429"/>
                  <a:pt x="3367" y="0"/>
                  <a:pt x="1889" y="624"/>
                </a:cubicBezTo>
                <a:cubicBezTo>
                  <a:pt x="1889" y="624"/>
                  <a:pt x="1396" y="903"/>
                  <a:pt x="887" y="984"/>
                </a:cubicBezTo>
                <a:cubicBezTo>
                  <a:pt x="378" y="1065"/>
                  <a:pt x="0" y="922"/>
                  <a:pt x="0" y="922"/>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Arial"/>
              <a:ea typeface="微软雅黑"/>
            </a:endParaRPr>
          </a:p>
        </p:txBody>
      </p:sp>
      <p:sp>
        <p:nvSpPr>
          <p:cNvPr id="54" name="Freeform 80857"/>
          <p:cNvSpPr>
            <a:spLocks/>
          </p:cNvSpPr>
          <p:nvPr userDrawn="1"/>
        </p:nvSpPr>
        <p:spPr bwMode="auto">
          <a:xfrm>
            <a:off x="0" y="3487759"/>
            <a:ext cx="2534841" cy="1751013"/>
          </a:xfrm>
          <a:custGeom>
            <a:avLst/>
            <a:gdLst>
              <a:gd name="T0" fmla="*/ 0 w 1774"/>
              <a:gd name="T1" fmla="*/ 365 h 920"/>
              <a:gd name="T2" fmla="*/ 1139 w 1774"/>
              <a:gd name="T3" fmla="*/ 209 h 920"/>
              <a:gd name="T4" fmla="*/ 1774 w 1774"/>
              <a:gd name="T5" fmla="*/ 365 h 920"/>
              <a:gd name="T6" fmla="*/ 0 w 1774"/>
              <a:gd name="T7" fmla="*/ 647 h 920"/>
              <a:gd name="T8" fmla="*/ 0 w 1774"/>
              <a:gd name="T9" fmla="*/ 365 h 920"/>
            </a:gdLst>
            <a:ahLst/>
            <a:cxnLst>
              <a:cxn ang="0">
                <a:pos x="T0" y="T1"/>
              </a:cxn>
              <a:cxn ang="0">
                <a:pos x="T2" y="T3"/>
              </a:cxn>
              <a:cxn ang="0">
                <a:pos x="T4" y="T5"/>
              </a:cxn>
              <a:cxn ang="0">
                <a:pos x="T6" y="T7"/>
              </a:cxn>
              <a:cxn ang="0">
                <a:pos x="T8" y="T9"/>
              </a:cxn>
            </a:cxnLst>
            <a:rect l="0" t="0" r="r" b="b"/>
            <a:pathLst>
              <a:path w="1774" h="920">
                <a:moveTo>
                  <a:pt x="0" y="365"/>
                </a:moveTo>
                <a:cubicBezTo>
                  <a:pt x="0" y="365"/>
                  <a:pt x="389" y="0"/>
                  <a:pt x="1139" y="209"/>
                </a:cubicBezTo>
                <a:cubicBezTo>
                  <a:pt x="1139" y="209"/>
                  <a:pt x="1399" y="316"/>
                  <a:pt x="1774" y="365"/>
                </a:cubicBezTo>
                <a:cubicBezTo>
                  <a:pt x="1774" y="365"/>
                  <a:pt x="808" y="920"/>
                  <a:pt x="0" y="647"/>
                </a:cubicBezTo>
                <a:lnTo>
                  <a:pt x="0" y="36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Arial"/>
              <a:ea typeface="微软雅黑"/>
            </a:endParaRPr>
          </a:p>
        </p:txBody>
      </p:sp>
      <p:sp>
        <p:nvSpPr>
          <p:cNvPr id="55" name="Freeform 80862"/>
          <p:cNvSpPr>
            <a:spLocks/>
          </p:cNvSpPr>
          <p:nvPr userDrawn="1"/>
        </p:nvSpPr>
        <p:spPr bwMode="auto">
          <a:xfrm>
            <a:off x="7486652" y="4305329"/>
            <a:ext cx="1657350" cy="2074863"/>
          </a:xfrm>
          <a:custGeom>
            <a:avLst/>
            <a:gdLst>
              <a:gd name="T0" fmla="*/ 1195 w 1195"/>
              <a:gd name="T1" fmla="*/ 0 h 1090"/>
              <a:gd name="T2" fmla="*/ 1195 w 1195"/>
              <a:gd name="T3" fmla="*/ 1049 h 1090"/>
              <a:gd name="T4" fmla="*/ 0 w 1195"/>
              <a:gd name="T5" fmla="*/ 846 h 1090"/>
              <a:gd name="T6" fmla="*/ 1195 w 1195"/>
              <a:gd name="T7" fmla="*/ 0 h 1090"/>
            </a:gdLst>
            <a:ahLst/>
            <a:cxnLst>
              <a:cxn ang="0">
                <a:pos x="T0" y="T1"/>
              </a:cxn>
              <a:cxn ang="0">
                <a:pos x="T2" y="T3"/>
              </a:cxn>
              <a:cxn ang="0">
                <a:pos x="T4" y="T5"/>
              </a:cxn>
              <a:cxn ang="0">
                <a:pos x="T6" y="T7"/>
              </a:cxn>
            </a:cxnLst>
            <a:rect l="0" t="0" r="r" b="b"/>
            <a:pathLst>
              <a:path w="1195" h="1090">
                <a:moveTo>
                  <a:pt x="1195" y="0"/>
                </a:moveTo>
                <a:cubicBezTo>
                  <a:pt x="1195" y="1049"/>
                  <a:pt x="1195" y="1049"/>
                  <a:pt x="1195" y="1049"/>
                </a:cubicBezTo>
                <a:cubicBezTo>
                  <a:pt x="1195" y="1049"/>
                  <a:pt x="345" y="1090"/>
                  <a:pt x="0" y="846"/>
                </a:cubicBezTo>
                <a:cubicBezTo>
                  <a:pt x="0" y="846"/>
                  <a:pt x="862" y="516"/>
                  <a:pt x="119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Arial"/>
              <a:ea typeface="微软雅黑"/>
            </a:endParaRPr>
          </a:p>
        </p:txBody>
      </p:sp>
      <p:sp>
        <p:nvSpPr>
          <p:cNvPr id="56" name="图片占位符 188"/>
          <p:cNvSpPr>
            <a:spLocks noGrp="1"/>
          </p:cNvSpPr>
          <p:nvPr>
            <p:ph type="pic" sz="quarter" idx="12"/>
          </p:nvPr>
        </p:nvSpPr>
        <p:spPr>
          <a:xfrm>
            <a:off x="2647951" y="4059295"/>
            <a:ext cx="6338887" cy="2251905"/>
          </a:xfrm>
          <a:custGeom>
            <a:avLst/>
            <a:gdLst>
              <a:gd name="connsiteX0" fmla="*/ 3867047 w 8451850"/>
              <a:gd name="connsiteY0" fmla="*/ 1648 h 2251905"/>
              <a:gd name="connsiteX1" fmla="*/ 5165231 w 8451850"/>
              <a:gd name="connsiteY1" fmla="*/ 254674 h 2251905"/>
              <a:gd name="connsiteX2" fmla="*/ 8451850 w 8451850"/>
              <a:gd name="connsiteY2" fmla="*/ 254674 h 2251905"/>
              <a:gd name="connsiteX3" fmla="*/ 0 w 8451850"/>
              <a:gd name="connsiteY3" fmla="*/ 1328163 h 2251905"/>
              <a:gd name="connsiteX4" fmla="*/ 3867047 w 8451850"/>
              <a:gd name="connsiteY4" fmla="*/ 1648 h 2251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1850" h="2251905">
                <a:moveTo>
                  <a:pt x="3867047" y="1648"/>
                </a:moveTo>
                <a:cubicBezTo>
                  <a:pt x="4325119" y="13782"/>
                  <a:pt x="4766550" y="93365"/>
                  <a:pt x="5165231" y="254674"/>
                </a:cubicBezTo>
                <a:cubicBezTo>
                  <a:pt x="6759956" y="898006"/>
                  <a:pt x="8451850" y="254674"/>
                  <a:pt x="8451850" y="254674"/>
                </a:cubicBezTo>
                <a:cubicBezTo>
                  <a:pt x="4437412" y="4000464"/>
                  <a:pt x="0" y="1328163"/>
                  <a:pt x="0" y="1328163"/>
                </a:cubicBezTo>
                <a:cubicBezTo>
                  <a:pt x="968838" y="535894"/>
                  <a:pt x="2492829" y="-34754"/>
                  <a:pt x="3867047" y="1648"/>
                </a:cubicBezTo>
                <a:close/>
              </a:path>
            </a:pathLst>
          </a:custGeom>
          <a:pattFill prst="wdUpDiag">
            <a:fgClr>
              <a:schemeClr val="bg1">
                <a:lumMod val="85000"/>
              </a:schemeClr>
            </a:fgClr>
            <a:bgClr>
              <a:schemeClr val="bg1"/>
            </a:bgClr>
          </a:pattFill>
        </p:spPr>
        <p:txBody>
          <a:bodyPr wrap="square">
            <a:noAutofit/>
          </a:bodyPr>
          <a:lstStyle>
            <a:lvl1pPr>
              <a:defRPr>
                <a:solidFill>
                  <a:schemeClr val="tx1">
                    <a:alpha val="0"/>
                  </a:schemeClr>
                </a:solidFill>
              </a:defRPr>
            </a:lvl1pPr>
          </a:lstStyle>
          <a:p>
            <a:r>
              <a:rPr lang="zh-CN" altLang="en-US"/>
              <a:t>单击图标添加图片</a:t>
            </a:r>
          </a:p>
        </p:txBody>
      </p:sp>
    </p:spTree>
    <p:extLst>
      <p:ext uri="{BB962C8B-B14F-4D97-AF65-F5344CB8AC3E}">
        <p14:creationId xmlns:p14="http://schemas.microsoft.com/office/powerpoint/2010/main" val="88354983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489D9C7-5DC6-4263-87FF-7C99F6FB63C3}" type="datetime1">
              <a:rPr lang="zh-CN" altLang="en-US" smtClean="0">
                <a:solidFill>
                  <a:prstClr val="black"/>
                </a:solidFill>
              </a:rPr>
              <a:pPr/>
              <a:t>2018/11/29</a:t>
            </a:fld>
            <a:endParaRPr lang="zh-CN" altLang="en-US">
              <a:solidFill>
                <a:prstClr val="black"/>
              </a:solidFill>
            </a:endParaRPr>
          </a:p>
        </p:txBody>
      </p:sp>
      <p:sp>
        <p:nvSpPr>
          <p:cNvPr id="8" name="页脚占位符 7"/>
          <p:cNvSpPr>
            <a:spLocks noGrp="1"/>
          </p:cNvSpPr>
          <p:nvPr>
            <p:ph type="ftr" sz="quarter" idx="11"/>
          </p:nvPr>
        </p:nvSpPr>
        <p:spPr/>
        <p:txBody>
          <a:bodyPr/>
          <a:lstStyle/>
          <a:p>
            <a:r>
              <a:rPr lang="en-US" altLang="zh-CN">
                <a:solidFill>
                  <a:prstClr val="black"/>
                </a:solidFill>
              </a:rPr>
              <a:t>www.islide.cc </a:t>
            </a:r>
            <a:r>
              <a:rPr lang="zh-CN" altLang="en-US">
                <a:solidFill>
                  <a:prstClr val="black"/>
                </a:solidFill>
              </a:rPr>
              <a:t>「 让</a:t>
            </a:r>
            <a:r>
              <a:rPr lang="en-US" altLang="zh-CN">
                <a:solidFill>
                  <a:prstClr val="black"/>
                </a:solidFill>
              </a:rPr>
              <a:t>PPT</a:t>
            </a:r>
            <a:r>
              <a:rPr lang="zh-CN" altLang="en-US">
                <a:solidFill>
                  <a:prstClr val="black"/>
                </a:solidFill>
              </a:rPr>
              <a:t>设计简单起来！」</a:t>
            </a:r>
          </a:p>
        </p:txBody>
      </p:sp>
      <p:sp>
        <p:nvSpPr>
          <p:cNvPr id="9" name="灯片编号占位符 8"/>
          <p:cNvSpPr>
            <a:spLocks noGrp="1"/>
          </p:cNvSpPr>
          <p:nvPr>
            <p:ph type="sldNum" sz="quarter" idx="12"/>
          </p:nvPr>
        </p:nvSpPr>
        <p:spPr/>
        <p:txBody>
          <a:bodyPr/>
          <a:lstStyle/>
          <a:p>
            <a:fld id="{5DD3DB80-B894-403A-B48E-6FDC1A72010E}"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76563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4"/>
          <p:cNvSpPr>
            <a:spLocks noGrp="1"/>
          </p:cNvSpPr>
          <p:nvPr>
            <p:ph type="ftr" sz="quarter" idx="10"/>
          </p:nvPr>
        </p:nvSpPr>
        <p:spPr/>
        <p:txBody>
          <a:bodyPr/>
          <a:lstStyle>
            <a:lvl1pPr>
              <a:defRPr/>
            </a:lvl1pPr>
          </a:lstStyle>
          <a:p>
            <a:pPr>
              <a:defRPr/>
            </a:pPr>
            <a:endParaRPr lang="zh-CN" altLang="en-US"/>
          </a:p>
        </p:txBody>
      </p:sp>
      <p:sp>
        <p:nvSpPr>
          <p:cNvPr id="5" name="灯片编号占位符 5"/>
          <p:cNvSpPr>
            <a:spLocks noGrp="1"/>
          </p:cNvSpPr>
          <p:nvPr>
            <p:ph type="sldNum" sz="quarter" idx="11"/>
          </p:nvPr>
        </p:nvSpPr>
        <p:spPr/>
        <p:txBody>
          <a:bodyPr/>
          <a:lstStyle>
            <a:lvl1pPr>
              <a:defRPr/>
            </a:lvl1pPr>
          </a:lstStyle>
          <a:p>
            <a:pPr>
              <a:defRPr/>
            </a:pPr>
            <a:fld id="{4D7A2B01-A5A7-4F2A-B6AC-BA701E6631C8}" type="slidenum">
              <a:rPr lang="zh-CN" altLang="en-US"/>
              <a:pPr>
                <a:defRPr/>
              </a:pPr>
              <a:t>‹#›</a:t>
            </a:fld>
            <a:endParaRPr lang="zh-CN" altLang="en-US"/>
          </a:p>
        </p:txBody>
      </p:sp>
    </p:spTree>
  </p:cSld>
  <p:clrMapOvr>
    <a:masterClrMapping/>
  </p:clrMapOvr>
  <p:transition spd="med">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6" name="日期占位符 5"/>
          <p:cNvSpPr>
            <a:spLocks noGrp="1"/>
          </p:cNvSpPr>
          <p:nvPr>
            <p:ph type="dt" sz="half" idx="10"/>
          </p:nvPr>
        </p:nvSpPr>
        <p:spPr/>
        <p:txBody>
          <a:bodyPr/>
          <a:lstStyle/>
          <a:p>
            <a:fld id="{6489D9C7-5DC6-4263-87FF-7C99F6FB63C3}" type="datetime1">
              <a:rPr lang="zh-CN" altLang="en-US" smtClean="0">
                <a:solidFill>
                  <a:prstClr val="black"/>
                </a:solidFill>
              </a:rPr>
              <a:pPr/>
              <a:t>2018/11/29</a:t>
            </a:fld>
            <a:endParaRPr lang="zh-CN" altLang="en-US">
              <a:solidFill>
                <a:prstClr val="black"/>
              </a:solidFill>
            </a:endParaRPr>
          </a:p>
        </p:txBody>
      </p:sp>
      <p:sp>
        <p:nvSpPr>
          <p:cNvPr id="7" name="页脚占位符 6"/>
          <p:cNvSpPr>
            <a:spLocks noGrp="1"/>
          </p:cNvSpPr>
          <p:nvPr>
            <p:ph type="ftr" sz="quarter" idx="11"/>
          </p:nvPr>
        </p:nvSpPr>
        <p:spPr/>
        <p:txBody>
          <a:bodyPr/>
          <a:lstStyle/>
          <a:p>
            <a:r>
              <a:rPr lang="en-US" altLang="zh-CN">
                <a:solidFill>
                  <a:prstClr val="black"/>
                </a:solidFill>
              </a:rPr>
              <a:t>www.islide.cc </a:t>
            </a:r>
            <a:r>
              <a:rPr lang="zh-CN" altLang="en-US">
                <a:solidFill>
                  <a:prstClr val="black"/>
                </a:solidFill>
              </a:rPr>
              <a:t>「 让</a:t>
            </a:r>
            <a:r>
              <a:rPr lang="en-US" altLang="zh-CN">
                <a:solidFill>
                  <a:prstClr val="black"/>
                </a:solidFill>
              </a:rPr>
              <a:t>PPT</a:t>
            </a:r>
            <a:r>
              <a:rPr lang="zh-CN" altLang="en-US">
                <a:solidFill>
                  <a:prstClr val="black"/>
                </a:solidFill>
              </a:rPr>
              <a:t>设计简单起来！」</a:t>
            </a:r>
          </a:p>
        </p:txBody>
      </p:sp>
      <p:sp>
        <p:nvSpPr>
          <p:cNvPr id="8" name="灯片编号占位符 7"/>
          <p:cNvSpPr>
            <a:spLocks noGrp="1"/>
          </p:cNvSpPr>
          <p:nvPr>
            <p:ph type="sldNum" sz="quarter" idx="12"/>
          </p:nvPr>
        </p:nvSpPr>
        <p:spPr/>
        <p:txBody>
          <a:bodyPr/>
          <a:lstStyle/>
          <a:p>
            <a:fld id="{5DD3DB80-B894-403A-B48E-6FDC1A72010E}" type="slidenum">
              <a:rPr lang="zh-CN" altLang="en-US" smtClean="0">
                <a:solidFill>
                  <a:prstClr val="black"/>
                </a:solidFill>
              </a:rPr>
              <a:pPr/>
              <a:t>‹#›</a:t>
            </a:fld>
            <a:endParaRPr lang="zh-CN" altLang="en-US">
              <a:solidFill>
                <a:prstClr val="black"/>
              </a:solidFill>
            </a:endParaRPr>
          </a:p>
        </p:txBody>
      </p:sp>
      <p:sp>
        <p:nvSpPr>
          <p:cNvPr id="9" name="직사각형 45">
            <a:extLst/>
          </p:cNvPr>
          <p:cNvSpPr/>
          <p:nvPr userDrawn="1"/>
        </p:nvSpPr>
        <p:spPr>
          <a:xfrm>
            <a:off x="502445" y="1045445"/>
            <a:ext cx="8142669" cy="8878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pPr>
            <a:endParaRPr lang="ko-KR" altLang="en-US" dirty="0">
              <a:solidFill>
                <a:prstClr val="white"/>
              </a:solidFill>
            </a:endParaRPr>
          </a:p>
        </p:txBody>
      </p:sp>
    </p:spTree>
    <p:extLst>
      <p:ext uri="{BB962C8B-B14F-4D97-AF65-F5344CB8AC3E}">
        <p14:creationId xmlns:p14="http://schemas.microsoft.com/office/powerpoint/2010/main" val="2346665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9891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13" name="标题 1"/>
          <p:cNvSpPr>
            <a:spLocks noGrp="1"/>
          </p:cNvSpPr>
          <p:nvPr>
            <p:ph type="ctrTitle" hasCustomPrompt="1"/>
          </p:nvPr>
        </p:nvSpPr>
        <p:spPr>
          <a:xfrm>
            <a:off x="3810442" y="2657684"/>
            <a:ext cx="2718299" cy="655784"/>
          </a:xfrm>
        </p:spPr>
        <p:txBody>
          <a:bodyPr anchor="ctr">
            <a:normAutofit/>
          </a:bodyPr>
          <a:lstStyle>
            <a:lvl1pPr marL="0" indent="0" algn="l">
              <a:buFont typeface="Arial" panose="020B0604020202020204" pitchFamily="34" charset="0"/>
              <a:buNone/>
              <a:defRPr sz="3200">
                <a:solidFill>
                  <a:schemeClr val="tx1"/>
                </a:solidFill>
              </a:defRPr>
            </a:lvl1pPr>
          </a:lstStyle>
          <a:p>
            <a:r>
              <a:rPr lang="zh-CN" altLang="en-US" dirty="0"/>
              <a:t>结束语</a:t>
            </a:r>
          </a:p>
        </p:txBody>
      </p:sp>
      <p:sp>
        <p:nvSpPr>
          <p:cNvPr id="14" name="文本占位符 62"/>
          <p:cNvSpPr>
            <a:spLocks noGrp="1"/>
          </p:cNvSpPr>
          <p:nvPr>
            <p:ph type="body" sz="quarter" idx="17" hasCustomPrompt="1"/>
          </p:nvPr>
        </p:nvSpPr>
        <p:spPr>
          <a:xfrm>
            <a:off x="3810442" y="3595927"/>
            <a:ext cx="2718299" cy="310871"/>
          </a:xfrm>
        </p:spPr>
        <p:txBody>
          <a:bodyPr vert="horz" lIns="91440" tIns="45720" rIns="91440" bIns="45720" rtlCol="0">
            <a:normAutofit/>
          </a:bodyPr>
          <a:lstStyle>
            <a:lvl1pPr marL="0" indent="0" algn="l">
              <a:buNone/>
              <a:defRPr lang="zh-CN" altLang="en-US" sz="16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589" marR="0" lvl="0" indent="-228589" fontAlgn="auto">
              <a:spcAft>
                <a:spcPts val="0"/>
              </a:spcAft>
              <a:buClrTx/>
              <a:buSzTx/>
              <a:tabLst/>
            </a:pPr>
            <a:r>
              <a:rPr lang="zh-CN" altLang="en-US" dirty="0"/>
              <a:t>署名</a:t>
            </a:r>
            <a:endParaRPr lang="en-US" altLang="zh-CN" dirty="0"/>
          </a:p>
        </p:txBody>
      </p:sp>
      <p:sp>
        <p:nvSpPr>
          <p:cNvPr id="15" name="文本占位符 62"/>
          <p:cNvSpPr>
            <a:spLocks noGrp="1"/>
          </p:cNvSpPr>
          <p:nvPr>
            <p:ph type="body" sz="quarter" idx="18" hasCustomPrompt="1"/>
          </p:nvPr>
        </p:nvSpPr>
        <p:spPr>
          <a:xfrm>
            <a:off x="3810442" y="3911563"/>
            <a:ext cx="2718299" cy="310871"/>
          </a:xfrm>
        </p:spPr>
        <p:txBody>
          <a:bodyPr vert="horz" lIns="91440" tIns="45720" rIns="91440" bIns="45720" rtlCol="0">
            <a:normAutofit/>
          </a:bodyPr>
          <a:lstStyle>
            <a:lvl1pPr marL="0" indent="0" algn="l">
              <a:buNone/>
              <a:defRPr lang="zh-CN" altLang="en-US" sz="16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589" marR="0" lvl="0" indent="-228589" fontAlgn="auto">
              <a:spcAft>
                <a:spcPts val="0"/>
              </a:spcAft>
              <a:buClrTx/>
              <a:buSzTx/>
              <a:tabLst/>
            </a:pPr>
            <a:r>
              <a:rPr lang="zh-CN" altLang="en-US"/>
              <a:t>时间日期</a:t>
            </a:r>
            <a:endParaRPr lang="en-US" altLang="zh-CN" dirty="0"/>
          </a:p>
        </p:txBody>
      </p:sp>
      <p:sp>
        <p:nvSpPr>
          <p:cNvPr id="49" name="Freeform 35"/>
          <p:cNvSpPr>
            <a:spLocks/>
          </p:cNvSpPr>
          <p:nvPr userDrawn="1"/>
        </p:nvSpPr>
        <p:spPr bwMode="auto">
          <a:xfrm>
            <a:off x="1" y="1725292"/>
            <a:ext cx="6103144" cy="2497138"/>
          </a:xfrm>
          <a:custGeom>
            <a:avLst/>
            <a:gdLst>
              <a:gd name="T0" fmla="*/ 0 w 4277"/>
              <a:gd name="T1" fmla="*/ 651 h 1311"/>
              <a:gd name="T2" fmla="*/ 0 w 4277"/>
              <a:gd name="T3" fmla="*/ 1110 h 1311"/>
              <a:gd name="T4" fmla="*/ 2220 w 4277"/>
              <a:gd name="T5" fmla="*/ 587 h 1311"/>
              <a:gd name="T6" fmla="*/ 4277 w 4277"/>
              <a:gd name="T7" fmla="*/ 303 h 1311"/>
              <a:gd name="T8" fmla="*/ 1891 w 4277"/>
              <a:gd name="T9" fmla="*/ 440 h 1311"/>
              <a:gd name="T10" fmla="*/ 888 w 4277"/>
              <a:gd name="T11" fmla="*/ 694 h 1311"/>
              <a:gd name="T12" fmla="*/ 0 w 4277"/>
              <a:gd name="T13" fmla="*/ 651 h 1311"/>
            </a:gdLst>
            <a:ahLst/>
            <a:cxnLst>
              <a:cxn ang="0">
                <a:pos x="T0" y="T1"/>
              </a:cxn>
              <a:cxn ang="0">
                <a:pos x="T2" y="T3"/>
              </a:cxn>
              <a:cxn ang="0">
                <a:pos x="T4" y="T5"/>
              </a:cxn>
              <a:cxn ang="0">
                <a:pos x="T6" y="T7"/>
              </a:cxn>
              <a:cxn ang="0">
                <a:pos x="T8" y="T9"/>
              </a:cxn>
              <a:cxn ang="0">
                <a:pos x="T10" y="T11"/>
              </a:cxn>
              <a:cxn ang="0">
                <a:pos x="T12" y="T13"/>
              </a:cxn>
            </a:cxnLst>
            <a:rect l="0" t="0" r="r" b="b"/>
            <a:pathLst>
              <a:path w="4277" h="1311">
                <a:moveTo>
                  <a:pt x="0" y="651"/>
                </a:moveTo>
                <a:cubicBezTo>
                  <a:pt x="0" y="1110"/>
                  <a:pt x="0" y="1110"/>
                  <a:pt x="0" y="1110"/>
                </a:cubicBezTo>
                <a:cubicBezTo>
                  <a:pt x="0" y="1110"/>
                  <a:pt x="608" y="1311"/>
                  <a:pt x="2220" y="587"/>
                </a:cubicBezTo>
                <a:cubicBezTo>
                  <a:pt x="2220" y="587"/>
                  <a:pt x="3207" y="193"/>
                  <a:pt x="4277" y="303"/>
                </a:cubicBezTo>
                <a:cubicBezTo>
                  <a:pt x="4277" y="303"/>
                  <a:pt x="3372" y="0"/>
                  <a:pt x="1891" y="440"/>
                </a:cubicBezTo>
                <a:cubicBezTo>
                  <a:pt x="1891" y="440"/>
                  <a:pt x="1398" y="637"/>
                  <a:pt x="888" y="694"/>
                </a:cubicBezTo>
                <a:cubicBezTo>
                  <a:pt x="378" y="752"/>
                  <a:pt x="0" y="651"/>
                  <a:pt x="0" y="651"/>
                </a:cubicBezTo>
                <a:close/>
              </a:path>
            </a:pathLst>
          </a:custGeom>
          <a:solidFill>
            <a:schemeClr val="accent2">
              <a:lumMod val="40000"/>
              <a:lumOff val="60000"/>
            </a:schemeClr>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Arial"/>
              <a:ea typeface="微软雅黑"/>
            </a:endParaRPr>
          </a:p>
        </p:txBody>
      </p:sp>
      <p:sp>
        <p:nvSpPr>
          <p:cNvPr id="50" name="Freeform 36"/>
          <p:cNvSpPr>
            <a:spLocks/>
          </p:cNvSpPr>
          <p:nvPr userDrawn="1"/>
        </p:nvSpPr>
        <p:spPr bwMode="auto">
          <a:xfrm>
            <a:off x="1" y="2003109"/>
            <a:ext cx="2533650" cy="1236663"/>
          </a:xfrm>
          <a:custGeom>
            <a:avLst/>
            <a:gdLst>
              <a:gd name="T0" fmla="*/ 0 w 1776"/>
              <a:gd name="T1" fmla="*/ 257 h 649"/>
              <a:gd name="T2" fmla="*/ 1140 w 1776"/>
              <a:gd name="T3" fmla="*/ 147 h 649"/>
              <a:gd name="T4" fmla="*/ 1776 w 1776"/>
              <a:gd name="T5" fmla="*/ 257 h 649"/>
              <a:gd name="T6" fmla="*/ 0 w 1776"/>
              <a:gd name="T7" fmla="*/ 456 h 649"/>
              <a:gd name="T8" fmla="*/ 0 w 1776"/>
              <a:gd name="T9" fmla="*/ 257 h 649"/>
            </a:gdLst>
            <a:ahLst/>
            <a:cxnLst>
              <a:cxn ang="0">
                <a:pos x="T0" y="T1"/>
              </a:cxn>
              <a:cxn ang="0">
                <a:pos x="T2" y="T3"/>
              </a:cxn>
              <a:cxn ang="0">
                <a:pos x="T4" y="T5"/>
              </a:cxn>
              <a:cxn ang="0">
                <a:pos x="T6" y="T7"/>
              </a:cxn>
              <a:cxn ang="0">
                <a:pos x="T8" y="T9"/>
              </a:cxn>
            </a:cxnLst>
            <a:rect l="0" t="0" r="r" b="b"/>
            <a:pathLst>
              <a:path w="1776" h="649">
                <a:moveTo>
                  <a:pt x="0" y="257"/>
                </a:moveTo>
                <a:cubicBezTo>
                  <a:pt x="0" y="257"/>
                  <a:pt x="389" y="0"/>
                  <a:pt x="1140" y="147"/>
                </a:cubicBezTo>
                <a:cubicBezTo>
                  <a:pt x="1140" y="147"/>
                  <a:pt x="1401" y="222"/>
                  <a:pt x="1776" y="257"/>
                </a:cubicBezTo>
                <a:cubicBezTo>
                  <a:pt x="1776" y="257"/>
                  <a:pt x="809" y="649"/>
                  <a:pt x="0" y="456"/>
                </a:cubicBezTo>
                <a:lnTo>
                  <a:pt x="0" y="257"/>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Arial"/>
              <a:ea typeface="微软雅黑"/>
            </a:endParaRPr>
          </a:p>
        </p:txBody>
      </p:sp>
      <p:sp>
        <p:nvSpPr>
          <p:cNvPr id="51" name="Freeform 39"/>
          <p:cNvSpPr>
            <a:spLocks/>
          </p:cNvSpPr>
          <p:nvPr userDrawn="1"/>
        </p:nvSpPr>
        <p:spPr bwMode="auto">
          <a:xfrm>
            <a:off x="7437836" y="3663630"/>
            <a:ext cx="1707356" cy="1466850"/>
          </a:xfrm>
          <a:custGeom>
            <a:avLst/>
            <a:gdLst>
              <a:gd name="T0" fmla="*/ 1197 w 1197"/>
              <a:gd name="T1" fmla="*/ 0 h 770"/>
              <a:gd name="T2" fmla="*/ 1197 w 1197"/>
              <a:gd name="T3" fmla="*/ 741 h 770"/>
              <a:gd name="T4" fmla="*/ 0 w 1197"/>
              <a:gd name="T5" fmla="*/ 598 h 770"/>
              <a:gd name="T6" fmla="*/ 1197 w 1197"/>
              <a:gd name="T7" fmla="*/ 0 h 770"/>
            </a:gdLst>
            <a:ahLst/>
            <a:cxnLst>
              <a:cxn ang="0">
                <a:pos x="T0" y="T1"/>
              </a:cxn>
              <a:cxn ang="0">
                <a:pos x="T2" y="T3"/>
              </a:cxn>
              <a:cxn ang="0">
                <a:pos x="T4" y="T5"/>
              </a:cxn>
              <a:cxn ang="0">
                <a:pos x="T6" y="T7"/>
              </a:cxn>
            </a:cxnLst>
            <a:rect l="0" t="0" r="r" b="b"/>
            <a:pathLst>
              <a:path w="1197" h="770">
                <a:moveTo>
                  <a:pt x="1197" y="0"/>
                </a:moveTo>
                <a:cubicBezTo>
                  <a:pt x="1197" y="741"/>
                  <a:pt x="1197" y="741"/>
                  <a:pt x="1197" y="741"/>
                </a:cubicBezTo>
                <a:cubicBezTo>
                  <a:pt x="1197" y="741"/>
                  <a:pt x="346" y="770"/>
                  <a:pt x="0" y="598"/>
                </a:cubicBezTo>
                <a:cubicBezTo>
                  <a:pt x="0" y="598"/>
                  <a:pt x="864" y="365"/>
                  <a:pt x="1197" y="0"/>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Arial"/>
              <a:ea typeface="微软雅黑"/>
            </a:endParaRPr>
          </a:p>
        </p:txBody>
      </p:sp>
    </p:spTree>
    <p:extLst>
      <p:ext uri="{BB962C8B-B14F-4D97-AF65-F5344CB8AC3E}">
        <p14:creationId xmlns:p14="http://schemas.microsoft.com/office/powerpoint/2010/main" val="3720041122"/>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619499"/>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4"/>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E3B23BC7-0809-41EB-8A34-123C40ADE9D3}" type="datetime1">
              <a:rPr lang="zh-CN" altLang="en-US"/>
              <a:pPr>
                <a:defRPr/>
              </a:pPr>
              <a:t>2018/11/29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1A15AE4-BC46-43FA-A63E-E14A28082A84}" type="slidenum">
              <a:rPr lang="zh-CN" altLang="en-US"/>
              <a:pPr>
                <a:defRPr/>
              </a:pPr>
              <a:t>‹#›</a:t>
            </a:fld>
            <a:endParaRPr lang="zh-CN" altLang="en-US"/>
          </a:p>
        </p:txBody>
      </p:sp>
    </p:spTree>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6540BD6E-B186-44F1-963E-264110CAE7D8}" type="datetime1">
              <a:rPr lang="zh-CN" altLang="en-US"/>
              <a:pPr>
                <a:defRPr/>
              </a:pPr>
              <a:t>2018/11/29</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4D4AECD4-6D8A-40CC-B8B7-552A3BBECAE0}" type="slidenum">
              <a:rPr lang="zh-CN" altLang="en-US"/>
              <a:pPr>
                <a:defRPr/>
              </a:pPr>
              <a:t>‹#›</a:t>
            </a:fld>
            <a:endParaRPr lang="zh-CN" altLang="en-US"/>
          </a:p>
        </p:txBody>
      </p:sp>
    </p:spTree>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C049D032-37DF-4D4D-BA4F-61E8E4E4D145}" type="datetime1">
              <a:rPr lang="zh-CN" altLang="en-US"/>
              <a:pPr>
                <a:defRPr/>
              </a:pPr>
              <a:t>2018/11/29</a:t>
            </a:fld>
            <a:endParaRPr lang="zh-CN" altLang="en-US"/>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2A24E2B4-6DD6-4CE6-ACA5-610B07F9A3A5}" type="slidenum">
              <a:rPr lang="zh-CN" altLang="en-US"/>
              <a:pPr>
                <a:defRPr/>
              </a:pPr>
              <a:t>‹#›</a:t>
            </a:fld>
            <a:endParaRPr lang="zh-CN" altLang="en-US"/>
          </a:p>
        </p:txBody>
      </p:sp>
    </p:spTree>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305B24C9-F469-4E2B-BE9A-1DC0BB606A8A}" type="datetime1">
              <a:rPr lang="zh-CN" altLang="en-US"/>
              <a:pPr>
                <a:defRPr/>
              </a:pPr>
              <a:t>2018/11/29</a:t>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5A48CE03-1C06-4E66-A0C1-854EB3E4E0EA}" type="slidenum">
              <a:rPr lang="zh-CN" altLang="en-US"/>
              <a:pPr>
                <a:defRPr/>
              </a:pPr>
              <a:t>‹#›</a:t>
            </a:fld>
            <a:endParaRPr lang="zh-CN" altLang="en-US"/>
          </a:p>
        </p:txBody>
      </p:sp>
    </p:spTree>
  </p:cSld>
  <p:clrMapOvr>
    <a:masterClrMapping/>
  </p:clrMapOvr>
  <p:transition spd="med">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88147DB8-4530-463C-B855-D2E4B032CCE6}" type="datetime1">
              <a:rPr lang="zh-CN" altLang="en-US"/>
              <a:pPr>
                <a:defRPr/>
              </a:pPr>
              <a:t>2018/11/29</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7695CF48-5E1C-4CC7-9FB0-34040B6EAD19}" type="slidenum">
              <a:rPr lang="zh-CN" altLang="en-US"/>
              <a:pPr>
                <a:defRPr/>
              </a:pPr>
              <a:t>‹#›</a:t>
            </a:fld>
            <a:endParaRPr lang="zh-CN" altLang="en-US"/>
          </a:p>
        </p:txBody>
      </p:sp>
    </p:spTree>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58DBDBE8-C58E-4746-8B77-DD0CB763F9DD}" type="datetime1">
              <a:rPr lang="zh-CN" altLang="en-US"/>
              <a:pPr>
                <a:defRPr/>
              </a:pPr>
              <a:t>2018/11/29</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7369B0CE-4A14-4911-848A-02AF6F270042}" type="slidenum">
              <a:rPr lang="zh-CN" altLang="en-US"/>
              <a:pPr>
                <a:defRPr/>
              </a:pPr>
              <a:t>‹#›</a:t>
            </a:fld>
            <a:endParaRPr lang="zh-CN" altLang="en-US"/>
          </a:p>
        </p:txBody>
      </p:sp>
    </p:spTree>
  </p:cSld>
  <p:clrMapOvr>
    <a:masterClrMapping/>
  </p:clrMapOvr>
  <p:transition spd="med">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875463" y="6356350"/>
            <a:ext cx="2133600" cy="365125"/>
          </a:xfrm>
          <a:prstGeom prst="rect">
            <a:avLst/>
          </a:prstGeom>
        </p:spPr>
        <p:txBody>
          <a:bodyPr vert="horz" lIns="91440" tIns="45720" rIns="91440" bIns="45720" rtlCol="0" anchor="ctr"/>
          <a:lstStyle>
            <a:lvl1pPr algn="ctr" fontAlgn="auto">
              <a:spcBef>
                <a:spcPts val="0"/>
              </a:spcBef>
              <a:spcAft>
                <a:spcPts val="0"/>
              </a:spcAft>
              <a:defRPr sz="1800" b="1">
                <a:solidFill>
                  <a:schemeClr val="tx1">
                    <a:lumMod val="75000"/>
                    <a:lumOff val="25000"/>
                  </a:schemeClr>
                </a:solidFill>
                <a:latin typeface="+mn-lt"/>
                <a:ea typeface="+mn-ea"/>
              </a:defRPr>
            </a:lvl1pPr>
          </a:lstStyle>
          <a:p>
            <a:pPr>
              <a:defRPr/>
            </a:pPr>
            <a:endParaRPr lang="zh-CN" altLang="en-US"/>
          </a:p>
        </p:txBody>
      </p:sp>
      <p:pic>
        <p:nvPicPr>
          <p:cNvPr id="7" name="Picture 4" descr="OQAAAB+LCAAAAAAABACrVlIpqSxIVbJSCs5NLCpxyUxML0rM9SxJzVXSUfJMUbLKK83J0VFyysxLycxLdy/KLy0oVrKKjq0FALpUkis5AAAA"/>
          <p:cNvPicPr>
            <a:picLocks noChangeAspect="1" noChangeArrowheads="1"/>
          </p:cNvPicPr>
          <p:nvPr userDrawn="1"/>
        </p:nvPicPr>
        <p:blipFill rotWithShape="1">
          <a:blip r:embed="rId15" cstate="print">
            <a:duotone>
              <a:schemeClr val="accent5">
                <a:shade val="45000"/>
                <a:satMod val="135000"/>
              </a:schemeClr>
              <a:prstClr val="white"/>
            </a:duotone>
            <a:extLst/>
          </a:blip>
          <a:srcRect t="18788" b="3995"/>
          <a:stretch/>
        </p:blipFill>
        <p:spPr bwMode="auto">
          <a:xfrm>
            <a:off x="7452320" y="6597352"/>
            <a:ext cx="1418073" cy="144000"/>
          </a:xfrm>
          <a:prstGeom prst="rect">
            <a:avLst/>
          </a:prstGeom>
          <a:noFill/>
          <a:extLst/>
        </p:spPr>
      </p:pic>
      <p:sp>
        <p:nvSpPr>
          <p:cNvPr id="8" name="等腰三角形 7"/>
          <p:cNvSpPr>
            <a:spLocks noChangeArrowheads="1"/>
          </p:cNvSpPr>
          <p:nvPr userDrawn="1"/>
        </p:nvSpPr>
        <p:spPr bwMode="auto">
          <a:xfrm rot="19740000">
            <a:off x="169863" y="679450"/>
            <a:ext cx="350837" cy="403225"/>
          </a:xfrm>
          <a:prstGeom prst="triangle">
            <a:avLst>
              <a:gd name="adj" fmla="val 56088"/>
            </a:avLst>
          </a:prstGeom>
          <a:solidFill>
            <a:schemeClr val="tx1">
              <a:lumMod val="75000"/>
              <a:lumOff val="25000"/>
              <a:alpha val="36000"/>
            </a:schemeClr>
          </a:solidFill>
          <a:ln w="9525">
            <a:noFill/>
            <a:miter lim="800000"/>
          </a:ln>
        </p:spPr>
        <p:txBody>
          <a:bodyPr lIns="90170" tIns="46990" rIns="90170" bIns="46990" anchor="ctr"/>
          <a:lstStyle/>
          <a:p>
            <a:pPr algn="ctr">
              <a:buFont typeface="Arial" panose="020B0604020202020204" pitchFamily="34" charset="0"/>
              <a:buNone/>
              <a:defRPr/>
            </a:pPr>
            <a:endParaRPr lang="zh-CN" altLang="zh-CN" sz="1000">
              <a:solidFill>
                <a:srgbClr val="FFFFFF"/>
              </a:solidFill>
              <a:latin typeface="+mn-lt"/>
              <a:ea typeface="+mn-ea"/>
              <a:cs typeface="+mn-ea"/>
              <a:sym typeface="+mn-lt"/>
            </a:endParaRPr>
          </a:p>
        </p:txBody>
      </p:sp>
      <p:sp>
        <p:nvSpPr>
          <p:cNvPr id="9" name="等腰三角形 6"/>
          <p:cNvSpPr>
            <a:spLocks noChangeArrowheads="1"/>
          </p:cNvSpPr>
          <p:nvPr userDrawn="1"/>
        </p:nvSpPr>
        <p:spPr bwMode="auto">
          <a:xfrm rot="5400000">
            <a:off x="-288926" y="261938"/>
            <a:ext cx="1301751" cy="723900"/>
          </a:xfrm>
          <a:prstGeom prst="triangle">
            <a:avLst>
              <a:gd name="adj" fmla="val 50000"/>
            </a:avLst>
          </a:prstGeom>
          <a:solidFill>
            <a:schemeClr val="accent1"/>
          </a:solidFill>
          <a:ln w="9525">
            <a:noFill/>
            <a:miter lim="800000"/>
            <a:headEnd/>
            <a:tailEnd/>
          </a:ln>
        </p:spPr>
        <p:txBody>
          <a:bodyPr lIns="90170" tIns="46990" rIns="90170" bIns="46990" anchor="ctr"/>
          <a:lstStyle/>
          <a:p>
            <a:pPr algn="ctr" fontAlgn="auto">
              <a:spcBef>
                <a:spcPts val="0"/>
              </a:spcBef>
              <a:spcAft>
                <a:spcPts val="0"/>
              </a:spcAft>
              <a:defRPr/>
            </a:pPr>
            <a:endParaRPr lang="zh-CN" altLang="zh-CN" sz="1000">
              <a:solidFill>
                <a:srgbClr val="FFFFFF"/>
              </a:solidFill>
              <a:latin typeface="+mn-lt"/>
              <a:ea typeface="+mn-ea"/>
              <a:cs typeface="+mn-ea"/>
              <a:sym typeface="+mn-lt"/>
            </a:endParaRPr>
          </a:p>
        </p:txBody>
      </p:sp>
      <p:pic>
        <p:nvPicPr>
          <p:cNvPr id="10" name="图片 9"/>
          <p:cNvPicPr>
            <a:picLocks noChangeAspect="1"/>
          </p:cNvPicPr>
          <p:nvPr userDrawn="1"/>
        </p:nvPicPr>
        <p:blipFill>
          <a:blip r:embed="rId16"/>
          <a:stretch>
            <a:fillRect/>
          </a:stretch>
        </p:blipFill>
        <p:spPr>
          <a:xfrm>
            <a:off x="7524328" y="23664"/>
            <a:ext cx="1413133" cy="959397"/>
          </a:xfrm>
          <a:prstGeom prst="rect">
            <a:avLst/>
          </a:prstGeom>
        </p:spPr>
      </p:pic>
      <p:cxnSp>
        <p:nvCxnSpPr>
          <p:cNvPr id="12" name="直接连接符 11"/>
          <p:cNvCxnSpPr/>
          <p:nvPr userDrawn="1"/>
        </p:nvCxnSpPr>
        <p:spPr>
          <a:xfrm>
            <a:off x="701402" y="623888"/>
            <a:ext cx="658440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97" r:id="rId13"/>
  </p:sldLayoutIdLst>
  <p:transition spd="med">
    <p:push dir="u"/>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457200" y="6356352"/>
            <a:ext cx="2133600" cy="366183"/>
          </a:xfrm>
          <a:prstGeom prst="rect">
            <a:avLst/>
          </a:prstGeom>
        </p:spPr>
        <p:txBody>
          <a:bodyPr vert="horz" lIns="107287" tIns="53643" rIns="107287" bIns="53643" rtlCol="0" anchor="ctr"/>
          <a:lstStyle>
            <a:lvl1pPr algn="l">
              <a:defRPr sz="1400">
                <a:solidFill>
                  <a:schemeClr val="tx1">
                    <a:tint val="75000"/>
                  </a:schemeClr>
                </a:solidFill>
              </a:defRPr>
            </a:lvl1pPr>
          </a:lstStyle>
          <a:p>
            <a:pPr defTabSz="1072866" fontAlgn="auto">
              <a:spcBef>
                <a:spcPts val="0"/>
              </a:spcBef>
              <a:spcAft>
                <a:spcPts val="0"/>
              </a:spcAft>
            </a:pPr>
            <a:fld id="{BE69543C-52B3-4CBD-A019-046A6F5B08EB}" type="datetime1">
              <a:rPr lang="zh-CN" altLang="en-US" smtClean="0">
                <a:solidFill>
                  <a:prstClr val="black">
                    <a:tint val="75000"/>
                  </a:prstClr>
                </a:solidFill>
                <a:latin typeface="Calibri"/>
                <a:ea typeface="宋体"/>
              </a:rPr>
              <a:pPr defTabSz="1072866" fontAlgn="auto">
                <a:spcBef>
                  <a:spcPts val="0"/>
                </a:spcBef>
                <a:spcAft>
                  <a:spcPts val="0"/>
                </a:spcAft>
              </a:pPr>
              <a:t>2018/11/29</a:t>
            </a:fld>
            <a:endParaRPr lang="zh-CN" altLang="en-US">
              <a:solidFill>
                <a:prstClr val="black">
                  <a:tint val="75000"/>
                </a:prstClr>
              </a:solidFill>
              <a:latin typeface="Calibri"/>
              <a:ea typeface="宋体"/>
            </a:endParaRPr>
          </a:p>
        </p:txBody>
      </p:sp>
      <p:sp>
        <p:nvSpPr>
          <p:cNvPr id="5" name="页脚占位符 4"/>
          <p:cNvSpPr>
            <a:spLocks noGrp="1"/>
          </p:cNvSpPr>
          <p:nvPr>
            <p:ph type="ftr" sz="quarter" idx="3"/>
          </p:nvPr>
        </p:nvSpPr>
        <p:spPr>
          <a:xfrm>
            <a:off x="3124200" y="6356352"/>
            <a:ext cx="2895600" cy="366183"/>
          </a:xfrm>
          <a:prstGeom prst="rect">
            <a:avLst/>
          </a:prstGeom>
        </p:spPr>
        <p:txBody>
          <a:bodyPr vert="horz" lIns="107287" tIns="53643" rIns="107287" bIns="53643" rtlCol="0" anchor="ctr"/>
          <a:lstStyle>
            <a:lvl1pPr algn="ctr">
              <a:defRPr sz="1400">
                <a:solidFill>
                  <a:schemeClr val="tx1">
                    <a:tint val="75000"/>
                  </a:schemeClr>
                </a:solidFill>
              </a:defRPr>
            </a:lvl1pPr>
          </a:lstStyle>
          <a:p>
            <a:pPr defTabSz="1072866" fontAlgn="auto">
              <a:spcBef>
                <a:spcPts val="0"/>
              </a:spcBef>
              <a:spcAft>
                <a:spcPts val="0"/>
              </a:spcAft>
            </a:pPr>
            <a:endParaRPr lang="zh-CN" altLang="en-US">
              <a:solidFill>
                <a:prstClr val="black">
                  <a:tint val="75000"/>
                </a:prstClr>
              </a:solidFill>
              <a:latin typeface="Calibri"/>
              <a:ea typeface="宋体"/>
            </a:endParaRPr>
          </a:p>
        </p:txBody>
      </p:sp>
      <p:sp>
        <p:nvSpPr>
          <p:cNvPr id="6" name="灯片编号占位符 5"/>
          <p:cNvSpPr>
            <a:spLocks noGrp="1"/>
          </p:cNvSpPr>
          <p:nvPr>
            <p:ph type="sldNum" sz="quarter" idx="4"/>
          </p:nvPr>
        </p:nvSpPr>
        <p:spPr>
          <a:xfrm>
            <a:off x="6553200" y="6356352"/>
            <a:ext cx="2133600" cy="366183"/>
          </a:xfrm>
          <a:prstGeom prst="rect">
            <a:avLst/>
          </a:prstGeom>
        </p:spPr>
        <p:txBody>
          <a:bodyPr vert="horz" lIns="107287" tIns="53643" rIns="107287" bIns="53643" rtlCol="0" anchor="ctr"/>
          <a:lstStyle>
            <a:lvl1pPr algn="r">
              <a:defRPr sz="1400">
                <a:solidFill>
                  <a:schemeClr val="tx1">
                    <a:tint val="75000"/>
                  </a:schemeClr>
                </a:solidFill>
              </a:defRPr>
            </a:lvl1pPr>
          </a:lstStyle>
          <a:p>
            <a:pPr defTabSz="1072866" fontAlgn="auto">
              <a:spcBef>
                <a:spcPts val="0"/>
              </a:spcBef>
              <a:spcAft>
                <a:spcPts val="0"/>
              </a:spcAft>
            </a:pPr>
            <a:fld id="{B67B34C1-29DF-48A7-B438-B832F2B2885C}" type="slidenum">
              <a:rPr lang="zh-CN" altLang="en-US" smtClean="0">
                <a:solidFill>
                  <a:prstClr val="black">
                    <a:tint val="75000"/>
                  </a:prstClr>
                </a:solidFill>
                <a:latin typeface="Calibri"/>
                <a:ea typeface="宋体"/>
              </a:rPr>
              <a:pPr defTabSz="1072866" fontAlgn="auto">
                <a:spcBef>
                  <a:spcPts val="0"/>
                </a:spcBef>
                <a:spcAft>
                  <a:spcPts val="0"/>
                </a:spcAft>
              </a:pPr>
              <a:t>‹#›</a:t>
            </a:fld>
            <a:endParaRPr lang="zh-CN" altLang="en-US">
              <a:solidFill>
                <a:prstClr val="black">
                  <a:tint val="75000"/>
                </a:prstClr>
              </a:solidFill>
              <a:latin typeface="Calibri"/>
              <a:ea typeface="宋体"/>
            </a:endParaRPr>
          </a:p>
        </p:txBody>
      </p:sp>
    </p:spTree>
    <p:extLst>
      <p:ext uri="{BB962C8B-B14F-4D97-AF65-F5344CB8AC3E}">
        <p14:creationId xmlns:p14="http://schemas.microsoft.com/office/powerpoint/2010/main" val="86178856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zh-CN"/>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02444" y="1"/>
            <a:ext cx="8137922" cy="1028699"/>
          </a:xfrm>
          <a:prstGeom prst="rect">
            <a:avLst/>
          </a:prstGeom>
        </p:spPr>
        <p:txBody>
          <a:bodyPr vert="horz" lIns="91440" tIns="45720" rIns="91440" bIns="45720" rtlCol="0" anchor="b">
            <a:normAutofit/>
          </a:bodyPr>
          <a:lstStyle/>
          <a:p>
            <a:r>
              <a:rPr lang="zh-CN" altLang="en-US" dirty="0"/>
              <a:t>单击此处编辑母版标题样式</a:t>
            </a:r>
          </a:p>
        </p:txBody>
      </p:sp>
      <p:sp>
        <p:nvSpPr>
          <p:cNvPr id="3" name="文本占位符 2"/>
          <p:cNvSpPr>
            <a:spLocks noGrp="1"/>
          </p:cNvSpPr>
          <p:nvPr>
            <p:ph type="body" idx="1"/>
          </p:nvPr>
        </p:nvSpPr>
        <p:spPr>
          <a:xfrm>
            <a:off x="502444" y="1123952"/>
            <a:ext cx="8137922" cy="5019675"/>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051300" y="6515104"/>
            <a:ext cx="1041402" cy="206381"/>
          </a:xfrm>
          <a:prstGeom prst="rect">
            <a:avLst/>
          </a:prstGeom>
        </p:spPr>
        <p:txBody>
          <a:bodyPr vert="horz" lIns="91440" tIns="45720" rIns="91440" bIns="45720" rtlCol="0" anchor="ctr"/>
          <a:lstStyle>
            <a:lvl1pPr algn="ctr">
              <a:defRPr sz="1000">
                <a:solidFill>
                  <a:schemeClr val="tx1"/>
                </a:solidFill>
              </a:defRPr>
            </a:lvl1pPr>
          </a:lstStyle>
          <a:p>
            <a:pPr fontAlgn="auto">
              <a:spcBef>
                <a:spcPts val="0"/>
              </a:spcBef>
              <a:spcAft>
                <a:spcPts val="0"/>
              </a:spcAft>
            </a:pPr>
            <a:fld id="{6489D9C7-5DC6-4263-87FF-7C99F6FB63C3}" type="datetime1">
              <a:rPr lang="zh-CN" altLang="en-US" smtClean="0">
                <a:solidFill>
                  <a:prstClr val="black"/>
                </a:solidFill>
                <a:latin typeface="Arial"/>
                <a:ea typeface="微软雅黑"/>
              </a:rPr>
              <a:pPr fontAlgn="auto">
                <a:spcBef>
                  <a:spcPts val="0"/>
                </a:spcBef>
                <a:spcAft>
                  <a:spcPts val="0"/>
                </a:spcAft>
              </a:pPr>
              <a:t>2018/11/29</a:t>
            </a:fld>
            <a:endParaRPr lang="zh-CN" altLang="en-US">
              <a:solidFill>
                <a:prstClr val="black"/>
              </a:solidFill>
              <a:latin typeface="Arial"/>
              <a:ea typeface="微软雅黑"/>
            </a:endParaRPr>
          </a:p>
        </p:txBody>
      </p:sp>
      <p:sp>
        <p:nvSpPr>
          <p:cNvPr id="5" name="页脚占位符 4"/>
          <p:cNvSpPr>
            <a:spLocks noGrp="1"/>
          </p:cNvSpPr>
          <p:nvPr>
            <p:ph type="ftr" sz="quarter" idx="3"/>
          </p:nvPr>
        </p:nvSpPr>
        <p:spPr>
          <a:xfrm>
            <a:off x="502445" y="6515104"/>
            <a:ext cx="3105150" cy="206381"/>
          </a:xfrm>
          <a:prstGeom prst="rect">
            <a:avLst/>
          </a:prstGeom>
        </p:spPr>
        <p:txBody>
          <a:bodyPr vert="horz" lIns="91440" tIns="45720" rIns="91440" bIns="45720" rtlCol="0" anchor="ctr"/>
          <a:lstStyle>
            <a:lvl1pPr algn="l">
              <a:defRPr sz="1000">
                <a:solidFill>
                  <a:schemeClr val="tx1"/>
                </a:solidFill>
              </a:defRPr>
            </a:lvl1pPr>
          </a:lstStyle>
          <a:p>
            <a:pPr fontAlgn="auto">
              <a:spcBef>
                <a:spcPts val="0"/>
              </a:spcBef>
              <a:spcAft>
                <a:spcPts val="0"/>
              </a:spcAft>
            </a:pPr>
            <a:r>
              <a:rPr lang="en-US" altLang="zh-CN">
                <a:solidFill>
                  <a:prstClr val="black"/>
                </a:solidFill>
                <a:latin typeface="Arial"/>
                <a:ea typeface="微软雅黑"/>
              </a:rPr>
              <a:t>www.islide.cc </a:t>
            </a:r>
            <a:r>
              <a:rPr lang="zh-CN" altLang="en-US">
                <a:solidFill>
                  <a:prstClr val="black"/>
                </a:solidFill>
                <a:latin typeface="Arial"/>
                <a:ea typeface="微软雅黑"/>
              </a:rPr>
              <a:t>「 让</a:t>
            </a:r>
            <a:r>
              <a:rPr lang="en-US" altLang="zh-CN">
                <a:solidFill>
                  <a:prstClr val="black"/>
                </a:solidFill>
                <a:latin typeface="Arial"/>
                <a:ea typeface="微软雅黑"/>
              </a:rPr>
              <a:t>PPT</a:t>
            </a:r>
            <a:r>
              <a:rPr lang="zh-CN" altLang="en-US">
                <a:solidFill>
                  <a:prstClr val="black"/>
                </a:solidFill>
                <a:latin typeface="Arial"/>
                <a:ea typeface="微软雅黑"/>
              </a:rPr>
              <a:t>设计简单起来！」</a:t>
            </a:r>
            <a:endParaRPr lang="zh-CN" altLang="en-US" dirty="0">
              <a:solidFill>
                <a:prstClr val="black"/>
              </a:solidFill>
              <a:latin typeface="Arial"/>
              <a:ea typeface="微软雅黑"/>
            </a:endParaRPr>
          </a:p>
        </p:txBody>
      </p:sp>
      <p:sp>
        <p:nvSpPr>
          <p:cNvPr id="6" name="灯片编号占位符 5"/>
          <p:cNvSpPr>
            <a:spLocks noGrp="1"/>
          </p:cNvSpPr>
          <p:nvPr>
            <p:ph type="sldNum" sz="quarter" idx="4"/>
          </p:nvPr>
        </p:nvSpPr>
        <p:spPr>
          <a:xfrm>
            <a:off x="6457950" y="6515104"/>
            <a:ext cx="2182416" cy="206381"/>
          </a:xfrm>
          <a:prstGeom prst="rect">
            <a:avLst/>
          </a:prstGeom>
        </p:spPr>
        <p:txBody>
          <a:bodyPr vert="horz" lIns="91440" tIns="45720" rIns="91440" bIns="45720" rtlCol="0" anchor="ctr"/>
          <a:lstStyle>
            <a:lvl1pPr algn="r">
              <a:defRPr sz="1000">
                <a:solidFill>
                  <a:schemeClr val="tx1"/>
                </a:solidFill>
              </a:defRPr>
            </a:lvl1pPr>
          </a:lstStyle>
          <a:p>
            <a:pPr fontAlgn="auto">
              <a:spcBef>
                <a:spcPts val="0"/>
              </a:spcBef>
              <a:spcAft>
                <a:spcPts val="0"/>
              </a:spcAft>
            </a:pPr>
            <a:fld id="{5DD3DB80-B894-403A-B48E-6FDC1A72010E}" type="slidenum">
              <a:rPr lang="zh-CN" altLang="en-US" smtClean="0">
                <a:solidFill>
                  <a:prstClr val="black"/>
                </a:solidFill>
                <a:latin typeface="Arial"/>
                <a:ea typeface="微软雅黑"/>
              </a:rPr>
              <a:pPr fontAlgn="auto">
                <a:spcBef>
                  <a:spcPts val="0"/>
                </a:spcBef>
                <a:spcAft>
                  <a:spcPts val="0"/>
                </a:spcAft>
              </a:pPr>
              <a:t>‹#›</a:t>
            </a:fld>
            <a:endParaRPr lang="zh-CN" altLang="en-US">
              <a:solidFill>
                <a:prstClr val="black"/>
              </a:solidFill>
              <a:latin typeface="Arial"/>
              <a:ea typeface="微软雅黑"/>
            </a:endParaRPr>
          </a:p>
        </p:txBody>
      </p:sp>
      <p:grpSp>
        <p:nvGrpSpPr>
          <p:cNvPr id="31" name="组合 30"/>
          <p:cNvGrpSpPr/>
          <p:nvPr userDrawn="1"/>
        </p:nvGrpSpPr>
        <p:grpSpPr>
          <a:xfrm>
            <a:off x="6523100" y="525540"/>
            <a:ext cx="2620900" cy="1072357"/>
            <a:chOff x="4054475" y="-573881"/>
            <a:chExt cx="8137525" cy="2497138"/>
          </a:xfrm>
        </p:grpSpPr>
        <p:sp>
          <p:nvSpPr>
            <p:cNvPr id="32" name="Freeform 35"/>
            <p:cNvSpPr>
              <a:spLocks/>
            </p:cNvSpPr>
            <p:nvPr/>
          </p:nvSpPr>
          <p:spPr bwMode="auto">
            <a:xfrm flipH="1">
              <a:off x="4054475" y="-573881"/>
              <a:ext cx="8137525" cy="2497138"/>
            </a:xfrm>
            <a:custGeom>
              <a:avLst/>
              <a:gdLst>
                <a:gd name="T0" fmla="*/ 0 w 4277"/>
                <a:gd name="T1" fmla="*/ 651 h 1311"/>
                <a:gd name="T2" fmla="*/ 0 w 4277"/>
                <a:gd name="T3" fmla="*/ 1110 h 1311"/>
                <a:gd name="T4" fmla="*/ 2220 w 4277"/>
                <a:gd name="T5" fmla="*/ 587 h 1311"/>
                <a:gd name="T6" fmla="*/ 4277 w 4277"/>
                <a:gd name="T7" fmla="*/ 303 h 1311"/>
                <a:gd name="T8" fmla="*/ 1891 w 4277"/>
                <a:gd name="T9" fmla="*/ 440 h 1311"/>
                <a:gd name="T10" fmla="*/ 888 w 4277"/>
                <a:gd name="T11" fmla="*/ 694 h 1311"/>
                <a:gd name="T12" fmla="*/ 0 w 4277"/>
                <a:gd name="T13" fmla="*/ 651 h 1311"/>
              </a:gdLst>
              <a:ahLst/>
              <a:cxnLst>
                <a:cxn ang="0">
                  <a:pos x="T0" y="T1"/>
                </a:cxn>
                <a:cxn ang="0">
                  <a:pos x="T2" y="T3"/>
                </a:cxn>
                <a:cxn ang="0">
                  <a:pos x="T4" y="T5"/>
                </a:cxn>
                <a:cxn ang="0">
                  <a:pos x="T6" y="T7"/>
                </a:cxn>
                <a:cxn ang="0">
                  <a:pos x="T8" y="T9"/>
                </a:cxn>
                <a:cxn ang="0">
                  <a:pos x="T10" y="T11"/>
                </a:cxn>
                <a:cxn ang="0">
                  <a:pos x="T12" y="T13"/>
                </a:cxn>
              </a:cxnLst>
              <a:rect l="0" t="0" r="r" b="b"/>
              <a:pathLst>
                <a:path w="4277" h="1311">
                  <a:moveTo>
                    <a:pt x="0" y="651"/>
                  </a:moveTo>
                  <a:cubicBezTo>
                    <a:pt x="0" y="1110"/>
                    <a:pt x="0" y="1110"/>
                    <a:pt x="0" y="1110"/>
                  </a:cubicBezTo>
                  <a:cubicBezTo>
                    <a:pt x="0" y="1110"/>
                    <a:pt x="608" y="1311"/>
                    <a:pt x="2220" y="587"/>
                  </a:cubicBezTo>
                  <a:cubicBezTo>
                    <a:pt x="2220" y="587"/>
                    <a:pt x="3207" y="193"/>
                    <a:pt x="4277" y="303"/>
                  </a:cubicBezTo>
                  <a:cubicBezTo>
                    <a:pt x="4277" y="303"/>
                    <a:pt x="3372" y="0"/>
                    <a:pt x="1891" y="440"/>
                  </a:cubicBezTo>
                  <a:cubicBezTo>
                    <a:pt x="1891" y="440"/>
                    <a:pt x="1398" y="637"/>
                    <a:pt x="888" y="694"/>
                  </a:cubicBezTo>
                  <a:cubicBezTo>
                    <a:pt x="378" y="752"/>
                    <a:pt x="0" y="651"/>
                    <a:pt x="0" y="651"/>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Arial"/>
                <a:ea typeface="微软雅黑"/>
              </a:endParaRPr>
            </a:p>
          </p:txBody>
        </p:sp>
        <p:sp>
          <p:nvSpPr>
            <p:cNvPr id="33" name="Freeform 36"/>
            <p:cNvSpPr>
              <a:spLocks/>
            </p:cNvSpPr>
            <p:nvPr/>
          </p:nvSpPr>
          <p:spPr bwMode="auto">
            <a:xfrm flipH="1">
              <a:off x="8813800" y="-296068"/>
              <a:ext cx="3378200" cy="1236663"/>
            </a:xfrm>
            <a:custGeom>
              <a:avLst/>
              <a:gdLst>
                <a:gd name="T0" fmla="*/ 0 w 1776"/>
                <a:gd name="T1" fmla="*/ 257 h 649"/>
                <a:gd name="T2" fmla="*/ 1140 w 1776"/>
                <a:gd name="T3" fmla="*/ 147 h 649"/>
                <a:gd name="T4" fmla="*/ 1776 w 1776"/>
                <a:gd name="T5" fmla="*/ 257 h 649"/>
                <a:gd name="T6" fmla="*/ 0 w 1776"/>
                <a:gd name="T7" fmla="*/ 456 h 649"/>
                <a:gd name="T8" fmla="*/ 0 w 1776"/>
                <a:gd name="T9" fmla="*/ 257 h 649"/>
              </a:gdLst>
              <a:ahLst/>
              <a:cxnLst>
                <a:cxn ang="0">
                  <a:pos x="T0" y="T1"/>
                </a:cxn>
                <a:cxn ang="0">
                  <a:pos x="T2" y="T3"/>
                </a:cxn>
                <a:cxn ang="0">
                  <a:pos x="T4" y="T5"/>
                </a:cxn>
                <a:cxn ang="0">
                  <a:pos x="T6" y="T7"/>
                </a:cxn>
                <a:cxn ang="0">
                  <a:pos x="T8" y="T9"/>
                </a:cxn>
              </a:cxnLst>
              <a:rect l="0" t="0" r="r" b="b"/>
              <a:pathLst>
                <a:path w="1776" h="649">
                  <a:moveTo>
                    <a:pt x="0" y="257"/>
                  </a:moveTo>
                  <a:cubicBezTo>
                    <a:pt x="0" y="257"/>
                    <a:pt x="389" y="0"/>
                    <a:pt x="1140" y="147"/>
                  </a:cubicBezTo>
                  <a:cubicBezTo>
                    <a:pt x="1140" y="147"/>
                    <a:pt x="1401" y="222"/>
                    <a:pt x="1776" y="257"/>
                  </a:cubicBezTo>
                  <a:cubicBezTo>
                    <a:pt x="1776" y="257"/>
                    <a:pt x="809" y="649"/>
                    <a:pt x="0" y="456"/>
                  </a:cubicBezTo>
                  <a:lnTo>
                    <a:pt x="0" y="257"/>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Arial"/>
                <a:ea typeface="微软雅黑"/>
              </a:endParaRPr>
            </a:p>
          </p:txBody>
        </p:sp>
      </p:grpSp>
    </p:spTree>
    <p:extLst>
      <p:ext uri="{BB962C8B-B14F-4D97-AF65-F5344CB8AC3E}">
        <p14:creationId xmlns:p14="http://schemas.microsoft.com/office/powerpoint/2010/main" val="259809149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700" r:id="rId7"/>
  </p:sldLayoutIdLst>
  <p:hf hdr="0" dt="0"/>
  <p:txStyles>
    <p:title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422" userDrawn="1">
          <p15:clr>
            <a:srgbClr val="F26B43"/>
          </p15:clr>
        </p15:guide>
        <p15:guide id="2" pos="7257" userDrawn="1">
          <p15:clr>
            <a:srgbClr val="F26B43"/>
          </p15:clr>
        </p15:guide>
        <p15:guide id="3" orient="horz" pos="648" userDrawn="1">
          <p15:clr>
            <a:srgbClr val="F26B43"/>
          </p15:clr>
        </p15:guide>
        <p15:guide id="4" orient="horz" pos="708" userDrawn="1">
          <p15:clr>
            <a:srgbClr val="F26B43"/>
          </p15:clr>
        </p15:guide>
        <p15:guide id="5" orient="horz" pos="3931" userDrawn="1">
          <p15:clr>
            <a:srgbClr val="F26B43"/>
          </p15:clr>
        </p15:guide>
        <p15:guide id="6" orient="horz" pos="387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69016" y="4077072"/>
            <a:ext cx="6605686" cy="584775"/>
          </a:xfrm>
          <a:prstGeom prst="rect">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p:nvSpPr>
        <p:spPr>
          <a:xfrm>
            <a:off x="0" y="3155748"/>
            <a:ext cx="9144000" cy="3702252"/>
          </a:xfrm>
          <a:prstGeom prst="rect">
            <a:avLst/>
          </a:prstGeom>
          <a:solidFill>
            <a:srgbClr val="558ED5">
              <a:alpha val="8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 y="4"/>
            <a:ext cx="9143999" cy="262467"/>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11" name="直接连接符 10"/>
          <p:cNvCxnSpPr/>
          <p:nvPr/>
        </p:nvCxnSpPr>
        <p:spPr>
          <a:xfrm flipH="1">
            <a:off x="1322538" y="5157192"/>
            <a:ext cx="6552446" cy="0"/>
          </a:xfrm>
          <a:prstGeom prst="line">
            <a:avLst/>
          </a:prstGeom>
          <a:ln>
            <a:solidFill>
              <a:schemeClr val="tx1">
                <a:lumMod val="85000"/>
                <a:lumOff val="1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0" name="图片 9" descr="fuli.jpg"/>
          <p:cNvPicPr>
            <a:picLocks noChangeAspect="1"/>
          </p:cNvPicPr>
          <p:nvPr/>
        </p:nvPicPr>
        <p:blipFill>
          <a:blip r:embed="rId3"/>
          <a:stretch>
            <a:fillRect/>
          </a:stretch>
        </p:blipFill>
        <p:spPr>
          <a:xfrm>
            <a:off x="863" y="-1"/>
            <a:ext cx="9143137" cy="3155749"/>
          </a:xfrm>
          <a:prstGeom prst="rect">
            <a:avLst/>
          </a:prstGeom>
          <a:blipFill dpi="0" rotWithShape="1">
            <a:blip r:embed="rId4"/>
            <a:srcRect/>
            <a:stretch>
              <a:fillRect/>
            </a:stretch>
          </a:blipFill>
        </p:spPr>
      </p:pic>
      <p:sp>
        <p:nvSpPr>
          <p:cNvPr id="9" name="矩形 8"/>
          <p:cNvSpPr/>
          <p:nvPr/>
        </p:nvSpPr>
        <p:spPr>
          <a:xfrm>
            <a:off x="1269298" y="4077072"/>
            <a:ext cx="6605404" cy="584775"/>
          </a:xfrm>
          <a:prstGeom prst="rect">
            <a:avLst/>
          </a:prstGeom>
        </p:spPr>
        <p:txBody>
          <a:bodyPr wrap="square">
            <a:spAutoFit/>
          </a:bodyPr>
          <a:lstStyle/>
          <a:p>
            <a:pPr algn="dist" defTabSz="1072866"/>
            <a:r>
              <a:rPr lang="zh-CN" altLang="en-US" sz="3200" dirty="0" smtClean="0">
                <a:solidFill>
                  <a:srgbClr val="1F497D"/>
                </a:solidFill>
                <a:latin typeface="+mn-lt"/>
                <a:ea typeface="+mn-ea"/>
                <a:cs typeface="+mn-ea"/>
                <a:sym typeface="+mn-lt"/>
              </a:rPr>
              <a:t>价格</a:t>
            </a:r>
            <a:r>
              <a:rPr lang="zh-CN" altLang="en-US" sz="3200" dirty="0">
                <a:solidFill>
                  <a:srgbClr val="1F497D"/>
                </a:solidFill>
                <a:latin typeface="+mn-lt"/>
                <a:ea typeface="+mn-ea"/>
                <a:cs typeface="+mn-ea"/>
                <a:sym typeface="+mn-lt"/>
              </a:rPr>
              <a:t>审批培训培训</a:t>
            </a:r>
          </a:p>
        </p:txBody>
      </p:sp>
      <p:sp>
        <p:nvSpPr>
          <p:cNvPr id="12" name="副标题 5">
            <a:extLst>
              <a:ext uri="{FF2B5EF4-FFF2-40B4-BE49-F238E27FC236}">
                <a16:creationId xmlns:a16="http://schemas.microsoft.com/office/drawing/2014/main" xmlns="" id="{CD08E92E-016F-407D-A038-42E031B38DBB}"/>
              </a:ext>
            </a:extLst>
          </p:cNvPr>
          <p:cNvSpPr txBox="1">
            <a:spLocks/>
          </p:cNvSpPr>
          <p:nvPr/>
        </p:nvSpPr>
        <p:spPr>
          <a:xfrm>
            <a:off x="6227902" y="6093296"/>
            <a:ext cx="1872490" cy="558799"/>
          </a:xfrm>
          <a:prstGeom prst="rect">
            <a:avLst/>
          </a:prstGeom>
        </p:spPr>
        <p:txBody>
          <a:bodyPr>
            <a:normAutofit/>
          </a:bodyPr>
          <a:lstStyle>
            <a:lvl1pPr marL="228589" indent="-228589" algn="l" defTabSz="914354"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solidFill>
                  <a:srgbClr val="1F497D"/>
                </a:solidFill>
                <a:cs typeface="+mn-ea"/>
                <a:sym typeface="+mn-lt"/>
              </a:rPr>
              <a:t>2018</a:t>
            </a:r>
            <a:r>
              <a:rPr lang="zh-CN" altLang="en-US" dirty="0" smtClean="0">
                <a:solidFill>
                  <a:srgbClr val="1F497D"/>
                </a:solidFill>
                <a:cs typeface="+mn-ea"/>
                <a:sym typeface="+mn-lt"/>
              </a:rPr>
              <a:t>年</a:t>
            </a:r>
            <a:r>
              <a:rPr lang="en-US" altLang="zh-CN" dirty="0" smtClean="0">
                <a:solidFill>
                  <a:srgbClr val="1F497D"/>
                </a:solidFill>
                <a:cs typeface="+mn-ea"/>
                <a:sym typeface="+mn-lt"/>
              </a:rPr>
              <a:t>11</a:t>
            </a:r>
            <a:r>
              <a:rPr lang="zh-CN" altLang="en-US" dirty="0" smtClean="0">
                <a:solidFill>
                  <a:srgbClr val="1F497D"/>
                </a:solidFill>
                <a:cs typeface="+mn-ea"/>
                <a:sym typeface="+mn-lt"/>
              </a:rPr>
              <a:t>月</a:t>
            </a:r>
            <a:endParaRPr lang="zh-CN" altLang="en-US" dirty="0">
              <a:solidFill>
                <a:srgbClr val="1F497D"/>
              </a:solidFill>
              <a:cs typeface="+mn-ea"/>
              <a:sym typeface="+mn-lt"/>
            </a:endParaRPr>
          </a:p>
        </p:txBody>
      </p:sp>
    </p:spTree>
    <p:extLst>
      <p:ext uri="{BB962C8B-B14F-4D97-AF65-F5344CB8AC3E}">
        <p14:creationId xmlns:p14="http://schemas.microsoft.com/office/powerpoint/2010/main" val="3914846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组合 90">
            <a:extLst>
              <a:ext uri="{FF2B5EF4-FFF2-40B4-BE49-F238E27FC236}">
                <a16:creationId xmlns:a16="http://schemas.microsoft.com/office/drawing/2014/main" xmlns="" id="{D9A997E8-DBE4-41BA-B0C0-19FFA130A8E7}"/>
              </a:ext>
            </a:extLst>
          </p:cNvPr>
          <p:cNvGrpSpPr/>
          <p:nvPr/>
        </p:nvGrpSpPr>
        <p:grpSpPr>
          <a:xfrm>
            <a:off x="4814342" y="5019610"/>
            <a:ext cx="3718099" cy="1628799"/>
            <a:chOff x="683568" y="1280781"/>
            <a:chExt cx="4392491" cy="2220225"/>
          </a:xfrm>
        </p:grpSpPr>
        <p:sp>
          <p:nvSpPr>
            <p:cNvPr id="92" name="等腰三角形 41">
              <a:extLst>
                <a:ext uri="{FF2B5EF4-FFF2-40B4-BE49-F238E27FC236}">
                  <a16:creationId xmlns:a16="http://schemas.microsoft.com/office/drawing/2014/main" xmlns="" id="{1D6A6931-DFFC-4829-9AAD-CE3D0437B5D5}"/>
                </a:ext>
              </a:extLst>
            </p:cNvPr>
            <p:cNvSpPr/>
            <p:nvPr/>
          </p:nvSpPr>
          <p:spPr>
            <a:xfrm rot="16200000">
              <a:off x="2723312" y="1148260"/>
              <a:ext cx="313005" cy="4392488"/>
            </a:xfrm>
            <a:custGeom>
              <a:avLst/>
              <a:gdLst>
                <a:gd name="connsiteX0" fmla="*/ 0 w 218921"/>
                <a:gd name="connsiteY0" fmla="*/ 2984088 h 2984088"/>
                <a:gd name="connsiteX1" fmla="*/ 218921 w 218921"/>
                <a:gd name="connsiteY1" fmla="*/ 0 h 2984088"/>
                <a:gd name="connsiteX2" fmla="*/ 218921 w 218921"/>
                <a:gd name="connsiteY2" fmla="*/ 2984088 h 2984088"/>
                <a:gd name="connsiteX3" fmla="*/ 0 w 218921"/>
                <a:gd name="connsiteY3" fmla="*/ 2984088 h 2984088"/>
                <a:gd name="connsiteX0" fmla="*/ 0 w 218921"/>
                <a:gd name="connsiteY0" fmla="*/ 2984088 h 2984088"/>
                <a:gd name="connsiteX1" fmla="*/ 108463 w 218921"/>
                <a:gd name="connsiteY1" fmla="*/ 2339462 h 2984088"/>
                <a:gd name="connsiteX2" fmla="*/ 218921 w 218921"/>
                <a:gd name="connsiteY2" fmla="*/ 0 h 2984088"/>
                <a:gd name="connsiteX3" fmla="*/ 218921 w 218921"/>
                <a:gd name="connsiteY3" fmla="*/ 2984088 h 2984088"/>
                <a:gd name="connsiteX4" fmla="*/ 0 w 218921"/>
                <a:gd name="connsiteY4" fmla="*/ 2984088 h 2984088"/>
                <a:gd name="connsiteX0" fmla="*/ 2453 w 221374"/>
                <a:gd name="connsiteY0" fmla="*/ 2984088 h 2984088"/>
                <a:gd name="connsiteX1" fmla="*/ 110916 w 221374"/>
                <a:gd name="connsiteY1" fmla="*/ 2339462 h 2984088"/>
                <a:gd name="connsiteX2" fmla="*/ 221374 w 221374"/>
                <a:gd name="connsiteY2" fmla="*/ 0 h 2984088"/>
                <a:gd name="connsiteX3" fmla="*/ 221374 w 221374"/>
                <a:gd name="connsiteY3" fmla="*/ 2984088 h 2984088"/>
                <a:gd name="connsiteX4" fmla="*/ 2453 w 221374"/>
                <a:gd name="connsiteY4" fmla="*/ 2984088 h 2984088"/>
                <a:gd name="connsiteX0" fmla="*/ 8070 w 226991"/>
                <a:gd name="connsiteY0" fmla="*/ 2984088 h 3049797"/>
                <a:gd name="connsiteX1" fmla="*/ 116533 w 226991"/>
                <a:gd name="connsiteY1" fmla="*/ 2339462 h 3049797"/>
                <a:gd name="connsiteX2" fmla="*/ 226991 w 226991"/>
                <a:gd name="connsiteY2" fmla="*/ 0 h 3049797"/>
                <a:gd name="connsiteX3" fmla="*/ 226991 w 226991"/>
                <a:gd name="connsiteY3" fmla="*/ 2984088 h 3049797"/>
                <a:gd name="connsiteX4" fmla="*/ 8070 w 226991"/>
                <a:gd name="connsiteY4" fmla="*/ 2984088 h 3049797"/>
                <a:gd name="connsiteX0" fmla="*/ 3727 w 222648"/>
                <a:gd name="connsiteY0" fmla="*/ 2984088 h 3055655"/>
                <a:gd name="connsiteX1" fmla="*/ 112190 w 222648"/>
                <a:gd name="connsiteY1" fmla="*/ 2339462 h 3055655"/>
                <a:gd name="connsiteX2" fmla="*/ 222648 w 222648"/>
                <a:gd name="connsiteY2" fmla="*/ 0 h 3055655"/>
                <a:gd name="connsiteX3" fmla="*/ 222648 w 222648"/>
                <a:gd name="connsiteY3" fmla="*/ 2984088 h 3055655"/>
                <a:gd name="connsiteX4" fmla="*/ 3727 w 222648"/>
                <a:gd name="connsiteY4" fmla="*/ 2984088 h 305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48" h="3055655">
                  <a:moveTo>
                    <a:pt x="3727" y="2984088"/>
                  </a:moveTo>
                  <a:cubicBezTo>
                    <a:pt x="-14683" y="2876650"/>
                    <a:pt x="37271" y="3497108"/>
                    <a:pt x="112190" y="2339462"/>
                  </a:cubicBezTo>
                  <a:cubicBezTo>
                    <a:pt x="187109" y="1181816"/>
                    <a:pt x="185829" y="779821"/>
                    <a:pt x="222648" y="0"/>
                  </a:cubicBezTo>
                  <a:lnTo>
                    <a:pt x="222648" y="2984088"/>
                  </a:lnTo>
                  <a:lnTo>
                    <a:pt x="3727" y="2984088"/>
                  </a:lnTo>
                  <a:close/>
                </a:path>
              </a:pathLst>
            </a:custGeom>
            <a:gradFill flip="none" rotWithShape="1">
              <a:gsLst>
                <a:gs pos="0">
                  <a:schemeClr val="bg1"/>
                </a:gs>
                <a:gs pos="59000">
                  <a:srgbClr val="5B595B"/>
                </a:gs>
                <a:gs pos="100000">
                  <a:schemeClr val="bg2">
                    <a:lumMod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cs typeface="+mn-ea"/>
                <a:sym typeface="+mn-lt"/>
              </a:endParaRPr>
            </a:p>
          </p:txBody>
        </p:sp>
        <p:grpSp>
          <p:nvGrpSpPr>
            <p:cNvPr id="93" name="组合 92">
              <a:extLst>
                <a:ext uri="{FF2B5EF4-FFF2-40B4-BE49-F238E27FC236}">
                  <a16:creationId xmlns:a16="http://schemas.microsoft.com/office/drawing/2014/main" xmlns="" id="{2BC6C9FD-900D-4454-9A0A-8660552C31F5}"/>
                </a:ext>
              </a:extLst>
            </p:cNvPr>
            <p:cNvGrpSpPr/>
            <p:nvPr/>
          </p:nvGrpSpPr>
          <p:grpSpPr>
            <a:xfrm>
              <a:off x="683568" y="1280781"/>
              <a:ext cx="4273964" cy="1930099"/>
              <a:chOff x="8788946" y="1622704"/>
              <a:chExt cx="3460397" cy="1515116"/>
            </a:xfrm>
          </p:grpSpPr>
          <p:sp>
            <p:nvSpPr>
              <p:cNvPr id="94" name="矩形 93">
                <a:extLst>
                  <a:ext uri="{FF2B5EF4-FFF2-40B4-BE49-F238E27FC236}">
                    <a16:creationId xmlns:a16="http://schemas.microsoft.com/office/drawing/2014/main" xmlns="" id="{D750B340-D42E-4120-A5A7-EDD53BF54EA9}"/>
                  </a:ext>
                </a:extLst>
              </p:cNvPr>
              <p:cNvSpPr/>
              <p:nvPr/>
            </p:nvSpPr>
            <p:spPr>
              <a:xfrm>
                <a:off x="8788946" y="1622704"/>
                <a:ext cx="3460397" cy="1515116"/>
              </a:xfrm>
              <a:prstGeom prst="rect">
                <a:avLst/>
              </a:prstGeom>
              <a:solidFill>
                <a:schemeClr val="accent1">
                  <a:lumMod val="20000"/>
                  <a:lumOff val="80000"/>
                </a:schemeClr>
              </a:solidFill>
              <a:ln>
                <a:noFill/>
              </a:ln>
              <a:effectLst>
                <a:outerShdw blurRad="101600" dist="635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dirty="0">
                  <a:solidFill>
                    <a:prstClr val="white"/>
                  </a:solidFill>
                  <a:cs typeface="+mn-ea"/>
                  <a:sym typeface="+mn-lt"/>
                </a:endParaRPr>
              </a:p>
            </p:txBody>
          </p:sp>
          <p:sp>
            <p:nvSpPr>
              <p:cNvPr id="95" name="文本框 67">
                <a:extLst>
                  <a:ext uri="{FF2B5EF4-FFF2-40B4-BE49-F238E27FC236}">
                    <a16:creationId xmlns:a16="http://schemas.microsoft.com/office/drawing/2014/main" xmlns="" id="{056AA7D5-5471-4FBF-9C49-43DFD2DF1762}"/>
                  </a:ext>
                </a:extLst>
              </p:cNvPr>
              <p:cNvSpPr txBox="1"/>
              <p:nvPr/>
            </p:nvSpPr>
            <p:spPr>
              <a:xfrm>
                <a:off x="9219354" y="1699755"/>
                <a:ext cx="176695" cy="362263"/>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pPr fontAlgn="auto">
                  <a:spcBef>
                    <a:spcPts val="0"/>
                  </a:spcBef>
                  <a:spcAft>
                    <a:spcPts val="0"/>
                  </a:spcAft>
                </a:pPr>
                <a:endParaRPr lang="zh-CN" altLang="en-US" sz="1600" b="1" dirty="0">
                  <a:solidFill>
                    <a:prstClr val="black"/>
                  </a:solidFill>
                  <a:latin typeface="+mn-lt"/>
                  <a:ea typeface="+mn-ea"/>
                  <a:cs typeface="+mn-ea"/>
                  <a:sym typeface="+mn-lt"/>
                </a:endParaRPr>
              </a:p>
            </p:txBody>
          </p:sp>
        </p:grpSp>
      </p:grpSp>
      <p:grpSp>
        <p:nvGrpSpPr>
          <p:cNvPr id="11" name="组合 10"/>
          <p:cNvGrpSpPr/>
          <p:nvPr/>
        </p:nvGrpSpPr>
        <p:grpSpPr>
          <a:xfrm>
            <a:off x="611560" y="3080149"/>
            <a:ext cx="3626454" cy="1743533"/>
            <a:chOff x="720854" y="3906922"/>
            <a:chExt cx="4308687" cy="2474406"/>
          </a:xfrm>
        </p:grpSpPr>
        <p:sp>
          <p:nvSpPr>
            <p:cNvPr id="18" name="等腰三角形 41"/>
            <p:cNvSpPr/>
            <p:nvPr/>
          </p:nvSpPr>
          <p:spPr>
            <a:xfrm rot="16200000">
              <a:off x="2736057" y="4087843"/>
              <a:ext cx="313004" cy="4273965"/>
            </a:xfrm>
            <a:custGeom>
              <a:avLst/>
              <a:gdLst>
                <a:gd name="connsiteX0" fmla="*/ 0 w 218921"/>
                <a:gd name="connsiteY0" fmla="*/ 2984088 h 2984088"/>
                <a:gd name="connsiteX1" fmla="*/ 218921 w 218921"/>
                <a:gd name="connsiteY1" fmla="*/ 0 h 2984088"/>
                <a:gd name="connsiteX2" fmla="*/ 218921 w 218921"/>
                <a:gd name="connsiteY2" fmla="*/ 2984088 h 2984088"/>
                <a:gd name="connsiteX3" fmla="*/ 0 w 218921"/>
                <a:gd name="connsiteY3" fmla="*/ 2984088 h 2984088"/>
                <a:gd name="connsiteX0" fmla="*/ 0 w 218921"/>
                <a:gd name="connsiteY0" fmla="*/ 2984088 h 2984088"/>
                <a:gd name="connsiteX1" fmla="*/ 108463 w 218921"/>
                <a:gd name="connsiteY1" fmla="*/ 2339462 h 2984088"/>
                <a:gd name="connsiteX2" fmla="*/ 218921 w 218921"/>
                <a:gd name="connsiteY2" fmla="*/ 0 h 2984088"/>
                <a:gd name="connsiteX3" fmla="*/ 218921 w 218921"/>
                <a:gd name="connsiteY3" fmla="*/ 2984088 h 2984088"/>
                <a:gd name="connsiteX4" fmla="*/ 0 w 218921"/>
                <a:gd name="connsiteY4" fmla="*/ 2984088 h 2984088"/>
                <a:gd name="connsiteX0" fmla="*/ 2453 w 221374"/>
                <a:gd name="connsiteY0" fmla="*/ 2984088 h 2984088"/>
                <a:gd name="connsiteX1" fmla="*/ 110916 w 221374"/>
                <a:gd name="connsiteY1" fmla="*/ 2339462 h 2984088"/>
                <a:gd name="connsiteX2" fmla="*/ 221374 w 221374"/>
                <a:gd name="connsiteY2" fmla="*/ 0 h 2984088"/>
                <a:gd name="connsiteX3" fmla="*/ 221374 w 221374"/>
                <a:gd name="connsiteY3" fmla="*/ 2984088 h 2984088"/>
                <a:gd name="connsiteX4" fmla="*/ 2453 w 221374"/>
                <a:gd name="connsiteY4" fmla="*/ 2984088 h 2984088"/>
                <a:gd name="connsiteX0" fmla="*/ 8070 w 226991"/>
                <a:gd name="connsiteY0" fmla="*/ 2984088 h 3049797"/>
                <a:gd name="connsiteX1" fmla="*/ 116533 w 226991"/>
                <a:gd name="connsiteY1" fmla="*/ 2339462 h 3049797"/>
                <a:gd name="connsiteX2" fmla="*/ 226991 w 226991"/>
                <a:gd name="connsiteY2" fmla="*/ 0 h 3049797"/>
                <a:gd name="connsiteX3" fmla="*/ 226991 w 226991"/>
                <a:gd name="connsiteY3" fmla="*/ 2984088 h 3049797"/>
                <a:gd name="connsiteX4" fmla="*/ 8070 w 226991"/>
                <a:gd name="connsiteY4" fmla="*/ 2984088 h 3049797"/>
                <a:gd name="connsiteX0" fmla="*/ 3727 w 222648"/>
                <a:gd name="connsiteY0" fmla="*/ 2984088 h 3055655"/>
                <a:gd name="connsiteX1" fmla="*/ 112190 w 222648"/>
                <a:gd name="connsiteY1" fmla="*/ 2339462 h 3055655"/>
                <a:gd name="connsiteX2" fmla="*/ 222648 w 222648"/>
                <a:gd name="connsiteY2" fmla="*/ 0 h 3055655"/>
                <a:gd name="connsiteX3" fmla="*/ 222648 w 222648"/>
                <a:gd name="connsiteY3" fmla="*/ 2984088 h 3055655"/>
                <a:gd name="connsiteX4" fmla="*/ 3727 w 222648"/>
                <a:gd name="connsiteY4" fmla="*/ 2984088 h 305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48" h="3055655">
                  <a:moveTo>
                    <a:pt x="3727" y="2984088"/>
                  </a:moveTo>
                  <a:cubicBezTo>
                    <a:pt x="-14683" y="2876650"/>
                    <a:pt x="37271" y="3497108"/>
                    <a:pt x="112190" y="2339462"/>
                  </a:cubicBezTo>
                  <a:cubicBezTo>
                    <a:pt x="187109" y="1181816"/>
                    <a:pt x="185829" y="779821"/>
                    <a:pt x="222648" y="0"/>
                  </a:cubicBezTo>
                  <a:lnTo>
                    <a:pt x="222648" y="2984088"/>
                  </a:lnTo>
                  <a:lnTo>
                    <a:pt x="3727" y="2984088"/>
                  </a:lnTo>
                  <a:close/>
                </a:path>
              </a:pathLst>
            </a:custGeom>
            <a:gradFill flip="none" rotWithShape="1">
              <a:gsLst>
                <a:gs pos="0">
                  <a:schemeClr val="bg1"/>
                </a:gs>
                <a:gs pos="59000">
                  <a:srgbClr val="5B595B"/>
                </a:gs>
                <a:gs pos="100000">
                  <a:schemeClr val="bg2">
                    <a:lumMod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cs typeface="+mn-ea"/>
                <a:sym typeface="+mn-lt"/>
              </a:endParaRPr>
            </a:p>
          </p:txBody>
        </p:sp>
        <p:sp>
          <p:nvSpPr>
            <p:cNvPr id="37" name="矩形 36"/>
            <p:cNvSpPr/>
            <p:nvPr/>
          </p:nvSpPr>
          <p:spPr>
            <a:xfrm>
              <a:off x="720854" y="3906922"/>
              <a:ext cx="4236679" cy="2186374"/>
            </a:xfrm>
            <a:prstGeom prst="rect">
              <a:avLst/>
            </a:prstGeom>
            <a:solidFill>
              <a:schemeClr val="accent1">
                <a:lumMod val="20000"/>
                <a:lumOff val="80000"/>
              </a:schemeClr>
            </a:solidFill>
            <a:ln>
              <a:noFill/>
            </a:ln>
            <a:effectLst>
              <a:outerShdw blurRad="101600" dist="635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cs typeface="+mn-ea"/>
                <a:sym typeface="+mn-lt"/>
              </a:endParaRPr>
            </a:p>
          </p:txBody>
        </p:sp>
      </p:grpSp>
      <p:sp>
        <p:nvSpPr>
          <p:cNvPr id="51" name="文本框 67"/>
          <p:cNvSpPr txBox="1"/>
          <p:nvPr/>
        </p:nvSpPr>
        <p:spPr>
          <a:xfrm>
            <a:off x="1033034" y="3147402"/>
            <a:ext cx="184731" cy="338554"/>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pPr fontAlgn="auto">
              <a:spcBef>
                <a:spcPts val="0"/>
              </a:spcBef>
              <a:spcAft>
                <a:spcPts val="0"/>
              </a:spcAft>
            </a:pPr>
            <a:endParaRPr lang="zh-CN" altLang="en-US" sz="1600" b="1" dirty="0">
              <a:solidFill>
                <a:prstClr val="black"/>
              </a:solidFill>
              <a:latin typeface="+mn-lt"/>
              <a:ea typeface="+mn-ea"/>
              <a:cs typeface="+mn-ea"/>
              <a:sym typeface="+mn-lt"/>
            </a:endParaRPr>
          </a:p>
        </p:txBody>
      </p:sp>
      <p:sp>
        <p:nvSpPr>
          <p:cNvPr id="53" name="矩形 52"/>
          <p:cNvSpPr/>
          <p:nvPr/>
        </p:nvSpPr>
        <p:spPr>
          <a:xfrm>
            <a:off x="681346" y="3435434"/>
            <a:ext cx="3386598" cy="307777"/>
          </a:xfrm>
          <a:prstGeom prst="rect">
            <a:avLst/>
          </a:prstGeom>
        </p:spPr>
        <p:txBody>
          <a:bodyPr wrap="square">
            <a:spAutoFit/>
          </a:bodyPr>
          <a:lstStyle/>
          <a:p>
            <a:endParaRPr lang="zh-CN" altLang="en-US" sz="1400" dirty="0">
              <a:solidFill>
                <a:prstClr val="black"/>
              </a:solidFill>
              <a:latin typeface="+mn-lt"/>
              <a:ea typeface="+mn-ea"/>
              <a:cs typeface="+mn-ea"/>
            </a:endParaRPr>
          </a:p>
        </p:txBody>
      </p:sp>
      <p:grpSp>
        <p:nvGrpSpPr>
          <p:cNvPr id="55" name="组合 54"/>
          <p:cNvGrpSpPr/>
          <p:nvPr/>
        </p:nvGrpSpPr>
        <p:grpSpPr>
          <a:xfrm>
            <a:off x="611560" y="5019610"/>
            <a:ext cx="3626453" cy="1563885"/>
            <a:chOff x="720854" y="3906922"/>
            <a:chExt cx="4308686" cy="2474406"/>
          </a:xfrm>
        </p:grpSpPr>
        <p:sp>
          <p:nvSpPr>
            <p:cNvPr id="56" name="等腰三角形 41"/>
            <p:cNvSpPr/>
            <p:nvPr/>
          </p:nvSpPr>
          <p:spPr>
            <a:xfrm rot="16200000">
              <a:off x="2736056" y="4087843"/>
              <a:ext cx="313004" cy="4273965"/>
            </a:xfrm>
            <a:custGeom>
              <a:avLst/>
              <a:gdLst>
                <a:gd name="connsiteX0" fmla="*/ 0 w 218921"/>
                <a:gd name="connsiteY0" fmla="*/ 2984088 h 2984088"/>
                <a:gd name="connsiteX1" fmla="*/ 218921 w 218921"/>
                <a:gd name="connsiteY1" fmla="*/ 0 h 2984088"/>
                <a:gd name="connsiteX2" fmla="*/ 218921 w 218921"/>
                <a:gd name="connsiteY2" fmla="*/ 2984088 h 2984088"/>
                <a:gd name="connsiteX3" fmla="*/ 0 w 218921"/>
                <a:gd name="connsiteY3" fmla="*/ 2984088 h 2984088"/>
                <a:gd name="connsiteX0" fmla="*/ 0 w 218921"/>
                <a:gd name="connsiteY0" fmla="*/ 2984088 h 2984088"/>
                <a:gd name="connsiteX1" fmla="*/ 108463 w 218921"/>
                <a:gd name="connsiteY1" fmla="*/ 2339462 h 2984088"/>
                <a:gd name="connsiteX2" fmla="*/ 218921 w 218921"/>
                <a:gd name="connsiteY2" fmla="*/ 0 h 2984088"/>
                <a:gd name="connsiteX3" fmla="*/ 218921 w 218921"/>
                <a:gd name="connsiteY3" fmla="*/ 2984088 h 2984088"/>
                <a:gd name="connsiteX4" fmla="*/ 0 w 218921"/>
                <a:gd name="connsiteY4" fmla="*/ 2984088 h 2984088"/>
                <a:gd name="connsiteX0" fmla="*/ 2453 w 221374"/>
                <a:gd name="connsiteY0" fmla="*/ 2984088 h 2984088"/>
                <a:gd name="connsiteX1" fmla="*/ 110916 w 221374"/>
                <a:gd name="connsiteY1" fmla="*/ 2339462 h 2984088"/>
                <a:gd name="connsiteX2" fmla="*/ 221374 w 221374"/>
                <a:gd name="connsiteY2" fmla="*/ 0 h 2984088"/>
                <a:gd name="connsiteX3" fmla="*/ 221374 w 221374"/>
                <a:gd name="connsiteY3" fmla="*/ 2984088 h 2984088"/>
                <a:gd name="connsiteX4" fmla="*/ 2453 w 221374"/>
                <a:gd name="connsiteY4" fmla="*/ 2984088 h 2984088"/>
                <a:gd name="connsiteX0" fmla="*/ 8070 w 226991"/>
                <a:gd name="connsiteY0" fmla="*/ 2984088 h 3049797"/>
                <a:gd name="connsiteX1" fmla="*/ 116533 w 226991"/>
                <a:gd name="connsiteY1" fmla="*/ 2339462 h 3049797"/>
                <a:gd name="connsiteX2" fmla="*/ 226991 w 226991"/>
                <a:gd name="connsiteY2" fmla="*/ 0 h 3049797"/>
                <a:gd name="connsiteX3" fmla="*/ 226991 w 226991"/>
                <a:gd name="connsiteY3" fmla="*/ 2984088 h 3049797"/>
                <a:gd name="connsiteX4" fmla="*/ 8070 w 226991"/>
                <a:gd name="connsiteY4" fmla="*/ 2984088 h 3049797"/>
                <a:gd name="connsiteX0" fmla="*/ 3727 w 222648"/>
                <a:gd name="connsiteY0" fmla="*/ 2984088 h 3055655"/>
                <a:gd name="connsiteX1" fmla="*/ 112190 w 222648"/>
                <a:gd name="connsiteY1" fmla="*/ 2339462 h 3055655"/>
                <a:gd name="connsiteX2" fmla="*/ 222648 w 222648"/>
                <a:gd name="connsiteY2" fmla="*/ 0 h 3055655"/>
                <a:gd name="connsiteX3" fmla="*/ 222648 w 222648"/>
                <a:gd name="connsiteY3" fmla="*/ 2984088 h 3055655"/>
                <a:gd name="connsiteX4" fmla="*/ 3727 w 222648"/>
                <a:gd name="connsiteY4" fmla="*/ 2984088 h 305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48" h="3055655">
                  <a:moveTo>
                    <a:pt x="3727" y="2984088"/>
                  </a:moveTo>
                  <a:cubicBezTo>
                    <a:pt x="-14683" y="2876650"/>
                    <a:pt x="37271" y="3497108"/>
                    <a:pt x="112190" y="2339462"/>
                  </a:cubicBezTo>
                  <a:cubicBezTo>
                    <a:pt x="187109" y="1181816"/>
                    <a:pt x="185829" y="779821"/>
                    <a:pt x="222648" y="0"/>
                  </a:cubicBezTo>
                  <a:lnTo>
                    <a:pt x="222648" y="2984088"/>
                  </a:lnTo>
                  <a:lnTo>
                    <a:pt x="3727" y="2984088"/>
                  </a:lnTo>
                  <a:close/>
                </a:path>
              </a:pathLst>
            </a:custGeom>
            <a:gradFill flip="none" rotWithShape="1">
              <a:gsLst>
                <a:gs pos="0">
                  <a:schemeClr val="bg1"/>
                </a:gs>
                <a:gs pos="59000">
                  <a:srgbClr val="5B595B"/>
                </a:gs>
                <a:gs pos="100000">
                  <a:schemeClr val="bg2">
                    <a:lumMod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cs typeface="+mn-ea"/>
                <a:sym typeface="+mn-lt"/>
              </a:endParaRPr>
            </a:p>
          </p:txBody>
        </p:sp>
        <p:sp>
          <p:nvSpPr>
            <p:cNvPr id="57" name="矩形 56"/>
            <p:cNvSpPr/>
            <p:nvPr/>
          </p:nvSpPr>
          <p:spPr>
            <a:xfrm>
              <a:off x="720854" y="3906922"/>
              <a:ext cx="4236679" cy="2186374"/>
            </a:xfrm>
            <a:prstGeom prst="rect">
              <a:avLst/>
            </a:prstGeom>
            <a:solidFill>
              <a:schemeClr val="accent1">
                <a:lumMod val="20000"/>
                <a:lumOff val="80000"/>
              </a:schemeClr>
            </a:solidFill>
            <a:ln>
              <a:noFill/>
            </a:ln>
            <a:effectLst>
              <a:outerShdw blurRad="101600" dist="635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cs typeface="+mn-ea"/>
                <a:sym typeface="+mn-lt"/>
              </a:endParaRPr>
            </a:p>
          </p:txBody>
        </p:sp>
      </p:grpSp>
      <p:sp>
        <p:nvSpPr>
          <p:cNvPr id="59" name="文本框 67"/>
          <p:cNvSpPr txBox="1"/>
          <p:nvPr/>
        </p:nvSpPr>
        <p:spPr>
          <a:xfrm>
            <a:off x="1003982" y="5115242"/>
            <a:ext cx="1826141" cy="338554"/>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pPr fontAlgn="auto">
              <a:spcBef>
                <a:spcPts val="0"/>
              </a:spcBef>
              <a:spcAft>
                <a:spcPts val="0"/>
              </a:spcAft>
            </a:pPr>
            <a:r>
              <a:rPr lang="zh-CN" altLang="en-US" sz="1600" b="1" dirty="0" smtClean="0">
                <a:solidFill>
                  <a:prstClr val="black"/>
                </a:solidFill>
                <a:latin typeface="+mn-lt"/>
                <a:ea typeface="+mn-ea"/>
                <a:cs typeface="+mn-ea"/>
                <a:sym typeface="+mn-lt"/>
              </a:rPr>
              <a:t>单方成本填写错误</a:t>
            </a:r>
            <a:endParaRPr lang="zh-CN" altLang="en-US" sz="1600" b="1" dirty="0">
              <a:solidFill>
                <a:prstClr val="black"/>
              </a:solidFill>
              <a:latin typeface="+mn-lt"/>
              <a:ea typeface="+mn-ea"/>
              <a:cs typeface="+mn-ea"/>
              <a:sym typeface="+mn-lt"/>
            </a:endParaRPr>
          </a:p>
        </p:txBody>
      </p:sp>
      <p:sp>
        <p:nvSpPr>
          <p:cNvPr id="60" name="矩形 59"/>
          <p:cNvSpPr/>
          <p:nvPr/>
        </p:nvSpPr>
        <p:spPr>
          <a:xfrm>
            <a:off x="654515" y="5426060"/>
            <a:ext cx="3485437" cy="523220"/>
          </a:xfrm>
          <a:prstGeom prst="rect">
            <a:avLst/>
          </a:prstGeom>
        </p:spPr>
        <p:txBody>
          <a:bodyPr wrap="square">
            <a:spAutoFit/>
          </a:bodyPr>
          <a:lstStyle/>
          <a:p>
            <a:pPr fontAlgn="auto">
              <a:spcBef>
                <a:spcPts val="0"/>
              </a:spcBef>
              <a:spcAft>
                <a:spcPts val="0"/>
              </a:spcAft>
            </a:pPr>
            <a:r>
              <a:rPr lang="zh-CN" altLang="en-US" sz="1400" dirty="0" smtClean="0">
                <a:solidFill>
                  <a:prstClr val="black"/>
                </a:solidFill>
                <a:latin typeface="+mn-lt"/>
                <a:ea typeface="+mn-ea"/>
                <a:cs typeface="+mn-ea"/>
                <a:sym typeface="+mn-lt"/>
              </a:rPr>
              <a:t>原始数据填错或者</a:t>
            </a:r>
            <a:r>
              <a:rPr lang="zh-CN" altLang="en-US" sz="1400" dirty="0">
                <a:solidFill>
                  <a:prstClr val="black"/>
                </a:solidFill>
                <a:latin typeface="+mn-lt"/>
                <a:ea typeface="+mn-ea"/>
                <a:cs typeface="+mn-ea"/>
                <a:sym typeface="+mn-lt"/>
              </a:rPr>
              <a:t>漏填，比如单方成本填</a:t>
            </a:r>
            <a:r>
              <a:rPr lang="zh-CN" altLang="en-US" sz="1400" dirty="0" smtClean="0">
                <a:solidFill>
                  <a:prstClr val="black"/>
                </a:solidFill>
                <a:latin typeface="+mn-lt"/>
                <a:ea typeface="+mn-ea"/>
                <a:cs typeface="+mn-ea"/>
                <a:sym typeface="+mn-lt"/>
              </a:rPr>
              <a:t>错</a:t>
            </a:r>
            <a:endParaRPr lang="zh-CN" altLang="en-US" sz="1400" dirty="0">
              <a:solidFill>
                <a:prstClr val="black"/>
              </a:solidFill>
              <a:latin typeface="+mn-lt"/>
              <a:ea typeface="+mn-ea"/>
              <a:cs typeface="+mn-ea"/>
              <a:sym typeface="+mn-lt"/>
            </a:endParaRPr>
          </a:p>
        </p:txBody>
      </p:sp>
      <p:grpSp>
        <p:nvGrpSpPr>
          <p:cNvPr id="39" name="组合 38">
            <a:extLst>
              <a:ext uri="{FF2B5EF4-FFF2-40B4-BE49-F238E27FC236}">
                <a16:creationId xmlns:a16="http://schemas.microsoft.com/office/drawing/2014/main" xmlns="" id="{78ACBC6A-9ED7-4BD1-9DF4-1798DEC645E4}"/>
              </a:ext>
            </a:extLst>
          </p:cNvPr>
          <p:cNvGrpSpPr/>
          <p:nvPr/>
        </p:nvGrpSpPr>
        <p:grpSpPr>
          <a:xfrm>
            <a:off x="4788024" y="1343970"/>
            <a:ext cx="3718098" cy="1511571"/>
            <a:chOff x="683568" y="1280781"/>
            <a:chExt cx="4392489" cy="2220227"/>
          </a:xfrm>
        </p:grpSpPr>
        <p:sp>
          <p:nvSpPr>
            <p:cNvPr id="61" name="等腰三角形 41">
              <a:extLst>
                <a:ext uri="{FF2B5EF4-FFF2-40B4-BE49-F238E27FC236}">
                  <a16:creationId xmlns:a16="http://schemas.microsoft.com/office/drawing/2014/main" xmlns="" id="{7D296403-20D3-48D0-B551-D2B323628E9D}"/>
                </a:ext>
              </a:extLst>
            </p:cNvPr>
            <p:cNvSpPr/>
            <p:nvPr/>
          </p:nvSpPr>
          <p:spPr>
            <a:xfrm rot="16200000">
              <a:off x="2723311" y="1148262"/>
              <a:ext cx="313004" cy="4392488"/>
            </a:xfrm>
            <a:custGeom>
              <a:avLst/>
              <a:gdLst>
                <a:gd name="connsiteX0" fmla="*/ 0 w 218921"/>
                <a:gd name="connsiteY0" fmla="*/ 2984088 h 2984088"/>
                <a:gd name="connsiteX1" fmla="*/ 218921 w 218921"/>
                <a:gd name="connsiteY1" fmla="*/ 0 h 2984088"/>
                <a:gd name="connsiteX2" fmla="*/ 218921 w 218921"/>
                <a:gd name="connsiteY2" fmla="*/ 2984088 h 2984088"/>
                <a:gd name="connsiteX3" fmla="*/ 0 w 218921"/>
                <a:gd name="connsiteY3" fmla="*/ 2984088 h 2984088"/>
                <a:gd name="connsiteX0" fmla="*/ 0 w 218921"/>
                <a:gd name="connsiteY0" fmla="*/ 2984088 h 2984088"/>
                <a:gd name="connsiteX1" fmla="*/ 108463 w 218921"/>
                <a:gd name="connsiteY1" fmla="*/ 2339462 h 2984088"/>
                <a:gd name="connsiteX2" fmla="*/ 218921 w 218921"/>
                <a:gd name="connsiteY2" fmla="*/ 0 h 2984088"/>
                <a:gd name="connsiteX3" fmla="*/ 218921 w 218921"/>
                <a:gd name="connsiteY3" fmla="*/ 2984088 h 2984088"/>
                <a:gd name="connsiteX4" fmla="*/ 0 w 218921"/>
                <a:gd name="connsiteY4" fmla="*/ 2984088 h 2984088"/>
                <a:gd name="connsiteX0" fmla="*/ 2453 w 221374"/>
                <a:gd name="connsiteY0" fmla="*/ 2984088 h 2984088"/>
                <a:gd name="connsiteX1" fmla="*/ 110916 w 221374"/>
                <a:gd name="connsiteY1" fmla="*/ 2339462 h 2984088"/>
                <a:gd name="connsiteX2" fmla="*/ 221374 w 221374"/>
                <a:gd name="connsiteY2" fmla="*/ 0 h 2984088"/>
                <a:gd name="connsiteX3" fmla="*/ 221374 w 221374"/>
                <a:gd name="connsiteY3" fmla="*/ 2984088 h 2984088"/>
                <a:gd name="connsiteX4" fmla="*/ 2453 w 221374"/>
                <a:gd name="connsiteY4" fmla="*/ 2984088 h 2984088"/>
                <a:gd name="connsiteX0" fmla="*/ 8070 w 226991"/>
                <a:gd name="connsiteY0" fmla="*/ 2984088 h 3049797"/>
                <a:gd name="connsiteX1" fmla="*/ 116533 w 226991"/>
                <a:gd name="connsiteY1" fmla="*/ 2339462 h 3049797"/>
                <a:gd name="connsiteX2" fmla="*/ 226991 w 226991"/>
                <a:gd name="connsiteY2" fmla="*/ 0 h 3049797"/>
                <a:gd name="connsiteX3" fmla="*/ 226991 w 226991"/>
                <a:gd name="connsiteY3" fmla="*/ 2984088 h 3049797"/>
                <a:gd name="connsiteX4" fmla="*/ 8070 w 226991"/>
                <a:gd name="connsiteY4" fmla="*/ 2984088 h 3049797"/>
                <a:gd name="connsiteX0" fmla="*/ 3727 w 222648"/>
                <a:gd name="connsiteY0" fmla="*/ 2984088 h 3055655"/>
                <a:gd name="connsiteX1" fmla="*/ 112190 w 222648"/>
                <a:gd name="connsiteY1" fmla="*/ 2339462 h 3055655"/>
                <a:gd name="connsiteX2" fmla="*/ 222648 w 222648"/>
                <a:gd name="connsiteY2" fmla="*/ 0 h 3055655"/>
                <a:gd name="connsiteX3" fmla="*/ 222648 w 222648"/>
                <a:gd name="connsiteY3" fmla="*/ 2984088 h 3055655"/>
                <a:gd name="connsiteX4" fmla="*/ 3727 w 222648"/>
                <a:gd name="connsiteY4" fmla="*/ 2984088 h 305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48" h="3055655">
                  <a:moveTo>
                    <a:pt x="3727" y="2984088"/>
                  </a:moveTo>
                  <a:cubicBezTo>
                    <a:pt x="-14683" y="2876650"/>
                    <a:pt x="37271" y="3497108"/>
                    <a:pt x="112190" y="2339462"/>
                  </a:cubicBezTo>
                  <a:cubicBezTo>
                    <a:pt x="187109" y="1181816"/>
                    <a:pt x="185829" y="779821"/>
                    <a:pt x="222648" y="0"/>
                  </a:cubicBezTo>
                  <a:lnTo>
                    <a:pt x="222648" y="2984088"/>
                  </a:lnTo>
                  <a:lnTo>
                    <a:pt x="3727" y="2984088"/>
                  </a:lnTo>
                  <a:close/>
                </a:path>
              </a:pathLst>
            </a:custGeom>
            <a:gradFill flip="none" rotWithShape="1">
              <a:gsLst>
                <a:gs pos="0">
                  <a:schemeClr val="bg1"/>
                </a:gs>
                <a:gs pos="59000">
                  <a:srgbClr val="5B595B"/>
                </a:gs>
                <a:gs pos="100000">
                  <a:schemeClr val="bg2">
                    <a:lumMod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cs typeface="+mn-ea"/>
                <a:sym typeface="+mn-lt"/>
              </a:endParaRPr>
            </a:p>
          </p:txBody>
        </p:sp>
        <p:grpSp>
          <p:nvGrpSpPr>
            <p:cNvPr id="62" name="组合 61">
              <a:extLst>
                <a:ext uri="{FF2B5EF4-FFF2-40B4-BE49-F238E27FC236}">
                  <a16:creationId xmlns:a16="http://schemas.microsoft.com/office/drawing/2014/main" xmlns="" id="{281305D6-005C-409B-B037-8FC08C175C05}"/>
                </a:ext>
              </a:extLst>
            </p:cNvPr>
            <p:cNvGrpSpPr/>
            <p:nvPr/>
          </p:nvGrpSpPr>
          <p:grpSpPr>
            <a:xfrm>
              <a:off x="683568" y="1280781"/>
              <a:ext cx="4273964" cy="1930100"/>
              <a:chOff x="8788946" y="1622704"/>
              <a:chExt cx="3460397" cy="1515116"/>
            </a:xfrm>
          </p:grpSpPr>
          <p:sp>
            <p:nvSpPr>
              <p:cNvPr id="63" name="矩形 62">
                <a:extLst>
                  <a:ext uri="{FF2B5EF4-FFF2-40B4-BE49-F238E27FC236}">
                    <a16:creationId xmlns:a16="http://schemas.microsoft.com/office/drawing/2014/main" xmlns="" id="{F243F867-B4B5-42DD-854F-765B109C4273}"/>
                  </a:ext>
                </a:extLst>
              </p:cNvPr>
              <p:cNvSpPr/>
              <p:nvPr/>
            </p:nvSpPr>
            <p:spPr>
              <a:xfrm>
                <a:off x="8788946" y="1622704"/>
                <a:ext cx="3460397" cy="1515116"/>
              </a:xfrm>
              <a:prstGeom prst="rect">
                <a:avLst/>
              </a:prstGeom>
              <a:solidFill>
                <a:schemeClr val="accent1">
                  <a:lumMod val="20000"/>
                  <a:lumOff val="80000"/>
                </a:schemeClr>
              </a:solidFill>
              <a:ln>
                <a:noFill/>
              </a:ln>
              <a:effectLst>
                <a:outerShdw blurRad="101600" dist="635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cs typeface="+mn-ea"/>
                  <a:sym typeface="+mn-lt"/>
                </a:endParaRPr>
              </a:p>
            </p:txBody>
          </p:sp>
          <p:sp>
            <p:nvSpPr>
              <p:cNvPr id="64" name="文本框 67">
                <a:extLst>
                  <a:ext uri="{FF2B5EF4-FFF2-40B4-BE49-F238E27FC236}">
                    <a16:creationId xmlns:a16="http://schemas.microsoft.com/office/drawing/2014/main" xmlns="" id="{4D8F77A4-BAB1-4F01-90E8-C751B1644AB7}"/>
                  </a:ext>
                </a:extLst>
              </p:cNvPr>
              <p:cNvSpPr txBox="1"/>
              <p:nvPr/>
            </p:nvSpPr>
            <p:spPr>
              <a:xfrm>
                <a:off x="9245902" y="1781326"/>
                <a:ext cx="765409" cy="418017"/>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pPr fontAlgn="auto">
                  <a:spcBef>
                    <a:spcPts val="0"/>
                  </a:spcBef>
                  <a:spcAft>
                    <a:spcPts val="0"/>
                  </a:spcAft>
                </a:pPr>
                <a:r>
                  <a:rPr lang="zh-CN" altLang="en-US" sz="1600" b="1" dirty="0">
                    <a:solidFill>
                      <a:prstClr val="black"/>
                    </a:solidFill>
                    <a:latin typeface="+mn-lt"/>
                    <a:ea typeface="+mn-ea"/>
                    <a:cs typeface="+mn-ea"/>
                    <a:sym typeface="+mn-lt"/>
                  </a:rPr>
                  <a:t>土增税</a:t>
                </a:r>
              </a:p>
            </p:txBody>
          </p:sp>
        </p:grpSp>
      </p:grpSp>
      <p:sp>
        <p:nvSpPr>
          <p:cNvPr id="2" name="矩形 1">
            <a:extLst>
              <a:ext uri="{FF2B5EF4-FFF2-40B4-BE49-F238E27FC236}">
                <a16:creationId xmlns:a16="http://schemas.microsoft.com/office/drawing/2014/main" xmlns="" id="{7C135E84-B387-4376-8DE9-500FA3F58314}"/>
              </a:ext>
            </a:extLst>
          </p:cNvPr>
          <p:cNvSpPr/>
          <p:nvPr/>
        </p:nvSpPr>
        <p:spPr>
          <a:xfrm>
            <a:off x="4678863" y="1761622"/>
            <a:ext cx="3349521" cy="738664"/>
          </a:xfrm>
          <a:prstGeom prst="rect">
            <a:avLst/>
          </a:prstGeom>
        </p:spPr>
        <p:txBody>
          <a:bodyPr wrap="square">
            <a:spAutoFit/>
          </a:bodyPr>
          <a:lstStyle/>
          <a:p>
            <a:pPr algn="just"/>
            <a:r>
              <a:rPr lang="zh-CN" altLang="en-US" sz="1400" dirty="0">
                <a:solidFill>
                  <a:prstClr val="black"/>
                </a:solidFill>
                <a:latin typeface="+mn-lt"/>
                <a:ea typeface="+mn-ea"/>
                <a:cs typeface="+mn-ea"/>
                <a:sym typeface="+mn-lt"/>
              </a:rPr>
              <a:t>对于土增税分摊口径理解不充分。</a:t>
            </a:r>
            <a:endParaRPr lang="en-US" altLang="zh-CN" sz="1400" dirty="0">
              <a:solidFill>
                <a:prstClr val="black"/>
              </a:solidFill>
              <a:latin typeface="+mn-lt"/>
              <a:ea typeface="+mn-ea"/>
              <a:cs typeface="+mn-ea"/>
              <a:sym typeface="+mn-lt"/>
            </a:endParaRPr>
          </a:p>
          <a:p>
            <a:pPr algn="just"/>
            <a:r>
              <a:rPr lang="zh-CN" altLang="en-US" sz="1400" dirty="0">
                <a:solidFill>
                  <a:prstClr val="black"/>
                </a:solidFill>
                <a:latin typeface="+mn-lt"/>
                <a:ea typeface="+mn-ea"/>
                <a:cs typeface="+mn-ea"/>
                <a:sym typeface="+mn-lt"/>
              </a:rPr>
              <a:t>例如未能较好地理解</a:t>
            </a:r>
            <a:r>
              <a:rPr lang="zh-CN" altLang="zh-CN" sz="1400" dirty="0">
                <a:solidFill>
                  <a:prstClr val="black"/>
                </a:solidFill>
                <a:latin typeface="+mn-lt"/>
                <a:ea typeface="+mn-ea"/>
                <a:cs typeface="+mn-ea"/>
              </a:rPr>
              <a:t>销售更新的方式、毛利的计算、</a:t>
            </a:r>
            <a:r>
              <a:rPr lang="zh-CN" altLang="en-US" sz="1400" dirty="0">
                <a:solidFill>
                  <a:prstClr val="black"/>
                </a:solidFill>
                <a:latin typeface="+mn-lt"/>
                <a:ea typeface="+mn-ea"/>
                <a:cs typeface="+mn-ea"/>
              </a:rPr>
              <a:t>或</a:t>
            </a:r>
            <a:r>
              <a:rPr lang="zh-CN" altLang="zh-CN" sz="1400" dirty="0">
                <a:solidFill>
                  <a:prstClr val="black"/>
                </a:solidFill>
                <a:latin typeface="+mn-lt"/>
                <a:ea typeface="+mn-ea"/>
                <a:cs typeface="+mn-ea"/>
              </a:rPr>
              <a:t>没有分业态分摊</a:t>
            </a:r>
            <a:r>
              <a:rPr lang="zh-CN" altLang="en-US" sz="1400" dirty="0">
                <a:solidFill>
                  <a:prstClr val="black"/>
                </a:solidFill>
                <a:latin typeface="+mn-lt"/>
                <a:ea typeface="+mn-ea"/>
                <a:cs typeface="+mn-ea"/>
              </a:rPr>
              <a:t>。</a:t>
            </a:r>
            <a:endParaRPr lang="zh-CN" altLang="en-US" sz="1400" dirty="0">
              <a:solidFill>
                <a:prstClr val="black"/>
              </a:solidFill>
              <a:latin typeface="+mn-lt"/>
              <a:ea typeface="+mn-ea"/>
              <a:cs typeface="+mn-ea"/>
              <a:sym typeface="+mn-lt"/>
            </a:endParaRPr>
          </a:p>
        </p:txBody>
      </p:sp>
      <p:sp>
        <p:nvSpPr>
          <p:cNvPr id="78" name="Freeform 168">
            <a:extLst>
              <a:ext uri="{FF2B5EF4-FFF2-40B4-BE49-F238E27FC236}">
                <a16:creationId xmlns:a16="http://schemas.microsoft.com/office/drawing/2014/main" xmlns="" id="{2D463DB1-26A7-4C39-8F77-80964973B44C}"/>
              </a:ext>
            </a:extLst>
          </p:cNvPr>
          <p:cNvSpPr>
            <a:spLocks noChangeAspect="1" noEditPoints="1"/>
          </p:cNvSpPr>
          <p:nvPr/>
        </p:nvSpPr>
        <p:spPr bwMode="auto">
          <a:xfrm>
            <a:off x="683568" y="3166485"/>
            <a:ext cx="314752" cy="268949"/>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1"/>
          </a:solidFill>
          <a:ln>
            <a:noFill/>
          </a:ln>
        </p:spPr>
        <p:txBody>
          <a:bodyPr lIns="121920" tIns="60960" rIns="121920" bIns="60960"/>
          <a:lstStyle/>
          <a:p>
            <a:pPr defTabSz="913765" eaLnBrk="1" fontAlgn="auto" hangingPunct="1">
              <a:spcBef>
                <a:spcPts val="0"/>
              </a:spcBef>
              <a:spcAft>
                <a:spcPts val="0"/>
              </a:spcAft>
              <a:defRPr/>
            </a:pPr>
            <a:endParaRPr lang="zh-CN" altLang="en-US" sz="2490">
              <a:solidFill>
                <a:schemeClr val="tx2"/>
              </a:solidFill>
              <a:latin typeface="+mn-lt"/>
              <a:ea typeface="+mn-ea"/>
              <a:cs typeface="+mn-ea"/>
              <a:sym typeface="+mn-lt"/>
            </a:endParaRPr>
          </a:p>
        </p:txBody>
      </p:sp>
      <p:grpSp>
        <p:nvGrpSpPr>
          <p:cNvPr id="79" name="组合 78">
            <a:extLst>
              <a:ext uri="{FF2B5EF4-FFF2-40B4-BE49-F238E27FC236}">
                <a16:creationId xmlns:a16="http://schemas.microsoft.com/office/drawing/2014/main" xmlns="" id="{9C75EFAF-2985-4B10-BC07-3787ADBB0DC2}"/>
              </a:ext>
            </a:extLst>
          </p:cNvPr>
          <p:cNvGrpSpPr/>
          <p:nvPr/>
        </p:nvGrpSpPr>
        <p:grpSpPr>
          <a:xfrm>
            <a:off x="4808646" y="3132338"/>
            <a:ext cx="3718098" cy="1678841"/>
            <a:chOff x="683568" y="1280781"/>
            <a:chExt cx="4392490" cy="2220226"/>
          </a:xfrm>
        </p:grpSpPr>
        <p:sp>
          <p:nvSpPr>
            <p:cNvPr id="80" name="等腰三角形 41">
              <a:extLst>
                <a:ext uri="{FF2B5EF4-FFF2-40B4-BE49-F238E27FC236}">
                  <a16:creationId xmlns:a16="http://schemas.microsoft.com/office/drawing/2014/main" xmlns="" id="{C257956A-4377-4377-8C4C-CC85C033D972}"/>
                </a:ext>
              </a:extLst>
            </p:cNvPr>
            <p:cNvSpPr/>
            <p:nvPr/>
          </p:nvSpPr>
          <p:spPr>
            <a:xfrm rot="16200000">
              <a:off x="2723312" y="1148261"/>
              <a:ext cx="313004" cy="4392488"/>
            </a:xfrm>
            <a:custGeom>
              <a:avLst/>
              <a:gdLst>
                <a:gd name="connsiteX0" fmla="*/ 0 w 218921"/>
                <a:gd name="connsiteY0" fmla="*/ 2984088 h 2984088"/>
                <a:gd name="connsiteX1" fmla="*/ 218921 w 218921"/>
                <a:gd name="connsiteY1" fmla="*/ 0 h 2984088"/>
                <a:gd name="connsiteX2" fmla="*/ 218921 w 218921"/>
                <a:gd name="connsiteY2" fmla="*/ 2984088 h 2984088"/>
                <a:gd name="connsiteX3" fmla="*/ 0 w 218921"/>
                <a:gd name="connsiteY3" fmla="*/ 2984088 h 2984088"/>
                <a:gd name="connsiteX0" fmla="*/ 0 w 218921"/>
                <a:gd name="connsiteY0" fmla="*/ 2984088 h 2984088"/>
                <a:gd name="connsiteX1" fmla="*/ 108463 w 218921"/>
                <a:gd name="connsiteY1" fmla="*/ 2339462 h 2984088"/>
                <a:gd name="connsiteX2" fmla="*/ 218921 w 218921"/>
                <a:gd name="connsiteY2" fmla="*/ 0 h 2984088"/>
                <a:gd name="connsiteX3" fmla="*/ 218921 w 218921"/>
                <a:gd name="connsiteY3" fmla="*/ 2984088 h 2984088"/>
                <a:gd name="connsiteX4" fmla="*/ 0 w 218921"/>
                <a:gd name="connsiteY4" fmla="*/ 2984088 h 2984088"/>
                <a:gd name="connsiteX0" fmla="*/ 2453 w 221374"/>
                <a:gd name="connsiteY0" fmla="*/ 2984088 h 2984088"/>
                <a:gd name="connsiteX1" fmla="*/ 110916 w 221374"/>
                <a:gd name="connsiteY1" fmla="*/ 2339462 h 2984088"/>
                <a:gd name="connsiteX2" fmla="*/ 221374 w 221374"/>
                <a:gd name="connsiteY2" fmla="*/ 0 h 2984088"/>
                <a:gd name="connsiteX3" fmla="*/ 221374 w 221374"/>
                <a:gd name="connsiteY3" fmla="*/ 2984088 h 2984088"/>
                <a:gd name="connsiteX4" fmla="*/ 2453 w 221374"/>
                <a:gd name="connsiteY4" fmla="*/ 2984088 h 2984088"/>
                <a:gd name="connsiteX0" fmla="*/ 8070 w 226991"/>
                <a:gd name="connsiteY0" fmla="*/ 2984088 h 3049797"/>
                <a:gd name="connsiteX1" fmla="*/ 116533 w 226991"/>
                <a:gd name="connsiteY1" fmla="*/ 2339462 h 3049797"/>
                <a:gd name="connsiteX2" fmla="*/ 226991 w 226991"/>
                <a:gd name="connsiteY2" fmla="*/ 0 h 3049797"/>
                <a:gd name="connsiteX3" fmla="*/ 226991 w 226991"/>
                <a:gd name="connsiteY3" fmla="*/ 2984088 h 3049797"/>
                <a:gd name="connsiteX4" fmla="*/ 8070 w 226991"/>
                <a:gd name="connsiteY4" fmla="*/ 2984088 h 3049797"/>
                <a:gd name="connsiteX0" fmla="*/ 3727 w 222648"/>
                <a:gd name="connsiteY0" fmla="*/ 2984088 h 3055655"/>
                <a:gd name="connsiteX1" fmla="*/ 112190 w 222648"/>
                <a:gd name="connsiteY1" fmla="*/ 2339462 h 3055655"/>
                <a:gd name="connsiteX2" fmla="*/ 222648 w 222648"/>
                <a:gd name="connsiteY2" fmla="*/ 0 h 3055655"/>
                <a:gd name="connsiteX3" fmla="*/ 222648 w 222648"/>
                <a:gd name="connsiteY3" fmla="*/ 2984088 h 3055655"/>
                <a:gd name="connsiteX4" fmla="*/ 3727 w 222648"/>
                <a:gd name="connsiteY4" fmla="*/ 2984088 h 305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48" h="3055655">
                  <a:moveTo>
                    <a:pt x="3727" y="2984088"/>
                  </a:moveTo>
                  <a:cubicBezTo>
                    <a:pt x="-14683" y="2876650"/>
                    <a:pt x="37271" y="3497108"/>
                    <a:pt x="112190" y="2339462"/>
                  </a:cubicBezTo>
                  <a:cubicBezTo>
                    <a:pt x="187109" y="1181816"/>
                    <a:pt x="185829" y="779821"/>
                    <a:pt x="222648" y="0"/>
                  </a:cubicBezTo>
                  <a:lnTo>
                    <a:pt x="222648" y="2984088"/>
                  </a:lnTo>
                  <a:lnTo>
                    <a:pt x="3727" y="2984088"/>
                  </a:lnTo>
                  <a:close/>
                </a:path>
              </a:pathLst>
            </a:custGeom>
            <a:gradFill flip="none" rotWithShape="1">
              <a:gsLst>
                <a:gs pos="0">
                  <a:schemeClr val="bg1"/>
                </a:gs>
                <a:gs pos="59000">
                  <a:srgbClr val="5B595B"/>
                </a:gs>
                <a:gs pos="100000">
                  <a:schemeClr val="bg2">
                    <a:lumMod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cs typeface="+mn-ea"/>
                <a:sym typeface="+mn-lt"/>
              </a:endParaRPr>
            </a:p>
          </p:txBody>
        </p:sp>
        <p:grpSp>
          <p:nvGrpSpPr>
            <p:cNvPr id="81" name="组合 80">
              <a:extLst>
                <a:ext uri="{FF2B5EF4-FFF2-40B4-BE49-F238E27FC236}">
                  <a16:creationId xmlns:a16="http://schemas.microsoft.com/office/drawing/2014/main" xmlns="" id="{10C32BFC-D333-42CC-86AA-A5749AEC8FD2}"/>
                </a:ext>
              </a:extLst>
            </p:cNvPr>
            <p:cNvGrpSpPr/>
            <p:nvPr/>
          </p:nvGrpSpPr>
          <p:grpSpPr>
            <a:xfrm>
              <a:off x="683568" y="1280781"/>
              <a:ext cx="4273964" cy="1968357"/>
              <a:chOff x="8788946" y="1622704"/>
              <a:chExt cx="3460397" cy="1545149"/>
            </a:xfrm>
          </p:grpSpPr>
          <p:sp>
            <p:nvSpPr>
              <p:cNvPr id="82" name="矩形 81">
                <a:extLst>
                  <a:ext uri="{FF2B5EF4-FFF2-40B4-BE49-F238E27FC236}">
                    <a16:creationId xmlns:a16="http://schemas.microsoft.com/office/drawing/2014/main" xmlns="" id="{15AF54B2-06D4-4D5D-ABF8-BFA6DD2FDA1F}"/>
                  </a:ext>
                </a:extLst>
              </p:cNvPr>
              <p:cNvSpPr/>
              <p:nvPr/>
            </p:nvSpPr>
            <p:spPr>
              <a:xfrm>
                <a:off x="8788946" y="1622704"/>
                <a:ext cx="3460397" cy="1545149"/>
              </a:xfrm>
              <a:prstGeom prst="rect">
                <a:avLst/>
              </a:prstGeom>
              <a:solidFill>
                <a:schemeClr val="accent1">
                  <a:lumMod val="20000"/>
                  <a:lumOff val="80000"/>
                </a:schemeClr>
              </a:solidFill>
              <a:ln>
                <a:noFill/>
              </a:ln>
              <a:effectLst>
                <a:outerShdw blurRad="101600" dist="635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dirty="0">
                  <a:solidFill>
                    <a:prstClr val="white"/>
                  </a:solidFill>
                  <a:cs typeface="+mn-ea"/>
                  <a:sym typeface="+mn-lt"/>
                </a:endParaRPr>
              </a:p>
            </p:txBody>
          </p:sp>
          <p:sp>
            <p:nvSpPr>
              <p:cNvPr id="83" name="文本框 67">
                <a:extLst>
                  <a:ext uri="{FF2B5EF4-FFF2-40B4-BE49-F238E27FC236}">
                    <a16:creationId xmlns:a16="http://schemas.microsoft.com/office/drawing/2014/main" xmlns="" id="{90F5655D-F19C-4009-AFB6-4BC95F91DEFD}"/>
                  </a:ext>
                </a:extLst>
              </p:cNvPr>
              <p:cNvSpPr txBox="1"/>
              <p:nvPr/>
            </p:nvSpPr>
            <p:spPr>
              <a:xfrm>
                <a:off x="9322817" y="1743604"/>
                <a:ext cx="176695" cy="351465"/>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pPr fontAlgn="auto">
                  <a:spcBef>
                    <a:spcPts val="0"/>
                  </a:spcBef>
                  <a:spcAft>
                    <a:spcPts val="0"/>
                  </a:spcAft>
                </a:pPr>
                <a:endParaRPr lang="zh-CN" altLang="en-US" sz="1600" b="1" dirty="0">
                  <a:solidFill>
                    <a:prstClr val="black"/>
                  </a:solidFill>
                  <a:latin typeface="+mn-lt"/>
                  <a:ea typeface="+mn-ea"/>
                  <a:cs typeface="+mn-ea"/>
                  <a:sym typeface="+mn-lt"/>
                </a:endParaRPr>
              </a:p>
            </p:txBody>
          </p:sp>
        </p:grpSp>
      </p:grpSp>
      <p:sp>
        <p:nvSpPr>
          <p:cNvPr id="4" name="矩形 3">
            <a:extLst>
              <a:ext uri="{FF2B5EF4-FFF2-40B4-BE49-F238E27FC236}">
                <a16:creationId xmlns:a16="http://schemas.microsoft.com/office/drawing/2014/main" xmlns="" id="{BD8969E0-746E-430B-A4EB-23CB3BEA403E}"/>
              </a:ext>
            </a:extLst>
          </p:cNvPr>
          <p:cNvSpPr/>
          <p:nvPr/>
        </p:nvSpPr>
        <p:spPr>
          <a:xfrm>
            <a:off x="4893940" y="3646998"/>
            <a:ext cx="3494484" cy="307777"/>
          </a:xfrm>
          <a:prstGeom prst="rect">
            <a:avLst/>
          </a:prstGeom>
        </p:spPr>
        <p:txBody>
          <a:bodyPr wrap="square">
            <a:spAutoFit/>
          </a:bodyPr>
          <a:lstStyle/>
          <a:p>
            <a:endParaRPr lang="zh-CN" altLang="en-US" sz="1400" dirty="0">
              <a:solidFill>
                <a:prstClr val="black"/>
              </a:solidFill>
              <a:latin typeface="+mn-lt"/>
              <a:ea typeface="+mn-ea"/>
              <a:cs typeface="+mn-ea"/>
            </a:endParaRPr>
          </a:p>
        </p:txBody>
      </p:sp>
      <p:sp>
        <p:nvSpPr>
          <p:cNvPr id="6" name="矩形 5">
            <a:extLst>
              <a:ext uri="{FF2B5EF4-FFF2-40B4-BE49-F238E27FC236}">
                <a16:creationId xmlns:a16="http://schemas.microsoft.com/office/drawing/2014/main" xmlns="" id="{70BBC214-C0E3-4773-BD95-CDF13C7121B4}"/>
              </a:ext>
            </a:extLst>
          </p:cNvPr>
          <p:cNvSpPr/>
          <p:nvPr/>
        </p:nvSpPr>
        <p:spPr>
          <a:xfrm>
            <a:off x="4932040" y="5425479"/>
            <a:ext cx="3528392" cy="307777"/>
          </a:xfrm>
          <a:prstGeom prst="rect">
            <a:avLst/>
          </a:prstGeom>
        </p:spPr>
        <p:txBody>
          <a:bodyPr wrap="square">
            <a:spAutoFit/>
          </a:bodyPr>
          <a:lstStyle/>
          <a:p>
            <a:r>
              <a:rPr lang="zh-CN" altLang="en-US" sz="1400" dirty="0">
                <a:solidFill>
                  <a:prstClr val="black"/>
                </a:solidFill>
                <a:latin typeface="+mn-lt"/>
                <a:ea typeface="+mn-ea"/>
                <a:cs typeface="+mn-ea"/>
              </a:rPr>
              <a:t>比如收入变动，其他指标相应变动不合理</a:t>
            </a:r>
            <a:endParaRPr lang="zh-CN" altLang="en-US" sz="1400" dirty="0">
              <a:solidFill>
                <a:prstClr val="black"/>
              </a:solidFill>
              <a:latin typeface="+mn-lt"/>
              <a:ea typeface="+mn-ea"/>
              <a:cs typeface="+mn-ea"/>
            </a:endParaRPr>
          </a:p>
        </p:txBody>
      </p:sp>
      <p:sp>
        <p:nvSpPr>
          <p:cNvPr id="96" name="ïšḻïďê-Freeform: Shape 35">
            <a:extLst>
              <a:ext uri="{FF2B5EF4-FFF2-40B4-BE49-F238E27FC236}">
                <a16:creationId xmlns:a16="http://schemas.microsoft.com/office/drawing/2014/main" xmlns="" id="{35011039-5C1F-42C4-A6A7-B6D357A5E9E0}"/>
              </a:ext>
            </a:extLst>
          </p:cNvPr>
          <p:cNvSpPr>
            <a:spLocks/>
          </p:cNvSpPr>
          <p:nvPr/>
        </p:nvSpPr>
        <p:spPr bwMode="auto">
          <a:xfrm>
            <a:off x="4920866" y="3234462"/>
            <a:ext cx="371214" cy="338554"/>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accent5"/>
          </a:solidFill>
          <a:ln w="9525">
            <a:noFill/>
            <a:round/>
            <a:headEnd/>
            <a:tailEnd/>
          </a:ln>
        </p:spPr>
        <p:txBody>
          <a:bodyPr anchor="ct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ctr"/>
            <a:endParaRPr>
              <a:latin typeface="+mn-lt"/>
              <a:ea typeface="+mn-ea"/>
              <a:cs typeface="+mn-ea"/>
              <a:sym typeface="+mn-lt"/>
            </a:endParaRPr>
          </a:p>
        </p:txBody>
      </p:sp>
      <p:sp>
        <p:nvSpPr>
          <p:cNvPr id="84" name="Freeform 203">
            <a:extLst>
              <a:ext uri="{FF2B5EF4-FFF2-40B4-BE49-F238E27FC236}">
                <a16:creationId xmlns:a16="http://schemas.microsoft.com/office/drawing/2014/main" xmlns="" id="{DA1D8FE2-FD7A-44EE-83EF-950928E7DCD0}"/>
              </a:ext>
            </a:extLst>
          </p:cNvPr>
          <p:cNvSpPr>
            <a:spLocks noChangeAspect="1" noEditPoints="1"/>
          </p:cNvSpPr>
          <p:nvPr/>
        </p:nvSpPr>
        <p:spPr bwMode="auto">
          <a:xfrm>
            <a:off x="4925129" y="5094834"/>
            <a:ext cx="294943" cy="28481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accent1"/>
          </a:solidFill>
          <a:ln>
            <a:noFill/>
          </a:ln>
        </p:spPr>
        <p:txBody>
          <a:bodyPr lIns="121920" tIns="60960" rIns="121920" bIns="60960"/>
          <a:lstStyle/>
          <a:p>
            <a:pPr defTabSz="913765" eaLnBrk="1" fontAlgn="auto" hangingPunct="1">
              <a:spcBef>
                <a:spcPts val="0"/>
              </a:spcBef>
              <a:spcAft>
                <a:spcPts val="0"/>
              </a:spcAft>
              <a:defRPr/>
            </a:pPr>
            <a:endParaRPr lang="zh-CN" altLang="en-US" sz="2490">
              <a:solidFill>
                <a:schemeClr val="tx2"/>
              </a:solidFill>
              <a:latin typeface="+mn-lt"/>
              <a:ea typeface="+mn-ea"/>
              <a:cs typeface="+mn-ea"/>
              <a:sym typeface="+mn-lt"/>
            </a:endParaRPr>
          </a:p>
        </p:txBody>
      </p:sp>
      <p:grpSp>
        <p:nvGrpSpPr>
          <p:cNvPr id="8" name="组合 7">
            <a:extLst>
              <a:ext uri="{FF2B5EF4-FFF2-40B4-BE49-F238E27FC236}">
                <a16:creationId xmlns:a16="http://schemas.microsoft.com/office/drawing/2014/main" xmlns="" id="{101EE60E-39B1-4F6E-B62D-3CBD59ADC3B6}"/>
              </a:ext>
            </a:extLst>
          </p:cNvPr>
          <p:cNvGrpSpPr/>
          <p:nvPr/>
        </p:nvGrpSpPr>
        <p:grpSpPr>
          <a:xfrm>
            <a:off x="611560" y="1340768"/>
            <a:ext cx="3744416" cy="1557337"/>
            <a:chOff x="179512" y="1550358"/>
            <a:chExt cx="3744416" cy="1411554"/>
          </a:xfrm>
        </p:grpSpPr>
        <p:grpSp>
          <p:nvGrpSpPr>
            <p:cNvPr id="3" name="组合 2"/>
            <p:cNvGrpSpPr/>
            <p:nvPr/>
          </p:nvGrpSpPr>
          <p:grpSpPr>
            <a:xfrm>
              <a:off x="205830" y="1550358"/>
              <a:ext cx="3718098" cy="1411554"/>
              <a:chOff x="683568" y="1280781"/>
              <a:chExt cx="4392490" cy="2220227"/>
            </a:xfrm>
          </p:grpSpPr>
          <p:sp>
            <p:nvSpPr>
              <p:cNvPr id="19" name="等腰三角形 41"/>
              <p:cNvSpPr/>
              <p:nvPr/>
            </p:nvSpPr>
            <p:spPr>
              <a:xfrm rot="16200000">
                <a:off x="2723312" y="1148261"/>
                <a:ext cx="313004" cy="4392489"/>
              </a:xfrm>
              <a:custGeom>
                <a:avLst/>
                <a:gdLst>
                  <a:gd name="connsiteX0" fmla="*/ 0 w 218921"/>
                  <a:gd name="connsiteY0" fmla="*/ 2984088 h 2984088"/>
                  <a:gd name="connsiteX1" fmla="*/ 218921 w 218921"/>
                  <a:gd name="connsiteY1" fmla="*/ 0 h 2984088"/>
                  <a:gd name="connsiteX2" fmla="*/ 218921 w 218921"/>
                  <a:gd name="connsiteY2" fmla="*/ 2984088 h 2984088"/>
                  <a:gd name="connsiteX3" fmla="*/ 0 w 218921"/>
                  <a:gd name="connsiteY3" fmla="*/ 2984088 h 2984088"/>
                  <a:gd name="connsiteX0" fmla="*/ 0 w 218921"/>
                  <a:gd name="connsiteY0" fmla="*/ 2984088 h 2984088"/>
                  <a:gd name="connsiteX1" fmla="*/ 108463 w 218921"/>
                  <a:gd name="connsiteY1" fmla="*/ 2339462 h 2984088"/>
                  <a:gd name="connsiteX2" fmla="*/ 218921 w 218921"/>
                  <a:gd name="connsiteY2" fmla="*/ 0 h 2984088"/>
                  <a:gd name="connsiteX3" fmla="*/ 218921 w 218921"/>
                  <a:gd name="connsiteY3" fmla="*/ 2984088 h 2984088"/>
                  <a:gd name="connsiteX4" fmla="*/ 0 w 218921"/>
                  <a:gd name="connsiteY4" fmla="*/ 2984088 h 2984088"/>
                  <a:gd name="connsiteX0" fmla="*/ 2453 w 221374"/>
                  <a:gd name="connsiteY0" fmla="*/ 2984088 h 2984088"/>
                  <a:gd name="connsiteX1" fmla="*/ 110916 w 221374"/>
                  <a:gd name="connsiteY1" fmla="*/ 2339462 h 2984088"/>
                  <a:gd name="connsiteX2" fmla="*/ 221374 w 221374"/>
                  <a:gd name="connsiteY2" fmla="*/ 0 h 2984088"/>
                  <a:gd name="connsiteX3" fmla="*/ 221374 w 221374"/>
                  <a:gd name="connsiteY3" fmla="*/ 2984088 h 2984088"/>
                  <a:gd name="connsiteX4" fmla="*/ 2453 w 221374"/>
                  <a:gd name="connsiteY4" fmla="*/ 2984088 h 2984088"/>
                  <a:gd name="connsiteX0" fmla="*/ 8070 w 226991"/>
                  <a:gd name="connsiteY0" fmla="*/ 2984088 h 3049797"/>
                  <a:gd name="connsiteX1" fmla="*/ 116533 w 226991"/>
                  <a:gd name="connsiteY1" fmla="*/ 2339462 h 3049797"/>
                  <a:gd name="connsiteX2" fmla="*/ 226991 w 226991"/>
                  <a:gd name="connsiteY2" fmla="*/ 0 h 3049797"/>
                  <a:gd name="connsiteX3" fmla="*/ 226991 w 226991"/>
                  <a:gd name="connsiteY3" fmla="*/ 2984088 h 3049797"/>
                  <a:gd name="connsiteX4" fmla="*/ 8070 w 226991"/>
                  <a:gd name="connsiteY4" fmla="*/ 2984088 h 3049797"/>
                  <a:gd name="connsiteX0" fmla="*/ 3727 w 222648"/>
                  <a:gd name="connsiteY0" fmla="*/ 2984088 h 3055655"/>
                  <a:gd name="connsiteX1" fmla="*/ 112190 w 222648"/>
                  <a:gd name="connsiteY1" fmla="*/ 2339462 h 3055655"/>
                  <a:gd name="connsiteX2" fmla="*/ 222648 w 222648"/>
                  <a:gd name="connsiteY2" fmla="*/ 0 h 3055655"/>
                  <a:gd name="connsiteX3" fmla="*/ 222648 w 222648"/>
                  <a:gd name="connsiteY3" fmla="*/ 2984088 h 3055655"/>
                  <a:gd name="connsiteX4" fmla="*/ 3727 w 222648"/>
                  <a:gd name="connsiteY4" fmla="*/ 2984088 h 305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48" h="3055655">
                    <a:moveTo>
                      <a:pt x="3727" y="2984088"/>
                    </a:moveTo>
                    <a:cubicBezTo>
                      <a:pt x="-14683" y="2876650"/>
                      <a:pt x="37271" y="3497108"/>
                      <a:pt x="112190" y="2339462"/>
                    </a:cubicBezTo>
                    <a:cubicBezTo>
                      <a:pt x="187109" y="1181816"/>
                      <a:pt x="185829" y="779821"/>
                      <a:pt x="222648" y="0"/>
                    </a:cubicBezTo>
                    <a:lnTo>
                      <a:pt x="222648" y="2984088"/>
                    </a:lnTo>
                    <a:lnTo>
                      <a:pt x="3727" y="2984088"/>
                    </a:lnTo>
                    <a:close/>
                  </a:path>
                </a:pathLst>
              </a:custGeom>
              <a:gradFill flip="none" rotWithShape="1">
                <a:gsLst>
                  <a:gs pos="0">
                    <a:schemeClr val="bg1"/>
                  </a:gs>
                  <a:gs pos="59000">
                    <a:srgbClr val="5B595B"/>
                  </a:gs>
                  <a:gs pos="100000">
                    <a:schemeClr val="bg2">
                      <a:lumMod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cs typeface="+mn-ea"/>
                  <a:sym typeface="+mn-lt"/>
                </a:endParaRPr>
              </a:p>
            </p:txBody>
          </p:sp>
          <p:grpSp>
            <p:nvGrpSpPr>
              <p:cNvPr id="32" name="组合 31"/>
              <p:cNvGrpSpPr/>
              <p:nvPr/>
            </p:nvGrpSpPr>
            <p:grpSpPr>
              <a:xfrm>
                <a:off x="683568" y="1280781"/>
                <a:ext cx="4273965" cy="1930099"/>
                <a:chOff x="8788946" y="1622704"/>
                <a:chExt cx="3460397" cy="1515116"/>
              </a:xfrm>
            </p:grpSpPr>
            <p:sp>
              <p:nvSpPr>
                <p:cNvPr id="33" name="矩形 32"/>
                <p:cNvSpPr/>
                <p:nvPr/>
              </p:nvSpPr>
              <p:spPr>
                <a:xfrm>
                  <a:off x="8788946" y="1622704"/>
                  <a:ext cx="3460397" cy="1515116"/>
                </a:xfrm>
                <a:prstGeom prst="rect">
                  <a:avLst/>
                </a:prstGeom>
                <a:solidFill>
                  <a:schemeClr val="accent1">
                    <a:lumMod val="20000"/>
                    <a:lumOff val="80000"/>
                  </a:schemeClr>
                </a:solidFill>
                <a:ln>
                  <a:noFill/>
                </a:ln>
                <a:effectLst>
                  <a:outerShdw blurRad="101600" dist="635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cs typeface="+mn-ea"/>
                    <a:sym typeface="+mn-lt"/>
                  </a:endParaRPr>
                </a:p>
              </p:txBody>
            </p:sp>
            <p:sp>
              <p:nvSpPr>
                <p:cNvPr id="34" name="文本框 67"/>
                <p:cNvSpPr txBox="1"/>
                <p:nvPr/>
              </p:nvSpPr>
              <p:spPr>
                <a:xfrm>
                  <a:off x="9245902" y="1781326"/>
                  <a:ext cx="1550445" cy="378886"/>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pPr fontAlgn="auto">
                    <a:spcBef>
                      <a:spcPts val="0"/>
                    </a:spcBef>
                    <a:spcAft>
                      <a:spcPts val="0"/>
                    </a:spcAft>
                  </a:pPr>
                  <a:r>
                    <a:rPr lang="zh-CN" altLang="en-US" sz="1600" b="1" dirty="0" smtClean="0">
                      <a:solidFill>
                        <a:prstClr val="black"/>
                      </a:solidFill>
                      <a:latin typeface="+mn-lt"/>
                      <a:ea typeface="+mn-ea"/>
                      <a:cs typeface="+mn-ea"/>
                      <a:sym typeface="+mn-lt"/>
                    </a:rPr>
                    <a:t>备注</a:t>
                  </a:r>
                  <a:r>
                    <a:rPr lang="zh-CN" altLang="en-US" sz="1600" b="1" dirty="0">
                      <a:solidFill>
                        <a:prstClr val="black"/>
                      </a:solidFill>
                      <a:latin typeface="+mn-lt"/>
                      <a:ea typeface="+mn-ea"/>
                      <a:cs typeface="+mn-ea"/>
                      <a:sym typeface="+mn-lt"/>
                    </a:rPr>
                    <a:t>易</a:t>
                  </a:r>
                  <a:r>
                    <a:rPr lang="zh-CN" altLang="en-US" sz="1600" b="1" dirty="0" smtClean="0">
                      <a:solidFill>
                        <a:prstClr val="black"/>
                      </a:solidFill>
                      <a:latin typeface="+mn-lt"/>
                      <a:ea typeface="+mn-ea"/>
                      <a:cs typeface="+mn-ea"/>
                      <a:sym typeface="+mn-lt"/>
                    </a:rPr>
                    <a:t>遗漏要点</a:t>
                  </a:r>
                  <a:endParaRPr lang="zh-CN" altLang="en-US" sz="1600" b="1" dirty="0">
                    <a:solidFill>
                      <a:prstClr val="black"/>
                    </a:solidFill>
                    <a:latin typeface="+mn-lt"/>
                    <a:ea typeface="+mn-ea"/>
                    <a:cs typeface="+mn-ea"/>
                    <a:sym typeface="+mn-lt"/>
                  </a:endParaRPr>
                </a:p>
              </p:txBody>
            </p:sp>
          </p:grpSp>
        </p:grpSp>
        <p:sp>
          <p:nvSpPr>
            <p:cNvPr id="35" name="矩形 34"/>
            <p:cNvSpPr/>
            <p:nvPr/>
          </p:nvSpPr>
          <p:spPr>
            <a:xfrm>
              <a:off x="179512" y="1941962"/>
              <a:ext cx="3718097" cy="864793"/>
            </a:xfrm>
            <a:prstGeom prst="rect">
              <a:avLst/>
            </a:prstGeom>
          </p:spPr>
          <p:txBody>
            <a:bodyPr wrap="square">
              <a:spAutoFit/>
            </a:bodyPr>
            <a:lstStyle/>
            <a:p>
              <a:pPr fontAlgn="auto">
                <a:spcBef>
                  <a:spcPts val="0"/>
                </a:spcBef>
                <a:spcAft>
                  <a:spcPts val="0"/>
                </a:spcAft>
              </a:pPr>
              <a:r>
                <a:rPr lang="en-US" altLang="zh-CN" sz="1400" dirty="0" smtClean="0">
                  <a:solidFill>
                    <a:prstClr val="black"/>
                  </a:solidFill>
                  <a:latin typeface="+mn-lt"/>
                  <a:ea typeface="+mn-ea"/>
                  <a:cs typeface="+mn-ea"/>
                  <a:sym typeface="+mn-lt"/>
                </a:rPr>
                <a:t>1</a:t>
              </a:r>
              <a:r>
                <a:rPr lang="zh-CN" altLang="en-US" sz="1400" dirty="0" smtClean="0">
                  <a:solidFill>
                    <a:prstClr val="black"/>
                  </a:solidFill>
                  <a:latin typeface="+mn-lt"/>
                  <a:ea typeface="+mn-ea"/>
                  <a:cs typeface="+mn-ea"/>
                  <a:sym typeface="+mn-lt"/>
                </a:rPr>
                <a:t>、前期</a:t>
              </a:r>
              <a:r>
                <a:rPr lang="zh-CN" altLang="en-US" sz="1400" dirty="0">
                  <a:solidFill>
                    <a:prstClr val="black"/>
                  </a:solidFill>
                  <a:latin typeface="+mn-lt"/>
                  <a:ea typeface="+mn-ea"/>
                  <a:cs typeface="+mn-ea"/>
                  <a:sym typeface="+mn-lt"/>
                </a:rPr>
                <a:t>各业态已申报均价是否低于责任书均价</a:t>
              </a:r>
              <a:r>
                <a:rPr lang="zh-CN" altLang="en-US" sz="1400" dirty="0" smtClean="0">
                  <a:solidFill>
                    <a:prstClr val="black"/>
                  </a:solidFill>
                  <a:latin typeface="+mn-lt"/>
                  <a:ea typeface="+mn-ea"/>
                  <a:cs typeface="+mn-ea"/>
                  <a:sym typeface="+mn-lt"/>
                </a:rPr>
                <a:t>；</a:t>
              </a:r>
              <a:endParaRPr lang="en-US" altLang="zh-CN" sz="1400" dirty="0" smtClean="0">
                <a:solidFill>
                  <a:prstClr val="black"/>
                </a:solidFill>
                <a:latin typeface="+mn-lt"/>
                <a:ea typeface="+mn-ea"/>
                <a:cs typeface="+mn-ea"/>
                <a:sym typeface="+mn-lt"/>
              </a:endParaRPr>
            </a:p>
            <a:p>
              <a:pPr fontAlgn="auto">
                <a:spcBef>
                  <a:spcPts val="0"/>
                </a:spcBef>
                <a:spcAft>
                  <a:spcPts val="0"/>
                </a:spcAft>
              </a:pPr>
              <a:r>
                <a:rPr lang="en-US" altLang="zh-CN" sz="1400" dirty="0" smtClean="0">
                  <a:solidFill>
                    <a:prstClr val="black"/>
                  </a:solidFill>
                  <a:latin typeface="+mn-lt"/>
                  <a:ea typeface="+mn-ea"/>
                  <a:cs typeface="+mn-ea"/>
                  <a:sym typeface="+mn-lt"/>
                </a:rPr>
                <a:t>2</a:t>
              </a:r>
              <a:r>
                <a:rPr lang="zh-CN" altLang="en-US" sz="1400" dirty="0" smtClean="0">
                  <a:solidFill>
                    <a:prstClr val="black"/>
                  </a:solidFill>
                  <a:latin typeface="+mn-lt"/>
                  <a:ea typeface="+mn-ea"/>
                  <a:cs typeface="+mn-ea"/>
                  <a:sym typeface="+mn-lt"/>
                </a:rPr>
                <a:t>、是否</a:t>
              </a:r>
              <a:r>
                <a:rPr lang="zh-CN" altLang="en-US" sz="1400" dirty="0">
                  <a:solidFill>
                    <a:prstClr val="black"/>
                  </a:solidFill>
                  <a:latin typeface="+mn-lt"/>
                  <a:ea typeface="+mn-ea"/>
                  <a:cs typeface="+mn-ea"/>
                  <a:sym typeface="+mn-lt"/>
                </a:rPr>
                <a:t>首次开售</a:t>
              </a:r>
              <a:r>
                <a:rPr lang="zh-CN" altLang="en-US" sz="1400" dirty="0" smtClean="0">
                  <a:solidFill>
                    <a:prstClr val="black"/>
                  </a:solidFill>
                  <a:latin typeface="+mn-lt"/>
                  <a:ea typeface="+mn-ea"/>
                  <a:cs typeface="+mn-ea"/>
                  <a:sym typeface="+mn-lt"/>
                </a:rPr>
                <a:t>；</a:t>
              </a:r>
              <a:endParaRPr lang="en-US" altLang="zh-CN" sz="1400" dirty="0" smtClean="0">
                <a:solidFill>
                  <a:prstClr val="black"/>
                </a:solidFill>
                <a:latin typeface="+mn-lt"/>
                <a:ea typeface="+mn-ea"/>
                <a:cs typeface="+mn-ea"/>
                <a:sym typeface="+mn-lt"/>
              </a:endParaRPr>
            </a:p>
            <a:p>
              <a:pPr fontAlgn="auto">
                <a:spcBef>
                  <a:spcPts val="0"/>
                </a:spcBef>
                <a:spcAft>
                  <a:spcPts val="0"/>
                </a:spcAft>
              </a:pPr>
              <a:r>
                <a:rPr lang="en-US" altLang="zh-CN" sz="1400" dirty="0" smtClean="0">
                  <a:solidFill>
                    <a:prstClr val="black"/>
                  </a:solidFill>
                  <a:latin typeface="+mn-lt"/>
                  <a:ea typeface="+mn-ea"/>
                  <a:cs typeface="+mn-ea"/>
                  <a:sym typeface="+mn-lt"/>
                </a:rPr>
                <a:t>3</a:t>
              </a:r>
              <a:r>
                <a:rPr lang="zh-CN" altLang="en-US" sz="1400" dirty="0" smtClean="0">
                  <a:solidFill>
                    <a:prstClr val="black"/>
                  </a:solidFill>
                  <a:latin typeface="+mn-lt"/>
                  <a:ea typeface="+mn-ea"/>
                  <a:cs typeface="+mn-ea"/>
                  <a:sym typeface="+mn-lt"/>
                </a:rPr>
                <a:t>、本</a:t>
              </a:r>
              <a:r>
                <a:rPr lang="zh-CN" altLang="en-US" sz="1400" dirty="0">
                  <a:solidFill>
                    <a:prstClr val="black"/>
                  </a:solidFill>
                  <a:latin typeface="+mn-lt"/>
                  <a:ea typeface="+mn-ea"/>
                  <a:cs typeface="+mn-ea"/>
                  <a:sym typeface="+mn-lt"/>
                </a:rPr>
                <a:t>次申报面积大于责任书面积的说明</a:t>
              </a:r>
              <a:endParaRPr lang="zh-CN" altLang="en-US" sz="1400" dirty="0">
                <a:solidFill>
                  <a:prstClr val="black"/>
                </a:solidFill>
                <a:latin typeface="+mn-lt"/>
                <a:ea typeface="+mn-ea"/>
                <a:cs typeface="+mn-ea"/>
                <a:sym typeface="+mn-lt"/>
              </a:endParaRPr>
            </a:p>
          </p:txBody>
        </p:sp>
        <p:sp>
          <p:nvSpPr>
            <p:cNvPr id="97" name="boss-with-tie_81303">
              <a:extLst>
                <a:ext uri="{FF2B5EF4-FFF2-40B4-BE49-F238E27FC236}">
                  <a16:creationId xmlns:a16="http://schemas.microsoft.com/office/drawing/2014/main" xmlns="" id="{8BB5C076-4863-4488-8A84-D48DD5F8795B}"/>
                </a:ext>
              </a:extLst>
            </p:cNvPr>
            <p:cNvSpPr>
              <a:spLocks noChangeAspect="1"/>
            </p:cNvSpPr>
            <p:nvPr/>
          </p:nvSpPr>
          <p:spPr bwMode="auto">
            <a:xfrm>
              <a:off x="323528" y="1643435"/>
              <a:ext cx="384249" cy="311014"/>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accent1"/>
            </a:solidFill>
            <a:ln>
              <a:noFill/>
            </a:ln>
          </p:spPr>
          <p:txBody>
            <a:bodyPr/>
            <a:lstStyle/>
            <a:p>
              <a:endParaRPr lang="zh-CN" altLang="en-US">
                <a:latin typeface="+mn-lt"/>
                <a:ea typeface="+mn-ea"/>
                <a:cs typeface="+mn-ea"/>
                <a:sym typeface="+mn-lt"/>
              </a:endParaRPr>
            </a:p>
          </p:txBody>
        </p:sp>
      </p:grpSp>
      <p:sp>
        <p:nvSpPr>
          <p:cNvPr id="98" name="laptop_159172">
            <a:extLst>
              <a:ext uri="{FF2B5EF4-FFF2-40B4-BE49-F238E27FC236}">
                <a16:creationId xmlns:a16="http://schemas.microsoft.com/office/drawing/2014/main" xmlns="" id="{EAFFA759-847D-41B4-989E-8044C7AEBBF6}"/>
              </a:ext>
            </a:extLst>
          </p:cNvPr>
          <p:cNvSpPr>
            <a:spLocks noChangeAspect="1"/>
          </p:cNvSpPr>
          <p:nvPr/>
        </p:nvSpPr>
        <p:spPr bwMode="auto">
          <a:xfrm>
            <a:off x="725696" y="5091618"/>
            <a:ext cx="288860" cy="286251"/>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8425" h="573203">
                <a:moveTo>
                  <a:pt x="35688" y="330987"/>
                </a:moveTo>
                <a:cubicBezTo>
                  <a:pt x="32039" y="330987"/>
                  <a:pt x="29102" y="334008"/>
                  <a:pt x="29102" y="337651"/>
                </a:cubicBezTo>
                <a:lnTo>
                  <a:pt x="29102" y="484438"/>
                </a:lnTo>
                <a:cubicBezTo>
                  <a:pt x="29102" y="488081"/>
                  <a:pt x="32039" y="491102"/>
                  <a:pt x="35688" y="491102"/>
                </a:cubicBezTo>
                <a:lnTo>
                  <a:pt x="240293" y="491102"/>
                </a:lnTo>
                <a:cubicBezTo>
                  <a:pt x="243942" y="491102"/>
                  <a:pt x="246968" y="488081"/>
                  <a:pt x="246968" y="484438"/>
                </a:cubicBezTo>
                <a:lnTo>
                  <a:pt x="246968" y="337651"/>
                </a:lnTo>
                <a:cubicBezTo>
                  <a:pt x="246968" y="334008"/>
                  <a:pt x="243942" y="330987"/>
                  <a:pt x="240293" y="330987"/>
                </a:cubicBezTo>
                <a:close/>
                <a:moveTo>
                  <a:pt x="440550" y="305700"/>
                </a:moveTo>
                <a:cubicBezTo>
                  <a:pt x="444243" y="305700"/>
                  <a:pt x="447936" y="307122"/>
                  <a:pt x="450784" y="309967"/>
                </a:cubicBezTo>
                <a:lnTo>
                  <a:pt x="487627" y="346765"/>
                </a:lnTo>
                <a:cubicBezTo>
                  <a:pt x="493323" y="352454"/>
                  <a:pt x="493323" y="361520"/>
                  <a:pt x="487627" y="367209"/>
                </a:cubicBezTo>
                <a:cubicBezTo>
                  <a:pt x="484780" y="370053"/>
                  <a:pt x="481042" y="371475"/>
                  <a:pt x="477304" y="371475"/>
                </a:cubicBezTo>
                <a:cubicBezTo>
                  <a:pt x="473477" y="371475"/>
                  <a:pt x="469829" y="370053"/>
                  <a:pt x="466981" y="367209"/>
                </a:cubicBezTo>
                <a:lnTo>
                  <a:pt x="454967" y="355298"/>
                </a:lnTo>
                <a:lnTo>
                  <a:pt x="454967" y="470137"/>
                </a:lnTo>
                <a:cubicBezTo>
                  <a:pt x="454967" y="478137"/>
                  <a:pt x="448470" y="484714"/>
                  <a:pt x="440372" y="484714"/>
                </a:cubicBezTo>
                <a:lnTo>
                  <a:pt x="328329" y="484714"/>
                </a:lnTo>
                <a:cubicBezTo>
                  <a:pt x="320320" y="484714"/>
                  <a:pt x="313734" y="478137"/>
                  <a:pt x="313734" y="470137"/>
                </a:cubicBezTo>
                <a:cubicBezTo>
                  <a:pt x="313734" y="462049"/>
                  <a:pt x="320320" y="455560"/>
                  <a:pt x="328329" y="455560"/>
                </a:cubicBezTo>
                <a:lnTo>
                  <a:pt x="328329" y="455649"/>
                </a:lnTo>
                <a:lnTo>
                  <a:pt x="426044" y="455649"/>
                </a:lnTo>
                <a:lnTo>
                  <a:pt x="426044" y="355298"/>
                </a:lnTo>
                <a:lnTo>
                  <a:pt x="414030" y="367209"/>
                </a:lnTo>
                <a:cubicBezTo>
                  <a:pt x="408334" y="372897"/>
                  <a:pt x="399168" y="372897"/>
                  <a:pt x="393472" y="367209"/>
                </a:cubicBezTo>
                <a:cubicBezTo>
                  <a:pt x="387777" y="361520"/>
                  <a:pt x="387777" y="352454"/>
                  <a:pt x="393472" y="346765"/>
                </a:cubicBezTo>
                <a:lnTo>
                  <a:pt x="430316" y="309967"/>
                </a:lnTo>
                <a:cubicBezTo>
                  <a:pt x="433163" y="307122"/>
                  <a:pt x="436856" y="305700"/>
                  <a:pt x="440550" y="305700"/>
                </a:cubicBezTo>
                <a:close/>
                <a:moveTo>
                  <a:pt x="35688" y="302020"/>
                </a:moveTo>
                <a:lnTo>
                  <a:pt x="240293" y="302020"/>
                </a:lnTo>
                <a:cubicBezTo>
                  <a:pt x="259961" y="302020"/>
                  <a:pt x="275981" y="318014"/>
                  <a:pt x="275981" y="337651"/>
                </a:cubicBezTo>
                <a:lnTo>
                  <a:pt x="275981" y="484438"/>
                </a:lnTo>
                <a:cubicBezTo>
                  <a:pt x="275981" y="504075"/>
                  <a:pt x="259961" y="520068"/>
                  <a:pt x="240293" y="520068"/>
                </a:cubicBezTo>
                <a:lnTo>
                  <a:pt x="152631" y="520068"/>
                </a:lnTo>
                <a:lnTo>
                  <a:pt x="152631" y="544059"/>
                </a:lnTo>
                <a:lnTo>
                  <a:pt x="179152" y="544059"/>
                </a:lnTo>
                <a:cubicBezTo>
                  <a:pt x="187251" y="544059"/>
                  <a:pt x="193747" y="550545"/>
                  <a:pt x="193747" y="558631"/>
                </a:cubicBezTo>
                <a:cubicBezTo>
                  <a:pt x="193747" y="566628"/>
                  <a:pt x="187251" y="573203"/>
                  <a:pt x="179152" y="573203"/>
                </a:cubicBezTo>
                <a:lnTo>
                  <a:pt x="96829" y="573203"/>
                </a:lnTo>
                <a:cubicBezTo>
                  <a:pt x="88730" y="573203"/>
                  <a:pt x="82234" y="566628"/>
                  <a:pt x="82234" y="558631"/>
                </a:cubicBezTo>
                <a:cubicBezTo>
                  <a:pt x="82234" y="550545"/>
                  <a:pt x="88730" y="544059"/>
                  <a:pt x="96829" y="544059"/>
                </a:cubicBezTo>
                <a:lnTo>
                  <a:pt x="123439" y="544059"/>
                </a:lnTo>
                <a:lnTo>
                  <a:pt x="123439" y="520068"/>
                </a:lnTo>
                <a:lnTo>
                  <a:pt x="35688" y="520068"/>
                </a:lnTo>
                <a:cubicBezTo>
                  <a:pt x="16020" y="520068"/>
                  <a:pt x="0" y="504075"/>
                  <a:pt x="0" y="484438"/>
                </a:cubicBezTo>
                <a:lnTo>
                  <a:pt x="0" y="337651"/>
                </a:lnTo>
                <a:cubicBezTo>
                  <a:pt x="0" y="318014"/>
                  <a:pt x="16020" y="302020"/>
                  <a:pt x="35688" y="302020"/>
                </a:cubicBezTo>
                <a:close/>
                <a:moveTo>
                  <a:pt x="138020" y="94487"/>
                </a:moveTo>
                <a:lnTo>
                  <a:pt x="250020" y="94487"/>
                </a:lnTo>
                <a:cubicBezTo>
                  <a:pt x="258122" y="94487"/>
                  <a:pt x="264621" y="100974"/>
                  <a:pt x="264621" y="109060"/>
                </a:cubicBezTo>
                <a:cubicBezTo>
                  <a:pt x="264621" y="117147"/>
                  <a:pt x="258122" y="123634"/>
                  <a:pt x="250020" y="123634"/>
                </a:cubicBezTo>
                <a:lnTo>
                  <a:pt x="250020" y="123545"/>
                </a:lnTo>
                <a:lnTo>
                  <a:pt x="152710" y="123545"/>
                </a:lnTo>
                <a:lnTo>
                  <a:pt x="152710" y="223873"/>
                </a:lnTo>
                <a:lnTo>
                  <a:pt x="164729" y="211876"/>
                </a:lnTo>
                <a:cubicBezTo>
                  <a:pt x="170427" y="206189"/>
                  <a:pt x="179508" y="206189"/>
                  <a:pt x="185206" y="211876"/>
                </a:cubicBezTo>
                <a:cubicBezTo>
                  <a:pt x="190904" y="217563"/>
                  <a:pt x="190904" y="226716"/>
                  <a:pt x="185206" y="232404"/>
                </a:cubicBezTo>
                <a:lnTo>
                  <a:pt x="148436" y="269104"/>
                </a:lnTo>
                <a:cubicBezTo>
                  <a:pt x="145588" y="271948"/>
                  <a:pt x="141759" y="273370"/>
                  <a:pt x="138109" y="273370"/>
                </a:cubicBezTo>
                <a:cubicBezTo>
                  <a:pt x="134281" y="273370"/>
                  <a:pt x="130630" y="271948"/>
                  <a:pt x="127781" y="269104"/>
                </a:cubicBezTo>
                <a:lnTo>
                  <a:pt x="91012" y="232404"/>
                </a:lnTo>
                <a:cubicBezTo>
                  <a:pt x="85314" y="226716"/>
                  <a:pt x="85314" y="217563"/>
                  <a:pt x="91012" y="211876"/>
                </a:cubicBezTo>
                <a:cubicBezTo>
                  <a:pt x="96710" y="206189"/>
                  <a:pt x="105791" y="206189"/>
                  <a:pt x="111489" y="211876"/>
                </a:cubicBezTo>
                <a:lnTo>
                  <a:pt x="123508" y="223873"/>
                </a:lnTo>
                <a:lnTo>
                  <a:pt x="123508" y="109060"/>
                </a:lnTo>
                <a:cubicBezTo>
                  <a:pt x="123508" y="100974"/>
                  <a:pt x="129918" y="94487"/>
                  <a:pt x="138020" y="94487"/>
                </a:cubicBezTo>
                <a:close/>
                <a:moveTo>
                  <a:pt x="338148" y="29153"/>
                </a:moveTo>
                <a:cubicBezTo>
                  <a:pt x="334410" y="29153"/>
                  <a:pt x="331473" y="32176"/>
                  <a:pt x="331473" y="35820"/>
                </a:cubicBezTo>
                <a:lnTo>
                  <a:pt x="331473" y="182566"/>
                </a:lnTo>
                <a:cubicBezTo>
                  <a:pt x="331473" y="186210"/>
                  <a:pt x="334410" y="189143"/>
                  <a:pt x="338148" y="189143"/>
                </a:cubicBezTo>
                <a:lnTo>
                  <a:pt x="542650" y="189143"/>
                </a:lnTo>
                <a:cubicBezTo>
                  <a:pt x="546388" y="189143"/>
                  <a:pt x="549325" y="186210"/>
                  <a:pt x="549325" y="182566"/>
                </a:cubicBezTo>
                <a:lnTo>
                  <a:pt x="549325" y="35820"/>
                </a:lnTo>
                <a:cubicBezTo>
                  <a:pt x="549325" y="32176"/>
                  <a:pt x="546388" y="29153"/>
                  <a:pt x="542650" y="29153"/>
                </a:cubicBezTo>
                <a:close/>
                <a:moveTo>
                  <a:pt x="338148" y="0"/>
                </a:moveTo>
                <a:lnTo>
                  <a:pt x="542650" y="0"/>
                </a:lnTo>
                <a:cubicBezTo>
                  <a:pt x="562407" y="0"/>
                  <a:pt x="578425" y="16177"/>
                  <a:pt x="578425" y="35820"/>
                </a:cubicBezTo>
                <a:lnTo>
                  <a:pt x="578425" y="182388"/>
                </a:lnTo>
                <a:cubicBezTo>
                  <a:pt x="578425" y="202120"/>
                  <a:pt x="562407" y="218119"/>
                  <a:pt x="542650" y="218119"/>
                </a:cubicBezTo>
                <a:lnTo>
                  <a:pt x="454994" y="218119"/>
                </a:lnTo>
                <a:lnTo>
                  <a:pt x="454994" y="242029"/>
                </a:lnTo>
                <a:lnTo>
                  <a:pt x="481602" y="242029"/>
                </a:lnTo>
                <a:cubicBezTo>
                  <a:pt x="489611" y="242029"/>
                  <a:pt x="496197" y="248518"/>
                  <a:pt x="496197" y="256606"/>
                </a:cubicBezTo>
                <a:cubicBezTo>
                  <a:pt x="496197" y="264694"/>
                  <a:pt x="489611" y="271183"/>
                  <a:pt x="481602" y="271183"/>
                </a:cubicBezTo>
                <a:lnTo>
                  <a:pt x="399196" y="271183"/>
                </a:lnTo>
                <a:cubicBezTo>
                  <a:pt x="391187" y="271183"/>
                  <a:pt x="384601" y="264694"/>
                  <a:pt x="384601" y="256606"/>
                </a:cubicBezTo>
                <a:cubicBezTo>
                  <a:pt x="384601" y="248518"/>
                  <a:pt x="391187" y="242029"/>
                  <a:pt x="399196" y="242029"/>
                </a:cubicBezTo>
                <a:lnTo>
                  <a:pt x="425804" y="242029"/>
                </a:lnTo>
                <a:lnTo>
                  <a:pt x="425804" y="218119"/>
                </a:lnTo>
                <a:lnTo>
                  <a:pt x="338148" y="218119"/>
                </a:lnTo>
                <a:cubicBezTo>
                  <a:pt x="318391" y="218119"/>
                  <a:pt x="302373" y="202120"/>
                  <a:pt x="302373" y="182388"/>
                </a:cubicBezTo>
                <a:lnTo>
                  <a:pt x="302373" y="35731"/>
                </a:lnTo>
                <a:cubicBezTo>
                  <a:pt x="302373" y="15999"/>
                  <a:pt x="318391" y="0"/>
                  <a:pt x="338148" y="0"/>
                </a:cubicBezTo>
                <a:close/>
              </a:path>
            </a:pathLst>
          </a:custGeom>
          <a:solidFill>
            <a:srgbClr val="1F497D"/>
          </a:solidFill>
          <a:ln>
            <a:noFill/>
          </a:ln>
        </p:spPr>
        <p:txBody>
          <a:bodyPr/>
          <a:lstStyle/>
          <a:p>
            <a:endParaRPr lang="zh-CN" altLang="en-US">
              <a:latin typeface="+mn-lt"/>
              <a:ea typeface="+mn-ea"/>
              <a:cs typeface="+mn-ea"/>
              <a:sym typeface="+mn-lt"/>
            </a:endParaRPr>
          </a:p>
        </p:txBody>
      </p:sp>
      <p:sp>
        <p:nvSpPr>
          <p:cNvPr id="99" name="矩形 18">
            <a:extLst>
              <a:ext uri="{FF2B5EF4-FFF2-40B4-BE49-F238E27FC236}">
                <a16:creationId xmlns:a16="http://schemas.microsoft.com/office/drawing/2014/main" xmlns="" id="{0F5731DD-F77B-4297-B20F-B8074B4AB71D}"/>
              </a:ext>
            </a:extLst>
          </p:cNvPr>
          <p:cNvSpPr>
            <a:spLocks noChangeArrowheads="1"/>
          </p:cNvSpPr>
          <p:nvPr/>
        </p:nvSpPr>
        <p:spPr bwMode="auto">
          <a:xfrm>
            <a:off x="777875" y="185306"/>
            <a:ext cx="6026373" cy="438582"/>
          </a:xfrm>
          <a:prstGeom prst="rect">
            <a:avLst/>
          </a:prstGeom>
          <a:noFill/>
          <a:ln w="9525">
            <a:noFill/>
            <a:miter lim="800000"/>
            <a:headEnd/>
            <a:tailEnd/>
          </a:ln>
        </p:spPr>
        <p:txBody>
          <a:bodyPr wrap="square" lIns="68580" tIns="34290" rIns="68580" bIns="34290">
            <a:spAutoFit/>
          </a:bodyPr>
          <a:lstStyle/>
          <a:p>
            <a:r>
              <a:rPr lang="zh-CN" altLang="en-US" sz="2400" b="1" dirty="0" smtClean="0">
                <a:latin typeface="+mn-ea"/>
                <a:ea typeface="+mn-ea"/>
                <a:cs typeface="+mn-ea"/>
                <a:sym typeface="+mn-lt"/>
              </a:rPr>
              <a:t>三、价格审批存在的常见问题</a:t>
            </a:r>
            <a:endParaRPr lang="zh-CN" altLang="en-US" sz="2400" b="1" dirty="0">
              <a:latin typeface="+mn-ea"/>
              <a:ea typeface="+mn-ea"/>
              <a:cs typeface="+mn-ea"/>
              <a:sym typeface="+mn-lt"/>
            </a:endParaRPr>
          </a:p>
        </p:txBody>
      </p:sp>
      <p:grpSp>
        <p:nvGrpSpPr>
          <p:cNvPr id="100" name="组合 99">
            <a:extLst>
              <a:ext uri="{FF2B5EF4-FFF2-40B4-BE49-F238E27FC236}">
                <a16:creationId xmlns:a16="http://schemas.microsoft.com/office/drawing/2014/main" xmlns="" id="{39A66EAC-6A8E-41B7-96D0-AD1F3C784B41}"/>
              </a:ext>
            </a:extLst>
          </p:cNvPr>
          <p:cNvGrpSpPr/>
          <p:nvPr/>
        </p:nvGrpSpPr>
        <p:grpSpPr>
          <a:xfrm>
            <a:off x="4749924" y="1340769"/>
            <a:ext cx="3718098" cy="1511571"/>
            <a:chOff x="683568" y="1280781"/>
            <a:chExt cx="4392489" cy="2220227"/>
          </a:xfrm>
        </p:grpSpPr>
        <p:sp>
          <p:nvSpPr>
            <p:cNvPr id="101" name="等腰三角形 41">
              <a:extLst>
                <a:ext uri="{FF2B5EF4-FFF2-40B4-BE49-F238E27FC236}">
                  <a16:creationId xmlns:a16="http://schemas.microsoft.com/office/drawing/2014/main" xmlns="" id="{9E958248-0BCE-47E1-AB5A-278EEE85C522}"/>
                </a:ext>
              </a:extLst>
            </p:cNvPr>
            <p:cNvSpPr/>
            <p:nvPr/>
          </p:nvSpPr>
          <p:spPr>
            <a:xfrm rot="16200000">
              <a:off x="2723311" y="1148262"/>
              <a:ext cx="313004" cy="4392488"/>
            </a:xfrm>
            <a:custGeom>
              <a:avLst/>
              <a:gdLst>
                <a:gd name="connsiteX0" fmla="*/ 0 w 218921"/>
                <a:gd name="connsiteY0" fmla="*/ 2984088 h 2984088"/>
                <a:gd name="connsiteX1" fmla="*/ 218921 w 218921"/>
                <a:gd name="connsiteY1" fmla="*/ 0 h 2984088"/>
                <a:gd name="connsiteX2" fmla="*/ 218921 w 218921"/>
                <a:gd name="connsiteY2" fmla="*/ 2984088 h 2984088"/>
                <a:gd name="connsiteX3" fmla="*/ 0 w 218921"/>
                <a:gd name="connsiteY3" fmla="*/ 2984088 h 2984088"/>
                <a:gd name="connsiteX0" fmla="*/ 0 w 218921"/>
                <a:gd name="connsiteY0" fmla="*/ 2984088 h 2984088"/>
                <a:gd name="connsiteX1" fmla="*/ 108463 w 218921"/>
                <a:gd name="connsiteY1" fmla="*/ 2339462 h 2984088"/>
                <a:gd name="connsiteX2" fmla="*/ 218921 w 218921"/>
                <a:gd name="connsiteY2" fmla="*/ 0 h 2984088"/>
                <a:gd name="connsiteX3" fmla="*/ 218921 w 218921"/>
                <a:gd name="connsiteY3" fmla="*/ 2984088 h 2984088"/>
                <a:gd name="connsiteX4" fmla="*/ 0 w 218921"/>
                <a:gd name="connsiteY4" fmla="*/ 2984088 h 2984088"/>
                <a:gd name="connsiteX0" fmla="*/ 2453 w 221374"/>
                <a:gd name="connsiteY0" fmla="*/ 2984088 h 2984088"/>
                <a:gd name="connsiteX1" fmla="*/ 110916 w 221374"/>
                <a:gd name="connsiteY1" fmla="*/ 2339462 h 2984088"/>
                <a:gd name="connsiteX2" fmla="*/ 221374 w 221374"/>
                <a:gd name="connsiteY2" fmla="*/ 0 h 2984088"/>
                <a:gd name="connsiteX3" fmla="*/ 221374 w 221374"/>
                <a:gd name="connsiteY3" fmla="*/ 2984088 h 2984088"/>
                <a:gd name="connsiteX4" fmla="*/ 2453 w 221374"/>
                <a:gd name="connsiteY4" fmla="*/ 2984088 h 2984088"/>
                <a:gd name="connsiteX0" fmla="*/ 8070 w 226991"/>
                <a:gd name="connsiteY0" fmla="*/ 2984088 h 3049797"/>
                <a:gd name="connsiteX1" fmla="*/ 116533 w 226991"/>
                <a:gd name="connsiteY1" fmla="*/ 2339462 h 3049797"/>
                <a:gd name="connsiteX2" fmla="*/ 226991 w 226991"/>
                <a:gd name="connsiteY2" fmla="*/ 0 h 3049797"/>
                <a:gd name="connsiteX3" fmla="*/ 226991 w 226991"/>
                <a:gd name="connsiteY3" fmla="*/ 2984088 h 3049797"/>
                <a:gd name="connsiteX4" fmla="*/ 8070 w 226991"/>
                <a:gd name="connsiteY4" fmla="*/ 2984088 h 3049797"/>
                <a:gd name="connsiteX0" fmla="*/ 3727 w 222648"/>
                <a:gd name="connsiteY0" fmla="*/ 2984088 h 3055655"/>
                <a:gd name="connsiteX1" fmla="*/ 112190 w 222648"/>
                <a:gd name="connsiteY1" fmla="*/ 2339462 h 3055655"/>
                <a:gd name="connsiteX2" fmla="*/ 222648 w 222648"/>
                <a:gd name="connsiteY2" fmla="*/ 0 h 3055655"/>
                <a:gd name="connsiteX3" fmla="*/ 222648 w 222648"/>
                <a:gd name="connsiteY3" fmla="*/ 2984088 h 3055655"/>
                <a:gd name="connsiteX4" fmla="*/ 3727 w 222648"/>
                <a:gd name="connsiteY4" fmla="*/ 2984088 h 305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48" h="3055655">
                  <a:moveTo>
                    <a:pt x="3727" y="2984088"/>
                  </a:moveTo>
                  <a:cubicBezTo>
                    <a:pt x="-14683" y="2876650"/>
                    <a:pt x="37271" y="3497108"/>
                    <a:pt x="112190" y="2339462"/>
                  </a:cubicBezTo>
                  <a:cubicBezTo>
                    <a:pt x="187109" y="1181816"/>
                    <a:pt x="185829" y="779821"/>
                    <a:pt x="222648" y="0"/>
                  </a:cubicBezTo>
                  <a:lnTo>
                    <a:pt x="222648" y="2984088"/>
                  </a:lnTo>
                  <a:lnTo>
                    <a:pt x="3727" y="2984088"/>
                  </a:lnTo>
                  <a:close/>
                </a:path>
              </a:pathLst>
            </a:custGeom>
            <a:gradFill flip="none" rotWithShape="1">
              <a:gsLst>
                <a:gs pos="0">
                  <a:schemeClr val="bg1"/>
                </a:gs>
                <a:gs pos="59000">
                  <a:srgbClr val="5B595B"/>
                </a:gs>
                <a:gs pos="100000">
                  <a:schemeClr val="bg2">
                    <a:lumMod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cs typeface="+mn-ea"/>
                <a:sym typeface="+mn-lt"/>
              </a:endParaRPr>
            </a:p>
          </p:txBody>
        </p:sp>
        <p:grpSp>
          <p:nvGrpSpPr>
            <p:cNvPr id="102" name="组合 101">
              <a:extLst>
                <a:ext uri="{FF2B5EF4-FFF2-40B4-BE49-F238E27FC236}">
                  <a16:creationId xmlns:a16="http://schemas.microsoft.com/office/drawing/2014/main" xmlns="" id="{75974988-3BF2-4A51-AAF5-94F4D4AFE9EE}"/>
                </a:ext>
              </a:extLst>
            </p:cNvPr>
            <p:cNvGrpSpPr/>
            <p:nvPr/>
          </p:nvGrpSpPr>
          <p:grpSpPr>
            <a:xfrm>
              <a:off x="683568" y="1280781"/>
              <a:ext cx="4273964" cy="1930100"/>
              <a:chOff x="8788946" y="1622704"/>
              <a:chExt cx="3460397" cy="1515116"/>
            </a:xfrm>
          </p:grpSpPr>
          <p:sp>
            <p:nvSpPr>
              <p:cNvPr id="103" name="矩形 102">
                <a:extLst>
                  <a:ext uri="{FF2B5EF4-FFF2-40B4-BE49-F238E27FC236}">
                    <a16:creationId xmlns:a16="http://schemas.microsoft.com/office/drawing/2014/main" xmlns="" id="{BCBD2715-7762-4EBB-8360-EFDDF9C51A31}"/>
                  </a:ext>
                </a:extLst>
              </p:cNvPr>
              <p:cNvSpPr/>
              <p:nvPr/>
            </p:nvSpPr>
            <p:spPr>
              <a:xfrm>
                <a:off x="8788946" y="1622704"/>
                <a:ext cx="3460397" cy="1515116"/>
              </a:xfrm>
              <a:prstGeom prst="rect">
                <a:avLst/>
              </a:prstGeom>
              <a:solidFill>
                <a:schemeClr val="accent1">
                  <a:lumMod val="20000"/>
                  <a:lumOff val="80000"/>
                </a:schemeClr>
              </a:solidFill>
              <a:ln>
                <a:noFill/>
              </a:ln>
              <a:effectLst>
                <a:outerShdw blurRad="101600" dist="635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cs typeface="+mn-ea"/>
                  <a:sym typeface="+mn-lt"/>
                </a:endParaRPr>
              </a:p>
            </p:txBody>
          </p:sp>
          <p:sp>
            <p:nvSpPr>
              <p:cNvPr id="104" name="文本框 67">
                <a:extLst>
                  <a:ext uri="{FF2B5EF4-FFF2-40B4-BE49-F238E27FC236}">
                    <a16:creationId xmlns:a16="http://schemas.microsoft.com/office/drawing/2014/main" xmlns="" id="{A3B8CE7D-7DA3-4479-8E6F-B8805A73C01C}"/>
                  </a:ext>
                </a:extLst>
              </p:cNvPr>
              <p:cNvSpPr txBox="1"/>
              <p:nvPr/>
            </p:nvSpPr>
            <p:spPr>
              <a:xfrm>
                <a:off x="9245902" y="1713148"/>
                <a:ext cx="1550445" cy="390358"/>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pPr fontAlgn="auto">
                  <a:spcBef>
                    <a:spcPts val="0"/>
                  </a:spcBef>
                  <a:spcAft>
                    <a:spcPts val="0"/>
                  </a:spcAft>
                </a:pPr>
                <a:r>
                  <a:rPr lang="zh-CN" altLang="en-US" sz="1600" b="1" dirty="0" smtClean="0">
                    <a:solidFill>
                      <a:prstClr val="black"/>
                    </a:solidFill>
                    <a:latin typeface="+mn-lt"/>
                    <a:ea typeface="+mn-ea"/>
                    <a:cs typeface="+mn-ea"/>
                    <a:sym typeface="+mn-lt"/>
                  </a:rPr>
                  <a:t>责任书版本错误</a:t>
                </a:r>
                <a:endParaRPr lang="zh-CN" altLang="en-US" sz="1600" b="1" dirty="0">
                  <a:solidFill>
                    <a:prstClr val="black"/>
                  </a:solidFill>
                  <a:latin typeface="+mn-lt"/>
                  <a:ea typeface="+mn-ea"/>
                  <a:cs typeface="+mn-ea"/>
                  <a:sym typeface="+mn-lt"/>
                </a:endParaRPr>
              </a:p>
            </p:txBody>
          </p:sp>
        </p:grpSp>
      </p:grpSp>
      <p:sp>
        <p:nvSpPr>
          <p:cNvPr id="105" name="矩形 104">
            <a:extLst>
              <a:ext uri="{FF2B5EF4-FFF2-40B4-BE49-F238E27FC236}">
                <a16:creationId xmlns:a16="http://schemas.microsoft.com/office/drawing/2014/main" xmlns="" id="{503908F0-B48C-4B46-A4D0-C8F2FDF0A880}"/>
              </a:ext>
            </a:extLst>
          </p:cNvPr>
          <p:cNvSpPr/>
          <p:nvPr/>
        </p:nvSpPr>
        <p:spPr>
          <a:xfrm>
            <a:off x="4860032" y="1758421"/>
            <a:ext cx="3349521" cy="523220"/>
          </a:xfrm>
          <a:prstGeom prst="rect">
            <a:avLst/>
          </a:prstGeom>
        </p:spPr>
        <p:txBody>
          <a:bodyPr wrap="square">
            <a:spAutoFit/>
          </a:bodyPr>
          <a:lstStyle/>
          <a:p>
            <a:pPr algn="just"/>
            <a:r>
              <a:rPr lang="zh-CN" altLang="en-US" sz="1400" dirty="0" smtClean="0">
                <a:solidFill>
                  <a:prstClr val="black"/>
                </a:solidFill>
                <a:latin typeface="+mn-lt"/>
                <a:ea typeface="+mn-ea"/>
                <a:cs typeface="+mn-ea"/>
                <a:sym typeface="+mn-lt"/>
              </a:rPr>
              <a:t>未变更责任书的项目，责任书</a:t>
            </a:r>
            <a:r>
              <a:rPr lang="zh-CN" altLang="en-US" sz="1400" dirty="0">
                <a:solidFill>
                  <a:prstClr val="black"/>
                </a:solidFill>
                <a:latin typeface="+mn-lt"/>
                <a:ea typeface="+mn-ea"/>
                <a:cs typeface="+mn-ea"/>
                <a:sym typeface="+mn-lt"/>
              </a:rPr>
              <a:t>数据按未加</a:t>
            </a:r>
            <a:r>
              <a:rPr lang="en-US" altLang="zh-CN" sz="1400" dirty="0">
                <a:solidFill>
                  <a:prstClr val="black"/>
                </a:solidFill>
                <a:latin typeface="+mn-lt"/>
                <a:ea typeface="+mn-ea"/>
                <a:cs typeface="+mn-ea"/>
                <a:sym typeface="+mn-lt"/>
              </a:rPr>
              <a:t>1%</a:t>
            </a:r>
            <a:r>
              <a:rPr lang="zh-CN" altLang="en-US" sz="1400" dirty="0">
                <a:solidFill>
                  <a:prstClr val="black"/>
                </a:solidFill>
                <a:latin typeface="+mn-lt"/>
                <a:ea typeface="+mn-ea"/>
                <a:cs typeface="+mn-ea"/>
                <a:sym typeface="+mn-lt"/>
              </a:rPr>
              <a:t>集团管理费的口径填写</a:t>
            </a:r>
            <a:r>
              <a:rPr lang="zh-CN" altLang="en-US" sz="1400" dirty="0" smtClean="0">
                <a:solidFill>
                  <a:prstClr val="black"/>
                </a:solidFill>
                <a:latin typeface="+mn-lt"/>
                <a:ea typeface="+mn-ea"/>
                <a:cs typeface="+mn-ea"/>
              </a:rPr>
              <a:t>。</a:t>
            </a:r>
            <a:endParaRPr lang="zh-CN" altLang="en-US" sz="1400" dirty="0">
              <a:solidFill>
                <a:prstClr val="black"/>
              </a:solidFill>
              <a:latin typeface="+mn-lt"/>
              <a:ea typeface="+mn-ea"/>
              <a:cs typeface="+mn-ea"/>
              <a:sym typeface="+mn-lt"/>
            </a:endParaRPr>
          </a:p>
        </p:txBody>
      </p:sp>
      <p:sp>
        <p:nvSpPr>
          <p:cNvPr id="106" name="Freeform 110">
            <a:extLst>
              <a:ext uri="{FF2B5EF4-FFF2-40B4-BE49-F238E27FC236}">
                <a16:creationId xmlns:a16="http://schemas.microsoft.com/office/drawing/2014/main" xmlns="" id="{1F9716F0-6F64-44D4-AE1D-48060BFC8B1D}"/>
              </a:ext>
            </a:extLst>
          </p:cNvPr>
          <p:cNvSpPr>
            <a:spLocks noChangeAspect="1" noEditPoints="1"/>
          </p:cNvSpPr>
          <p:nvPr/>
        </p:nvSpPr>
        <p:spPr bwMode="auto">
          <a:xfrm>
            <a:off x="4865804" y="1419210"/>
            <a:ext cx="354268" cy="313290"/>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accent1"/>
          </a:solidFill>
          <a:ln>
            <a:noFill/>
          </a:ln>
        </p:spPr>
        <p:txBody>
          <a:bodyPr lIns="121920" tIns="60960" rIns="121920" bIns="60960"/>
          <a:lstStyle/>
          <a:p>
            <a:pPr defTabSz="913765" eaLnBrk="1" fontAlgn="auto" hangingPunct="1">
              <a:spcBef>
                <a:spcPts val="0"/>
              </a:spcBef>
              <a:spcAft>
                <a:spcPts val="0"/>
              </a:spcAft>
              <a:defRPr/>
            </a:pPr>
            <a:endParaRPr lang="zh-CN" altLang="en-US" sz="2490">
              <a:solidFill>
                <a:schemeClr val="tx2"/>
              </a:solidFill>
              <a:latin typeface="+mn-lt"/>
              <a:ea typeface="+mn-ea"/>
              <a:cs typeface="+mn-ea"/>
              <a:sym typeface="+mn-lt"/>
            </a:endParaRPr>
          </a:p>
        </p:txBody>
      </p:sp>
      <p:sp>
        <p:nvSpPr>
          <p:cNvPr id="54" name="文本框 67"/>
          <p:cNvSpPr txBox="1"/>
          <p:nvPr/>
        </p:nvSpPr>
        <p:spPr>
          <a:xfrm>
            <a:off x="1036317" y="3166485"/>
            <a:ext cx="2031325" cy="338554"/>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pPr fontAlgn="auto">
              <a:spcBef>
                <a:spcPts val="0"/>
              </a:spcBef>
              <a:spcAft>
                <a:spcPts val="0"/>
              </a:spcAft>
            </a:pPr>
            <a:r>
              <a:rPr lang="zh-CN" altLang="en-US" sz="1600" b="1" dirty="0" smtClean="0">
                <a:solidFill>
                  <a:prstClr val="black"/>
                </a:solidFill>
                <a:latin typeface="+mn-lt"/>
                <a:ea typeface="+mn-ea"/>
                <a:cs typeface="+mn-ea"/>
                <a:sym typeface="+mn-lt"/>
              </a:rPr>
              <a:t>计算优惠的面积错误</a:t>
            </a:r>
            <a:endParaRPr lang="zh-CN" altLang="en-US" sz="1600" b="1" dirty="0">
              <a:solidFill>
                <a:prstClr val="black"/>
              </a:solidFill>
              <a:latin typeface="+mn-lt"/>
              <a:ea typeface="+mn-ea"/>
              <a:cs typeface="+mn-ea"/>
              <a:sym typeface="+mn-lt"/>
            </a:endParaRPr>
          </a:p>
        </p:txBody>
      </p:sp>
      <p:sp>
        <p:nvSpPr>
          <p:cNvPr id="58" name="文本框 67"/>
          <p:cNvSpPr txBox="1"/>
          <p:nvPr/>
        </p:nvSpPr>
        <p:spPr>
          <a:xfrm>
            <a:off x="725696" y="3573934"/>
            <a:ext cx="3414256" cy="830997"/>
          </a:xfrm>
          <a:prstGeom prst="rect">
            <a:avLst/>
          </a:prstGeom>
          <a:noFill/>
        </p:spPr>
        <p:txBody>
          <a:bodyPr wrap="squar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pPr fontAlgn="auto">
              <a:spcBef>
                <a:spcPts val="0"/>
              </a:spcBef>
              <a:spcAft>
                <a:spcPts val="0"/>
              </a:spcAft>
            </a:pPr>
            <a:r>
              <a:rPr lang="zh-CN" altLang="en-US" sz="1600" dirty="0">
                <a:solidFill>
                  <a:prstClr val="black"/>
                </a:solidFill>
                <a:latin typeface="+mn-lt"/>
                <a:ea typeface="+mn-ea"/>
                <a:cs typeface="+mn-ea"/>
                <a:sym typeface="+mn-lt"/>
              </a:rPr>
              <a:t>计算优惠用的面积与底稿前后不一致，或者直接用全部申报货量计算了优惠</a:t>
            </a:r>
            <a:endParaRPr lang="zh-CN" altLang="en-US" sz="1600" dirty="0">
              <a:solidFill>
                <a:prstClr val="black"/>
              </a:solidFill>
              <a:latin typeface="+mn-lt"/>
              <a:ea typeface="+mn-ea"/>
              <a:cs typeface="+mn-ea"/>
              <a:sym typeface="+mn-lt"/>
            </a:endParaRPr>
          </a:p>
        </p:txBody>
      </p:sp>
      <p:sp>
        <p:nvSpPr>
          <p:cNvPr id="65" name="文本框 67"/>
          <p:cNvSpPr txBox="1"/>
          <p:nvPr/>
        </p:nvSpPr>
        <p:spPr>
          <a:xfrm>
            <a:off x="5337384" y="3234218"/>
            <a:ext cx="2031325" cy="338554"/>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pPr fontAlgn="auto">
              <a:spcBef>
                <a:spcPts val="0"/>
              </a:spcBef>
              <a:spcAft>
                <a:spcPts val="0"/>
              </a:spcAft>
            </a:pPr>
            <a:r>
              <a:rPr lang="zh-CN" altLang="en-US" sz="1600" b="1" dirty="0" smtClean="0">
                <a:solidFill>
                  <a:prstClr val="black"/>
                </a:solidFill>
                <a:latin typeface="+mn-lt"/>
                <a:ea typeface="+mn-ea"/>
                <a:cs typeface="+mn-ea"/>
                <a:sym typeface="+mn-lt"/>
              </a:rPr>
              <a:t>未申报货量售价错误</a:t>
            </a:r>
            <a:endParaRPr lang="zh-CN" altLang="en-US" sz="1600" b="1" dirty="0">
              <a:solidFill>
                <a:prstClr val="black"/>
              </a:solidFill>
              <a:latin typeface="+mn-lt"/>
              <a:ea typeface="+mn-ea"/>
              <a:cs typeface="+mn-ea"/>
              <a:sym typeface="+mn-lt"/>
            </a:endParaRPr>
          </a:p>
        </p:txBody>
      </p:sp>
      <p:sp>
        <p:nvSpPr>
          <p:cNvPr id="66" name="矩形 65">
            <a:extLst>
              <a:ext uri="{FF2B5EF4-FFF2-40B4-BE49-F238E27FC236}">
                <a16:creationId xmlns:a16="http://schemas.microsoft.com/office/drawing/2014/main" xmlns="" id="{503908F0-B48C-4B46-A4D0-C8F2FDF0A880}"/>
              </a:ext>
            </a:extLst>
          </p:cNvPr>
          <p:cNvSpPr/>
          <p:nvPr/>
        </p:nvSpPr>
        <p:spPr>
          <a:xfrm>
            <a:off x="4913310" y="3614922"/>
            <a:ext cx="3349521" cy="738664"/>
          </a:xfrm>
          <a:prstGeom prst="rect">
            <a:avLst/>
          </a:prstGeom>
        </p:spPr>
        <p:txBody>
          <a:bodyPr wrap="square">
            <a:spAutoFit/>
          </a:bodyPr>
          <a:lstStyle/>
          <a:p>
            <a:pPr algn="just"/>
            <a:r>
              <a:rPr lang="zh-CN" altLang="en-US" sz="1400" dirty="0" smtClean="0">
                <a:solidFill>
                  <a:prstClr val="black"/>
                </a:solidFill>
                <a:latin typeface="+mn-lt"/>
                <a:ea typeface="+mn-ea"/>
                <a:cs typeface="+mn-ea"/>
                <a:sym typeface="+mn-lt"/>
              </a:rPr>
              <a:t>本次申报</a:t>
            </a:r>
            <a:r>
              <a:rPr lang="zh-CN" altLang="en-US" sz="1400" dirty="0">
                <a:solidFill>
                  <a:prstClr val="black"/>
                </a:solidFill>
                <a:latin typeface="+mn-lt"/>
                <a:ea typeface="+mn-ea"/>
                <a:cs typeface="+mn-ea"/>
                <a:sym typeface="+mn-lt"/>
              </a:rPr>
              <a:t>后整体销售金额有误，主要是销售</a:t>
            </a:r>
            <a:r>
              <a:rPr lang="zh-CN" altLang="en-US" sz="1400" dirty="0" smtClean="0">
                <a:solidFill>
                  <a:prstClr val="black"/>
                </a:solidFill>
                <a:latin typeface="+mn-lt"/>
                <a:ea typeface="+mn-ea"/>
                <a:cs typeface="+mn-ea"/>
                <a:sym typeface="+mn-lt"/>
              </a:rPr>
              <a:t>单价错误导致，</a:t>
            </a:r>
            <a:r>
              <a:rPr lang="zh-CN" altLang="en-US" sz="1400" dirty="0">
                <a:solidFill>
                  <a:prstClr val="black"/>
                </a:solidFill>
                <a:latin typeface="+mn-lt"/>
                <a:ea typeface="+mn-ea"/>
                <a:cs typeface="+mn-ea"/>
                <a:sym typeface="+mn-lt"/>
              </a:rPr>
              <a:t>特别是</a:t>
            </a:r>
            <a:r>
              <a:rPr lang="zh-CN" altLang="en-US" sz="1400" dirty="0" smtClean="0">
                <a:solidFill>
                  <a:prstClr val="black"/>
                </a:solidFill>
                <a:latin typeface="+mn-lt"/>
                <a:ea typeface="+mn-ea"/>
                <a:cs typeface="+mn-ea"/>
                <a:sym typeface="+mn-lt"/>
              </a:rPr>
              <a:t>未申报货量对应</a:t>
            </a:r>
            <a:r>
              <a:rPr lang="zh-CN" altLang="en-US" sz="1400" dirty="0">
                <a:solidFill>
                  <a:prstClr val="black"/>
                </a:solidFill>
                <a:latin typeface="+mn-lt"/>
                <a:ea typeface="+mn-ea"/>
                <a:cs typeface="+mn-ea"/>
                <a:sym typeface="+mn-lt"/>
              </a:rPr>
              <a:t>责任书单价填写有问题</a:t>
            </a:r>
            <a:endParaRPr lang="zh-CN" altLang="en-US" sz="1400" dirty="0">
              <a:solidFill>
                <a:prstClr val="black"/>
              </a:solidFill>
              <a:latin typeface="+mn-lt"/>
              <a:ea typeface="+mn-ea"/>
              <a:cs typeface="+mn-ea"/>
              <a:sym typeface="+mn-lt"/>
            </a:endParaRPr>
          </a:p>
        </p:txBody>
      </p:sp>
      <p:sp>
        <p:nvSpPr>
          <p:cNvPr id="67" name="文本框 67"/>
          <p:cNvSpPr txBox="1"/>
          <p:nvPr/>
        </p:nvSpPr>
        <p:spPr>
          <a:xfrm>
            <a:off x="5292080" y="5117741"/>
            <a:ext cx="1210588" cy="338554"/>
          </a:xfrm>
          <a:prstGeom prst="rect">
            <a:avLst/>
          </a:prstGeom>
          <a:noFill/>
        </p:spPr>
        <p:txBody>
          <a:bodyPr wrap="non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pPr fontAlgn="auto">
              <a:spcBef>
                <a:spcPts val="0"/>
              </a:spcBef>
              <a:spcAft>
                <a:spcPts val="0"/>
              </a:spcAft>
            </a:pPr>
            <a:r>
              <a:rPr lang="zh-CN" altLang="en-US" sz="1600" b="1" dirty="0" smtClean="0">
                <a:solidFill>
                  <a:prstClr val="black"/>
                </a:solidFill>
                <a:latin typeface="+mn-lt"/>
                <a:ea typeface="+mn-ea"/>
                <a:cs typeface="+mn-ea"/>
                <a:sym typeface="+mn-lt"/>
              </a:rPr>
              <a:t>逻辑性错误</a:t>
            </a:r>
            <a:endParaRPr lang="zh-CN" altLang="en-US" sz="1600" b="1" dirty="0">
              <a:solidFill>
                <a:prstClr val="black"/>
              </a:solidFill>
              <a:latin typeface="+mn-lt"/>
              <a:ea typeface="+mn-ea"/>
              <a:cs typeface="+mn-ea"/>
              <a:sym typeface="+mn-lt"/>
            </a:endParaRPr>
          </a:p>
        </p:txBody>
      </p:sp>
    </p:spTree>
    <p:extLst>
      <p:ext uri="{BB962C8B-B14F-4D97-AF65-F5344CB8AC3E}">
        <p14:creationId xmlns:p14="http://schemas.microsoft.com/office/powerpoint/2010/main" val="2649003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18"/>
          <p:cNvSpPr>
            <a:spLocks noChangeArrowheads="1"/>
          </p:cNvSpPr>
          <p:nvPr/>
        </p:nvSpPr>
        <p:spPr bwMode="auto">
          <a:xfrm>
            <a:off x="777875" y="185306"/>
            <a:ext cx="5522913" cy="438582"/>
          </a:xfrm>
          <a:prstGeom prst="rect">
            <a:avLst/>
          </a:prstGeom>
          <a:noFill/>
          <a:ln w="9525">
            <a:noFill/>
            <a:miter lim="800000"/>
            <a:headEnd/>
            <a:tailEnd/>
          </a:ln>
        </p:spPr>
        <p:txBody>
          <a:bodyPr lIns="68580" tIns="34290" rIns="68580" bIns="34290">
            <a:spAutoFit/>
          </a:bodyPr>
          <a:lstStyle/>
          <a:p>
            <a:r>
              <a:rPr lang="zh-CN" altLang="en-US" sz="2400" b="1" dirty="0" smtClean="0">
                <a:latin typeface="+mn-ea"/>
                <a:ea typeface="+mn-ea"/>
                <a:cs typeface="+mn-ea"/>
                <a:sym typeface="+mn-lt"/>
              </a:rPr>
              <a:t>四、</a:t>
            </a:r>
            <a:r>
              <a:rPr lang="zh-CN" altLang="en-US" sz="2400" b="1" dirty="0">
                <a:latin typeface="+mn-ea"/>
                <a:ea typeface="+mn-ea"/>
                <a:cs typeface="+mn-ea"/>
                <a:sym typeface="+mn-lt"/>
              </a:rPr>
              <a:t>财务审核流程</a:t>
            </a:r>
            <a:endParaRPr lang="zh-CN" altLang="en-US" sz="2400" b="1" dirty="0">
              <a:latin typeface="+mn-ea"/>
              <a:ea typeface="+mn-ea"/>
              <a:cs typeface="+mn-ea"/>
              <a:sym typeface="+mn-lt"/>
            </a:endParaRPr>
          </a:p>
        </p:txBody>
      </p:sp>
      <p:graphicFrame>
        <p:nvGraphicFramePr>
          <p:cNvPr id="4" name="表格 3"/>
          <p:cNvGraphicFramePr>
            <a:graphicFrameLocks noGrp="1"/>
          </p:cNvGraphicFramePr>
          <p:nvPr>
            <p:extLst>
              <p:ext uri="{D42A27DB-BD31-4B8C-83A1-F6EECF244321}">
                <p14:modId xmlns:p14="http://schemas.microsoft.com/office/powerpoint/2010/main" val="1426969361"/>
              </p:ext>
            </p:extLst>
          </p:nvPr>
        </p:nvGraphicFramePr>
        <p:xfrm>
          <a:off x="251520" y="1124744"/>
          <a:ext cx="8568954" cy="5328592"/>
        </p:xfrm>
        <a:graphic>
          <a:graphicData uri="http://schemas.openxmlformats.org/drawingml/2006/table">
            <a:tbl>
              <a:tblPr firstRow="1" bandRow="1">
                <a:tableStyleId>{5C22544A-7EE6-4342-B048-85BDC9FD1C3A}</a:tableStyleId>
              </a:tblPr>
              <a:tblGrid>
                <a:gridCol w="1770445"/>
                <a:gridCol w="3942191"/>
                <a:gridCol w="2856318"/>
              </a:tblGrid>
              <a:tr h="514270">
                <a:tc gridSpan="3">
                  <a:txBody>
                    <a:bodyPr/>
                    <a:lstStyle/>
                    <a:p>
                      <a:pPr algn="ctr"/>
                      <a:r>
                        <a:rPr lang="zh-CN" altLang="en-US" sz="1400" dirty="0" smtClean="0"/>
                        <a:t>“新编项目责任书、项目责任书变更、销售价格审批</a:t>
                      </a:r>
                      <a:r>
                        <a:rPr lang="en-US" altLang="zh-CN" sz="1400" dirty="0" smtClean="0"/>
                        <a:t>-</a:t>
                      </a:r>
                      <a:r>
                        <a:rPr lang="zh-CN" altLang="en-US" sz="1400" dirty="0" smtClean="0"/>
                        <a:t>财务审核表”财务审核流程</a:t>
                      </a:r>
                      <a:endParaRPr lang="zh-CN" altLang="en-US" sz="1400" dirty="0"/>
                    </a:p>
                  </a:txBody>
                  <a:tcPr anchor="ctr"/>
                </a:tc>
                <a:tc hMerge="1">
                  <a:txBody>
                    <a:bodyPr/>
                    <a:lstStyle/>
                    <a:p>
                      <a:endParaRPr lang="zh-CN" altLang="en-US" dirty="0"/>
                    </a:p>
                  </a:txBody>
                  <a:tcPr/>
                </a:tc>
                <a:tc hMerge="1">
                  <a:txBody>
                    <a:bodyPr/>
                    <a:lstStyle/>
                    <a:p>
                      <a:endParaRPr lang="zh-CN" altLang="en-US" dirty="0"/>
                    </a:p>
                  </a:txBody>
                  <a:tcPr/>
                </a:tc>
              </a:tr>
              <a:tr h="428559">
                <a:tc>
                  <a:txBody>
                    <a:bodyPr/>
                    <a:lstStyle/>
                    <a:p>
                      <a:pPr algn="ctr"/>
                      <a:r>
                        <a:rPr lang="zh-CN" altLang="en-US" sz="1100" b="1" dirty="0" smtClean="0"/>
                        <a:t>类型</a:t>
                      </a:r>
                      <a:endParaRPr lang="zh-CN" altLang="en-US" sz="1100" b="1" dirty="0"/>
                    </a:p>
                  </a:txBody>
                  <a:tcPr anchor="ctr"/>
                </a:tc>
                <a:tc>
                  <a:txBody>
                    <a:bodyPr/>
                    <a:lstStyle/>
                    <a:p>
                      <a:pPr algn="ctr"/>
                      <a:r>
                        <a:rPr lang="zh-CN" altLang="en-US" sz="1100" b="1" dirty="0" smtClean="0"/>
                        <a:t>地区公司</a:t>
                      </a:r>
                      <a:endParaRPr lang="zh-CN" altLang="en-US" sz="1100" b="1" dirty="0"/>
                    </a:p>
                  </a:txBody>
                  <a:tcPr anchor="ctr"/>
                </a:tc>
                <a:tc>
                  <a:txBody>
                    <a:bodyPr/>
                    <a:lstStyle/>
                    <a:p>
                      <a:pPr algn="ctr"/>
                      <a:r>
                        <a:rPr lang="zh-CN" altLang="en-US" sz="1100" b="1" dirty="0" smtClean="0"/>
                        <a:t>财务运营部</a:t>
                      </a:r>
                      <a:endParaRPr lang="zh-CN" altLang="en-US" sz="1100" b="1" dirty="0"/>
                    </a:p>
                  </a:txBody>
                  <a:tcPr anchor="ctr"/>
                </a:tc>
              </a:tr>
              <a:tr h="1106558">
                <a:tc>
                  <a:txBody>
                    <a:bodyPr/>
                    <a:lstStyle/>
                    <a:p>
                      <a:r>
                        <a:rPr lang="zh-CN" altLang="en-US" sz="1100" dirty="0" smtClean="0"/>
                        <a:t>新编项目责任书</a:t>
                      </a:r>
                      <a:endParaRPr lang="zh-CN" altLang="en-US" sz="1100" dirty="0"/>
                    </a:p>
                  </a:txBody>
                  <a:tcPr anchor="ctr"/>
                </a:tc>
                <a:tc>
                  <a:txBody>
                    <a:bodyPr/>
                    <a:lstStyle/>
                    <a:p>
                      <a:r>
                        <a:rPr lang="en-US" altLang="zh-CN" sz="1100" dirty="0" smtClean="0"/>
                        <a:t>1.</a:t>
                      </a:r>
                      <a:r>
                        <a:rPr lang="zh-CN" altLang="en-US" sz="1100" dirty="0" smtClean="0"/>
                        <a:t>项目第一期建筑施工图出图后</a:t>
                      </a:r>
                      <a:r>
                        <a:rPr lang="en-US" altLang="zh-CN" sz="1100" dirty="0" smtClean="0"/>
                        <a:t>15</a:t>
                      </a:r>
                      <a:r>
                        <a:rPr lang="zh-CN" altLang="en-US" sz="1100" dirty="0" smtClean="0"/>
                        <a:t>个工作日内，地区公司财务部须向财务运营部提交地区公司负责人、财务总监签字的项目运营责任书及相关资料；</a:t>
                      </a:r>
                      <a:r>
                        <a:rPr lang="en-US" altLang="zh-CN" sz="1100" dirty="0" smtClean="0"/>
                        <a:t>2.</a:t>
                      </a:r>
                      <a:r>
                        <a:rPr lang="zh-CN" altLang="en-US" sz="1100" dirty="0" smtClean="0"/>
                        <a:t>对财务运营部审核过程中反馈的问题，地区公司财务部须在</a:t>
                      </a:r>
                      <a:r>
                        <a:rPr lang="en-US" altLang="zh-CN" sz="1100" dirty="0" smtClean="0"/>
                        <a:t>2</a:t>
                      </a:r>
                      <a:r>
                        <a:rPr lang="zh-CN" altLang="en-US" sz="1100" dirty="0" smtClean="0"/>
                        <a:t>个工作日内回复并补充相关资料。</a:t>
                      </a:r>
                      <a:r>
                        <a:rPr lang="en-US" altLang="zh-CN" sz="1100" dirty="0" smtClean="0"/>
                        <a:t>"</a:t>
                      </a:r>
                    </a:p>
                  </a:txBody>
                  <a:tcPr anchor="ctr"/>
                </a:tc>
                <a:tc>
                  <a:txBody>
                    <a:bodyPr/>
                    <a:lstStyle/>
                    <a:p>
                      <a:r>
                        <a:rPr lang="zh-CN" altLang="en-US" sz="1100" dirty="0" smtClean="0"/>
                        <a:t>收齐地区公司财务部提交的地区公司负责人、财务总监签字版新编项目责任书及相关资料，须在</a:t>
                      </a:r>
                      <a:r>
                        <a:rPr lang="en-US" altLang="zh-CN" sz="1100" dirty="0" smtClean="0"/>
                        <a:t>2</a:t>
                      </a:r>
                      <a:r>
                        <a:rPr lang="zh-CN" altLang="en-US" sz="1100" dirty="0" smtClean="0"/>
                        <a:t>个工作日内完成审核并反馈问题。</a:t>
                      </a:r>
                    </a:p>
                  </a:txBody>
                  <a:tcPr anchor="ctr"/>
                </a:tc>
              </a:tr>
              <a:tr h="1106558">
                <a:tc>
                  <a:txBody>
                    <a:bodyPr/>
                    <a:lstStyle/>
                    <a:p>
                      <a:r>
                        <a:rPr lang="zh-CN" altLang="en-US" sz="1100" dirty="0" smtClean="0"/>
                        <a:t>项目责任书变更</a:t>
                      </a:r>
                    </a:p>
                    <a:p>
                      <a:endParaRPr lang="zh-CN" altLang="en-US" sz="1100" dirty="0"/>
                    </a:p>
                  </a:txBody>
                  <a:tcPr anchor="ctr"/>
                </a:tc>
                <a:tc>
                  <a:txBody>
                    <a:bodyPr/>
                    <a:lstStyle/>
                    <a:p>
                      <a:r>
                        <a:rPr lang="en-US" altLang="zh-CN" sz="1100" dirty="0" smtClean="0"/>
                        <a:t>1.</a:t>
                      </a:r>
                      <a:r>
                        <a:rPr lang="zh-CN" altLang="en-US" sz="1100" dirty="0" smtClean="0"/>
                        <a:t>在项目规划发生重大变更（设计指标或项目成本发生重大变动）发生后</a:t>
                      </a:r>
                      <a:r>
                        <a:rPr lang="en-US" altLang="zh-CN" sz="1100" dirty="0" smtClean="0"/>
                        <a:t>15</a:t>
                      </a:r>
                      <a:r>
                        <a:rPr lang="zh-CN" altLang="en-US" sz="1100" dirty="0" smtClean="0"/>
                        <a:t>个工作日内，地区公司财务部须向财务运营部提交区域总经理签字的项目运营责任书及相关资料；</a:t>
                      </a:r>
                      <a:r>
                        <a:rPr lang="en-US" altLang="zh-CN" sz="1100" dirty="0" smtClean="0"/>
                        <a:t>2.</a:t>
                      </a:r>
                      <a:r>
                        <a:rPr lang="zh-CN" altLang="en-US" sz="1100" dirty="0" smtClean="0"/>
                        <a:t>对财务运营部审核过程中反馈的问题，地区公司财务部须在</a:t>
                      </a:r>
                      <a:r>
                        <a:rPr lang="en-US" altLang="zh-CN" sz="1100" dirty="0" smtClean="0"/>
                        <a:t>2</a:t>
                      </a:r>
                      <a:r>
                        <a:rPr lang="zh-CN" altLang="en-US" sz="1100" dirty="0" smtClean="0"/>
                        <a:t>个工作日内回复并补充相关资料。</a:t>
                      </a:r>
                      <a:r>
                        <a:rPr lang="en-US" altLang="zh-CN" sz="1100" dirty="0" smtClean="0"/>
                        <a:t>"</a:t>
                      </a:r>
                    </a:p>
                  </a:txBody>
                  <a:tcPr anchor="ctr"/>
                </a:tc>
                <a:tc>
                  <a:txBody>
                    <a:bodyPr/>
                    <a:lstStyle/>
                    <a:p>
                      <a:r>
                        <a:rPr lang="zh-CN" altLang="en-US" sz="1100" dirty="0" smtClean="0"/>
                        <a:t>收齐地区公司财务部提交的地区公司负责人、财务总监签字版项目责任书变更及相关资料，须在</a:t>
                      </a:r>
                      <a:r>
                        <a:rPr lang="en-US" altLang="zh-CN" sz="1100" dirty="0" smtClean="0"/>
                        <a:t>2</a:t>
                      </a:r>
                      <a:r>
                        <a:rPr lang="zh-CN" altLang="en-US" sz="1100" dirty="0" smtClean="0"/>
                        <a:t>个工作日内完成审核并反馈问题。</a:t>
                      </a:r>
                    </a:p>
                  </a:txBody>
                  <a:tcPr anchor="ctr"/>
                </a:tc>
              </a:tr>
              <a:tr h="1306102">
                <a:tc>
                  <a:txBody>
                    <a:bodyPr/>
                    <a:lstStyle/>
                    <a:p>
                      <a:r>
                        <a:rPr lang="zh-CN" altLang="en-US" sz="1100" dirty="0" smtClean="0"/>
                        <a:t>销售价格审批</a:t>
                      </a:r>
                      <a:r>
                        <a:rPr lang="en-US" altLang="zh-CN" sz="1100" dirty="0" smtClean="0"/>
                        <a:t>—</a:t>
                      </a:r>
                      <a:r>
                        <a:rPr lang="zh-CN" altLang="en-US" sz="1100" dirty="0" smtClean="0"/>
                        <a:t>财务审核表</a:t>
                      </a:r>
                    </a:p>
                    <a:p>
                      <a:endParaRPr lang="zh-CN" altLang="en-US" sz="1100" dirty="0"/>
                    </a:p>
                  </a:txBody>
                  <a:tcPr anchor="ctr"/>
                </a:tc>
                <a:tc>
                  <a:txBody>
                    <a:bodyPr/>
                    <a:lstStyle/>
                    <a:p>
                      <a:r>
                        <a:rPr lang="en-US" altLang="zh-CN" sz="1100" dirty="0" smtClean="0"/>
                        <a:t>1.</a:t>
                      </a:r>
                      <a:r>
                        <a:rPr lang="zh-CN" altLang="en-US" sz="1100" dirty="0" smtClean="0"/>
                        <a:t>接到销售部发起的价格审批事项后在</a:t>
                      </a:r>
                      <a:r>
                        <a:rPr lang="en-US" altLang="zh-CN" sz="1100" dirty="0" smtClean="0"/>
                        <a:t>1.5</a:t>
                      </a:r>
                      <a:r>
                        <a:rPr lang="zh-CN" altLang="en-US" sz="1100" dirty="0" smtClean="0"/>
                        <a:t>个工作日内，地区公司须向财务运营部提交财务总监签字版销售价格审批表及相关资料；</a:t>
                      </a:r>
                      <a:r>
                        <a:rPr lang="en-US" altLang="zh-CN" sz="1100" dirty="0" smtClean="0"/>
                        <a:t>2.</a:t>
                      </a:r>
                      <a:r>
                        <a:rPr lang="zh-CN" altLang="en-US" sz="1100" dirty="0" smtClean="0"/>
                        <a:t>对财务运营部审核过程中反馈的问题，地区公司财务部须在当天回复并补充相关资料。</a:t>
                      </a:r>
                      <a:r>
                        <a:rPr lang="en-US" altLang="zh-CN" sz="1100" dirty="0" smtClean="0"/>
                        <a:t>3.</a:t>
                      </a:r>
                      <a:r>
                        <a:rPr lang="zh-CN" altLang="en-US" sz="1100" dirty="0" smtClean="0"/>
                        <a:t>地区公司财务部须做好递单登记工作，并第一时间将审批结果反馈给地区公司管理层。</a:t>
                      </a:r>
                      <a:r>
                        <a:rPr lang="en-US" altLang="zh-CN" sz="1100" dirty="0" smtClean="0"/>
                        <a:t>"</a:t>
                      </a:r>
                    </a:p>
                  </a:txBody>
                  <a:tcPr anchor="ctr"/>
                </a:tc>
                <a:tc>
                  <a:txBody>
                    <a:bodyPr/>
                    <a:lstStyle/>
                    <a:p>
                      <a:r>
                        <a:rPr lang="zh-CN" altLang="en-US" sz="1100" dirty="0" smtClean="0"/>
                        <a:t>收齐地区公司财务部提交的财务总监签字版销售价格审批表及相关资料，须在</a:t>
                      </a:r>
                      <a:r>
                        <a:rPr lang="en-US" altLang="zh-CN" sz="1100" dirty="0" smtClean="0"/>
                        <a:t>1.5</a:t>
                      </a:r>
                      <a:r>
                        <a:rPr lang="zh-CN" altLang="en-US" sz="1100" dirty="0" smtClean="0"/>
                        <a:t>个工作日内完成审核并反馈问题。</a:t>
                      </a:r>
                    </a:p>
                  </a:txBody>
                  <a:tcPr anchor="ctr"/>
                </a:tc>
              </a:tr>
              <a:tr h="866545">
                <a:tc gridSpan="3">
                  <a:txBody>
                    <a:bodyPr/>
                    <a:lstStyle/>
                    <a:p>
                      <a:r>
                        <a:rPr lang="zh-CN" altLang="en-US" sz="1100" dirty="0" smtClean="0"/>
                        <a:t>注：</a:t>
                      </a:r>
                    </a:p>
                    <a:p>
                      <a:r>
                        <a:rPr lang="en-US" altLang="zh-CN" sz="1100" dirty="0" smtClean="0"/>
                        <a:t>1.</a:t>
                      </a:r>
                      <a:r>
                        <a:rPr lang="zh-CN" altLang="en-US" sz="1100" dirty="0" smtClean="0"/>
                        <a:t>自地区公司财务部以邮件方式将齐备审核资料提交至财务运营部之时起，开始计算财务运营部审核流程；</a:t>
                      </a:r>
                    </a:p>
                    <a:p>
                      <a:r>
                        <a:rPr lang="en-US" altLang="zh-CN" sz="1100" dirty="0" smtClean="0"/>
                        <a:t>2.</a:t>
                      </a:r>
                      <a:r>
                        <a:rPr lang="zh-CN" altLang="en-US" sz="1100" dirty="0" smtClean="0"/>
                        <a:t>地区财务部提交至财务运营部的资料须确保杜绝逻辑性错误、公式计算错误。</a:t>
                      </a:r>
                      <a:endParaRPr lang="zh-CN" altLang="en-US" sz="1100" dirty="0"/>
                    </a:p>
                  </a:txBody>
                  <a:tcPr anchor="ctr"/>
                </a:tc>
                <a:tc hMerge="1">
                  <a:txBody>
                    <a:bodyPr/>
                    <a:lstStyle/>
                    <a:p>
                      <a:endParaRPr lang="zh-CN" altLang="en-US" dirty="0"/>
                    </a:p>
                  </a:txBody>
                  <a:tcPr/>
                </a:tc>
                <a:tc hMerge="1">
                  <a:txBody>
                    <a:bodyPr/>
                    <a:lstStyle/>
                    <a:p>
                      <a:endParaRPr lang="zh-CN" altLang="en-US" dirty="0"/>
                    </a:p>
                  </a:txBody>
                  <a:tcPr/>
                </a:tc>
              </a:tr>
            </a:tbl>
          </a:graphicData>
        </a:graphic>
      </p:graphicFrame>
    </p:spTree>
    <p:extLst>
      <p:ext uri="{BB962C8B-B14F-4D97-AF65-F5344CB8AC3E}">
        <p14:creationId xmlns:p14="http://schemas.microsoft.com/office/powerpoint/2010/main" val="2419525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059833" y="1369607"/>
            <a:ext cx="1035115" cy="621321"/>
            <a:chOff x="3059833" y="1511535"/>
            <a:chExt cx="1035115" cy="621321"/>
          </a:xfrm>
        </p:grpSpPr>
        <p:sp>
          <p:nvSpPr>
            <p:cNvPr id="8" name="iS1ide-Oval 9"/>
            <p:cNvSpPr/>
            <p:nvPr/>
          </p:nvSpPr>
          <p:spPr bwMode="auto">
            <a:xfrm>
              <a:off x="3944781" y="1747114"/>
              <a:ext cx="150167" cy="150167"/>
            </a:xfrm>
            <a:prstGeom prst="ellipse">
              <a:avLst/>
            </a:prstGeom>
            <a:solidFill>
              <a:schemeClr val="bg1"/>
            </a:solidFill>
            <a:ln w="19050" cap="flat" cmpd="sng" algn="ctr">
              <a:solidFill>
                <a:schemeClr val="accent1">
                  <a:lumMod val="100000"/>
                </a:schemeClr>
              </a:solidFill>
              <a:prstDash val="solid"/>
              <a:round/>
              <a:headEnd type="none" w="med" len="med"/>
              <a:tailEnd type="none" w="med" len="med"/>
            </a:ln>
          </p:spPr>
          <p:txBody>
            <a:bodyPr anchor="ctr"/>
            <a:lstStyle/>
            <a:p>
              <a:pPr algn="ctr"/>
              <a:endParaRPr sz="4000" b="1">
                <a:latin typeface="+mn-lt"/>
                <a:ea typeface="+mn-ea"/>
                <a:cs typeface="+mn-ea"/>
                <a:sym typeface="+mn-lt"/>
              </a:endParaRPr>
            </a:p>
          </p:txBody>
        </p:sp>
        <p:sp>
          <p:nvSpPr>
            <p:cNvPr id="41" name="iS1ide-Teardrop 15"/>
            <p:cNvSpPr/>
            <p:nvPr/>
          </p:nvSpPr>
          <p:spPr bwMode="auto">
            <a:xfrm rot="2691234">
              <a:off x="3059833" y="1511535"/>
              <a:ext cx="621322" cy="621321"/>
            </a:xfrm>
            <a:prstGeom prst="teardrop">
              <a:avLst/>
            </a:prstGeom>
            <a:solidFill>
              <a:schemeClr val="accent1">
                <a:lumMod val="100000"/>
              </a:schemeClr>
            </a:solidFill>
            <a:ln w="19050">
              <a:noFill/>
              <a:round/>
              <a:headEnd/>
              <a:tailEnd/>
            </a:ln>
          </p:spPr>
          <p:txBody>
            <a:bodyPr anchor="ctr"/>
            <a:lstStyle/>
            <a:p>
              <a:pPr algn="ctr"/>
              <a:endParaRPr sz="4000" b="1">
                <a:latin typeface="+mn-lt"/>
                <a:ea typeface="+mn-ea"/>
                <a:cs typeface="+mn-ea"/>
                <a:sym typeface="+mn-lt"/>
              </a:endParaRPr>
            </a:p>
          </p:txBody>
        </p:sp>
        <p:sp>
          <p:nvSpPr>
            <p:cNvPr id="42" name="iS1ide-Oval 22"/>
            <p:cNvSpPr/>
            <p:nvPr/>
          </p:nvSpPr>
          <p:spPr bwMode="auto">
            <a:xfrm>
              <a:off x="3075196" y="1522873"/>
              <a:ext cx="598645" cy="598644"/>
            </a:xfrm>
            <a:prstGeom prst="ellipse">
              <a:avLst/>
            </a:prstGeom>
            <a:solidFill>
              <a:schemeClr val="bg1">
                <a:alpha val="0"/>
              </a:schemeClr>
            </a:solidFill>
            <a:ln w="19050">
              <a:noFill/>
              <a:round/>
              <a:headEnd/>
              <a:tailEnd/>
            </a:ln>
          </p:spPr>
          <p:txBody>
            <a:bodyPr rot="0" spcFirstLastPara="0" vert="horz" wrap="none" lIns="91440" tIns="45720" rIns="91440" bIns="45720" anchor="ctr" anchorCtr="1" forceAA="0" compatLnSpc="1">
              <a:prstTxWarp prst="textNoShape">
                <a:avLst/>
              </a:prstTxWarp>
              <a:noAutofit/>
            </a:bodyPr>
            <a:lstStyle/>
            <a:p>
              <a:pPr algn="ctr"/>
              <a:r>
                <a:rPr lang="zh-CN" altLang="en-US" sz="2400" b="1" dirty="0">
                  <a:solidFill>
                    <a:schemeClr val="bg1">
                      <a:lumMod val="100000"/>
                    </a:schemeClr>
                  </a:solidFill>
                  <a:latin typeface="+mn-lt"/>
                  <a:ea typeface="+mn-ea"/>
                  <a:cs typeface="+mn-ea"/>
                  <a:sym typeface="+mn-lt"/>
                </a:rPr>
                <a:t>一</a:t>
              </a:r>
              <a:endParaRPr lang="en-US" altLang="zh-CN" sz="2400" b="1" dirty="0">
                <a:solidFill>
                  <a:schemeClr val="bg1">
                    <a:lumMod val="100000"/>
                  </a:schemeClr>
                </a:solidFill>
                <a:latin typeface="+mn-lt"/>
                <a:ea typeface="+mn-ea"/>
                <a:cs typeface="+mn-ea"/>
                <a:sym typeface="+mn-lt"/>
              </a:endParaRPr>
            </a:p>
          </p:txBody>
        </p:sp>
      </p:grpSp>
      <p:cxnSp>
        <p:nvCxnSpPr>
          <p:cNvPr id="7" name="iS1ide-Straight Connector 8"/>
          <p:cNvCxnSpPr/>
          <p:nvPr/>
        </p:nvCxnSpPr>
        <p:spPr>
          <a:xfrm>
            <a:off x="4019863" y="980728"/>
            <a:ext cx="0" cy="52059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íṡľíḍè-TextBox 30"/>
          <p:cNvSpPr txBox="1"/>
          <p:nvPr/>
        </p:nvSpPr>
        <p:spPr>
          <a:xfrm>
            <a:off x="4572000" y="1486872"/>
            <a:ext cx="3744416" cy="360040"/>
          </a:xfrm>
          <a:prstGeom prst="rect">
            <a:avLst/>
          </a:prstGeom>
          <a:noFill/>
        </p:spPr>
        <p:txBody>
          <a:bodyPr wrap="none" lIns="0" tIns="0" rIns="0" bIns="0" anchor="b" anchorCtr="0">
            <a:noAutofit/>
          </a:bodyPr>
          <a:lstStyle/>
          <a:p>
            <a:pPr marL="342900" indent="-342900">
              <a:buFont typeface="Wingdings" pitchFamily="2" charset="2"/>
              <a:buChar char="u"/>
            </a:pPr>
            <a:r>
              <a:rPr lang="zh-CN" altLang="en-US" sz="2400" b="1" dirty="0" smtClean="0">
                <a:solidFill>
                  <a:schemeClr val="tx2"/>
                </a:solidFill>
                <a:latin typeface="+mn-ea"/>
                <a:ea typeface="+mn-ea"/>
                <a:cs typeface="+mn-ea"/>
                <a:sym typeface="+mn-lt"/>
              </a:rPr>
              <a:t> 新</a:t>
            </a:r>
            <a:r>
              <a:rPr lang="zh-CN" altLang="en-US" sz="2400" b="1" dirty="0">
                <a:solidFill>
                  <a:schemeClr val="tx2"/>
                </a:solidFill>
                <a:latin typeface="+mn-ea"/>
                <a:ea typeface="+mn-ea"/>
                <a:cs typeface="+mn-ea"/>
                <a:sym typeface="+mn-lt"/>
              </a:rPr>
              <a:t>价格审批表的注意事项</a:t>
            </a:r>
            <a:endParaRPr lang="zh-CN" altLang="en-US" sz="2400" b="1" dirty="0">
              <a:solidFill>
                <a:schemeClr val="tx2"/>
              </a:solidFill>
              <a:latin typeface="+mn-ea"/>
              <a:ea typeface="+mn-ea"/>
              <a:cs typeface="+mn-ea"/>
              <a:sym typeface="+mn-lt"/>
            </a:endParaRPr>
          </a:p>
        </p:txBody>
      </p:sp>
      <p:grpSp>
        <p:nvGrpSpPr>
          <p:cNvPr id="32" name="Group 6"/>
          <p:cNvGrpSpPr/>
          <p:nvPr/>
        </p:nvGrpSpPr>
        <p:grpSpPr>
          <a:xfrm>
            <a:off x="861041" y="2564904"/>
            <a:ext cx="1406703" cy="1582222"/>
            <a:chOff x="1883532" y="2813447"/>
            <a:chExt cx="1368153" cy="1538862"/>
          </a:xfrm>
        </p:grpSpPr>
        <p:sp>
          <p:nvSpPr>
            <p:cNvPr id="37" name="iS1ide-TextBox 2"/>
            <p:cNvSpPr txBox="1"/>
            <p:nvPr/>
          </p:nvSpPr>
          <p:spPr>
            <a:xfrm>
              <a:off x="1883908" y="4113076"/>
              <a:ext cx="1367777" cy="239233"/>
            </a:xfrm>
            <a:prstGeom prst="rect">
              <a:avLst/>
            </a:prstGeom>
            <a:noFill/>
          </p:spPr>
          <p:txBody>
            <a:bodyPr wrap="square" lIns="0" tIns="0" rIns="0" bIns="0" anchor="ctr">
              <a:normAutofit fontScale="92500" lnSpcReduction="10000"/>
            </a:bodyPr>
            <a:lstStyle/>
            <a:p>
              <a:pPr algn="dist"/>
              <a:r>
                <a:rPr lang="en-US" altLang="zh-CN" b="1" dirty="0">
                  <a:solidFill>
                    <a:schemeClr val="tx2"/>
                  </a:solidFill>
                  <a:latin typeface="+mn-lt"/>
                  <a:ea typeface="+mn-ea"/>
                  <a:cs typeface="+mn-ea"/>
                  <a:sym typeface="+mn-lt"/>
                </a:rPr>
                <a:t>CONTENTS</a:t>
              </a:r>
            </a:p>
          </p:txBody>
        </p:sp>
        <p:sp>
          <p:nvSpPr>
            <p:cNvPr id="38" name="iS1ide-TextBox 3"/>
            <p:cNvSpPr txBox="1"/>
            <p:nvPr/>
          </p:nvSpPr>
          <p:spPr>
            <a:xfrm>
              <a:off x="1883532" y="2813447"/>
              <a:ext cx="432048" cy="1231106"/>
            </a:xfrm>
            <a:prstGeom prst="rect">
              <a:avLst/>
            </a:prstGeom>
            <a:noFill/>
          </p:spPr>
          <p:txBody>
            <a:bodyPr wrap="square" lIns="0" tIns="0" rIns="0" bIns="0">
              <a:normAutofit/>
            </a:bodyPr>
            <a:lstStyle/>
            <a:p>
              <a:pPr algn="ctr"/>
              <a:r>
                <a:rPr lang="zh-CN" altLang="en-US" sz="4000" b="1" dirty="0">
                  <a:solidFill>
                    <a:schemeClr val="tx2"/>
                  </a:solidFill>
                  <a:latin typeface="+mn-lt"/>
                  <a:ea typeface="+mn-ea"/>
                  <a:cs typeface="+mn-ea"/>
                  <a:sym typeface="+mn-lt"/>
                </a:rPr>
                <a:t>目录</a:t>
              </a:r>
            </a:p>
          </p:txBody>
        </p:sp>
        <p:sp>
          <p:nvSpPr>
            <p:cNvPr id="47" name="iS1ide-Freeform: Shape 5"/>
            <p:cNvSpPr>
              <a:spLocks noChangeAspect="1"/>
            </p:cNvSpPr>
            <p:nvPr/>
          </p:nvSpPr>
          <p:spPr bwMode="auto">
            <a:xfrm>
              <a:off x="2423592" y="2898228"/>
              <a:ext cx="828093" cy="1061545"/>
            </a:xfrm>
            <a:custGeom>
              <a:avLst/>
              <a:gdLst>
                <a:gd name="connsiteX0" fmla="*/ 339765 w 396282"/>
                <a:gd name="connsiteY0" fmla="*/ 404714 h 508000"/>
                <a:gd name="connsiteX1" fmla="*/ 396282 w 396282"/>
                <a:gd name="connsiteY1" fmla="*/ 404714 h 508000"/>
                <a:gd name="connsiteX2" fmla="*/ 314075 w 396282"/>
                <a:gd name="connsiteY2" fmla="*/ 508000 h 508000"/>
                <a:gd name="connsiteX3" fmla="*/ 314075 w 396282"/>
                <a:gd name="connsiteY3" fmla="*/ 435700 h 508000"/>
                <a:gd name="connsiteX4" fmla="*/ 339765 w 396282"/>
                <a:gd name="connsiteY4" fmla="*/ 404714 h 508000"/>
                <a:gd name="connsiteX5" fmla="*/ 46319 w 396282"/>
                <a:gd name="connsiteY5" fmla="*/ 389980 h 508000"/>
                <a:gd name="connsiteX6" fmla="*/ 41172 w 396282"/>
                <a:gd name="connsiteY6" fmla="*/ 400242 h 508000"/>
                <a:gd name="connsiteX7" fmla="*/ 41172 w 396282"/>
                <a:gd name="connsiteY7" fmla="*/ 410505 h 508000"/>
                <a:gd name="connsiteX8" fmla="*/ 46319 w 396282"/>
                <a:gd name="connsiteY8" fmla="*/ 420768 h 508000"/>
                <a:gd name="connsiteX9" fmla="*/ 200714 w 396282"/>
                <a:gd name="connsiteY9" fmla="*/ 420768 h 508000"/>
                <a:gd name="connsiteX10" fmla="*/ 205861 w 396282"/>
                <a:gd name="connsiteY10" fmla="*/ 410505 h 508000"/>
                <a:gd name="connsiteX11" fmla="*/ 205861 w 396282"/>
                <a:gd name="connsiteY11" fmla="*/ 400242 h 508000"/>
                <a:gd name="connsiteX12" fmla="*/ 200714 w 396282"/>
                <a:gd name="connsiteY12" fmla="*/ 389980 h 508000"/>
                <a:gd name="connsiteX13" fmla="*/ 46319 w 396282"/>
                <a:gd name="connsiteY13" fmla="*/ 389980 h 508000"/>
                <a:gd name="connsiteX14" fmla="*/ 51465 w 396282"/>
                <a:gd name="connsiteY14" fmla="*/ 333535 h 508000"/>
                <a:gd name="connsiteX15" fmla="*/ 41172 w 396282"/>
                <a:gd name="connsiteY15" fmla="*/ 338667 h 508000"/>
                <a:gd name="connsiteX16" fmla="*/ 41172 w 396282"/>
                <a:gd name="connsiteY16" fmla="*/ 354061 h 508000"/>
                <a:gd name="connsiteX17" fmla="*/ 51465 w 396282"/>
                <a:gd name="connsiteY17" fmla="*/ 359192 h 508000"/>
                <a:gd name="connsiteX18" fmla="*/ 339670 w 396282"/>
                <a:gd name="connsiteY18" fmla="*/ 359192 h 508000"/>
                <a:gd name="connsiteX19" fmla="*/ 349963 w 396282"/>
                <a:gd name="connsiteY19" fmla="*/ 354061 h 508000"/>
                <a:gd name="connsiteX20" fmla="*/ 349963 w 396282"/>
                <a:gd name="connsiteY20" fmla="*/ 338667 h 508000"/>
                <a:gd name="connsiteX21" fmla="*/ 339670 w 396282"/>
                <a:gd name="connsiteY21" fmla="*/ 333535 h 508000"/>
                <a:gd name="connsiteX22" fmla="*/ 51465 w 396282"/>
                <a:gd name="connsiteY22" fmla="*/ 333535 h 508000"/>
                <a:gd name="connsiteX23" fmla="*/ 51465 w 396282"/>
                <a:gd name="connsiteY23" fmla="*/ 271960 h 508000"/>
                <a:gd name="connsiteX24" fmla="*/ 41172 w 396282"/>
                <a:gd name="connsiteY24" fmla="*/ 282222 h 508000"/>
                <a:gd name="connsiteX25" fmla="*/ 41172 w 396282"/>
                <a:gd name="connsiteY25" fmla="*/ 297616 h 508000"/>
                <a:gd name="connsiteX26" fmla="*/ 51465 w 396282"/>
                <a:gd name="connsiteY26" fmla="*/ 302748 h 508000"/>
                <a:gd name="connsiteX27" fmla="*/ 339670 w 396282"/>
                <a:gd name="connsiteY27" fmla="*/ 302748 h 508000"/>
                <a:gd name="connsiteX28" fmla="*/ 349963 w 396282"/>
                <a:gd name="connsiteY28" fmla="*/ 297616 h 508000"/>
                <a:gd name="connsiteX29" fmla="*/ 349963 w 396282"/>
                <a:gd name="connsiteY29" fmla="*/ 282222 h 508000"/>
                <a:gd name="connsiteX30" fmla="*/ 339670 w 396282"/>
                <a:gd name="connsiteY30" fmla="*/ 271960 h 508000"/>
                <a:gd name="connsiteX31" fmla="*/ 51465 w 396282"/>
                <a:gd name="connsiteY31" fmla="*/ 271960 h 508000"/>
                <a:gd name="connsiteX32" fmla="*/ 51465 w 396282"/>
                <a:gd name="connsiteY32" fmla="*/ 215515 h 508000"/>
                <a:gd name="connsiteX33" fmla="*/ 41172 w 396282"/>
                <a:gd name="connsiteY33" fmla="*/ 225778 h 508000"/>
                <a:gd name="connsiteX34" fmla="*/ 41172 w 396282"/>
                <a:gd name="connsiteY34" fmla="*/ 236040 h 508000"/>
                <a:gd name="connsiteX35" fmla="*/ 51465 w 396282"/>
                <a:gd name="connsiteY35" fmla="*/ 246303 h 508000"/>
                <a:gd name="connsiteX36" fmla="*/ 339670 w 396282"/>
                <a:gd name="connsiteY36" fmla="*/ 246303 h 508000"/>
                <a:gd name="connsiteX37" fmla="*/ 349963 w 396282"/>
                <a:gd name="connsiteY37" fmla="*/ 236040 h 508000"/>
                <a:gd name="connsiteX38" fmla="*/ 349963 w 396282"/>
                <a:gd name="connsiteY38" fmla="*/ 225778 h 508000"/>
                <a:gd name="connsiteX39" fmla="*/ 339670 w 396282"/>
                <a:gd name="connsiteY39" fmla="*/ 215515 h 508000"/>
                <a:gd name="connsiteX40" fmla="*/ 51465 w 396282"/>
                <a:gd name="connsiteY40" fmla="*/ 215515 h 508000"/>
                <a:gd name="connsiteX41" fmla="*/ 221300 w 396282"/>
                <a:gd name="connsiteY41" fmla="*/ 148808 h 508000"/>
                <a:gd name="connsiteX42" fmla="*/ 216154 w 396282"/>
                <a:gd name="connsiteY42" fmla="*/ 153939 h 508000"/>
                <a:gd name="connsiteX43" fmla="*/ 216154 w 396282"/>
                <a:gd name="connsiteY43" fmla="*/ 169333 h 508000"/>
                <a:gd name="connsiteX44" fmla="*/ 221300 w 396282"/>
                <a:gd name="connsiteY44" fmla="*/ 174465 h 508000"/>
                <a:gd name="connsiteX45" fmla="*/ 349963 w 396282"/>
                <a:gd name="connsiteY45" fmla="*/ 174465 h 508000"/>
                <a:gd name="connsiteX46" fmla="*/ 355110 w 396282"/>
                <a:gd name="connsiteY46" fmla="*/ 169333 h 508000"/>
                <a:gd name="connsiteX47" fmla="*/ 355110 w 396282"/>
                <a:gd name="connsiteY47" fmla="*/ 153939 h 508000"/>
                <a:gd name="connsiteX48" fmla="*/ 349963 w 396282"/>
                <a:gd name="connsiteY48" fmla="*/ 148808 h 508000"/>
                <a:gd name="connsiteX49" fmla="*/ 221300 w 396282"/>
                <a:gd name="connsiteY49" fmla="*/ 148808 h 508000"/>
                <a:gd name="connsiteX50" fmla="*/ 97784 w 396282"/>
                <a:gd name="connsiteY50" fmla="*/ 112889 h 508000"/>
                <a:gd name="connsiteX51" fmla="*/ 97784 w 396282"/>
                <a:gd name="connsiteY51" fmla="*/ 174465 h 508000"/>
                <a:gd name="connsiteX52" fmla="*/ 133809 w 396282"/>
                <a:gd name="connsiteY52" fmla="*/ 174465 h 508000"/>
                <a:gd name="connsiteX53" fmla="*/ 133809 w 396282"/>
                <a:gd name="connsiteY53" fmla="*/ 112889 h 508000"/>
                <a:gd name="connsiteX54" fmla="*/ 97784 w 396282"/>
                <a:gd name="connsiteY54" fmla="*/ 112889 h 508000"/>
                <a:gd name="connsiteX55" fmla="*/ 221300 w 396282"/>
                <a:gd name="connsiteY55" fmla="*/ 97495 h 508000"/>
                <a:gd name="connsiteX56" fmla="*/ 216154 w 396282"/>
                <a:gd name="connsiteY56" fmla="*/ 107758 h 508000"/>
                <a:gd name="connsiteX57" fmla="*/ 216154 w 396282"/>
                <a:gd name="connsiteY57" fmla="*/ 118020 h 508000"/>
                <a:gd name="connsiteX58" fmla="*/ 221300 w 396282"/>
                <a:gd name="connsiteY58" fmla="*/ 128283 h 508000"/>
                <a:gd name="connsiteX59" fmla="*/ 349963 w 396282"/>
                <a:gd name="connsiteY59" fmla="*/ 128283 h 508000"/>
                <a:gd name="connsiteX60" fmla="*/ 355110 w 396282"/>
                <a:gd name="connsiteY60" fmla="*/ 118020 h 508000"/>
                <a:gd name="connsiteX61" fmla="*/ 355110 w 396282"/>
                <a:gd name="connsiteY61" fmla="*/ 107758 h 508000"/>
                <a:gd name="connsiteX62" fmla="*/ 349963 w 396282"/>
                <a:gd name="connsiteY62" fmla="*/ 97495 h 508000"/>
                <a:gd name="connsiteX63" fmla="*/ 221300 w 396282"/>
                <a:gd name="connsiteY63" fmla="*/ 97495 h 508000"/>
                <a:gd name="connsiteX64" fmla="*/ 149249 w 396282"/>
                <a:gd name="connsiteY64" fmla="*/ 82101 h 508000"/>
                <a:gd name="connsiteX65" fmla="*/ 149249 w 396282"/>
                <a:gd name="connsiteY65" fmla="*/ 174465 h 508000"/>
                <a:gd name="connsiteX66" fmla="*/ 185275 w 396282"/>
                <a:gd name="connsiteY66" fmla="*/ 174465 h 508000"/>
                <a:gd name="connsiteX67" fmla="*/ 185275 w 396282"/>
                <a:gd name="connsiteY67" fmla="*/ 82101 h 508000"/>
                <a:gd name="connsiteX68" fmla="*/ 149249 w 396282"/>
                <a:gd name="connsiteY68" fmla="*/ 82101 h 508000"/>
                <a:gd name="connsiteX69" fmla="*/ 221300 w 396282"/>
                <a:gd name="connsiteY69" fmla="*/ 46182 h 508000"/>
                <a:gd name="connsiteX70" fmla="*/ 216154 w 396282"/>
                <a:gd name="connsiteY70" fmla="*/ 56444 h 508000"/>
                <a:gd name="connsiteX71" fmla="*/ 216154 w 396282"/>
                <a:gd name="connsiteY71" fmla="*/ 71838 h 508000"/>
                <a:gd name="connsiteX72" fmla="*/ 221300 w 396282"/>
                <a:gd name="connsiteY72" fmla="*/ 76970 h 508000"/>
                <a:gd name="connsiteX73" fmla="*/ 349963 w 396282"/>
                <a:gd name="connsiteY73" fmla="*/ 76970 h 508000"/>
                <a:gd name="connsiteX74" fmla="*/ 355110 w 396282"/>
                <a:gd name="connsiteY74" fmla="*/ 71838 h 508000"/>
                <a:gd name="connsiteX75" fmla="*/ 355110 w 396282"/>
                <a:gd name="connsiteY75" fmla="*/ 56444 h 508000"/>
                <a:gd name="connsiteX76" fmla="*/ 349963 w 396282"/>
                <a:gd name="connsiteY76" fmla="*/ 46182 h 508000"/>
                <a:gd name="connsiteX77" fmla="*/ 221300 w 396282"/>
                <a:gd name="connsiteY77" fmla="*/ 46182 h 508000"/>
                <a:gd name="connsiteX78" fmla="*/ 46319 w 396282"/>
                <a:gd name="connsiteY78" fmla="*/ 41051 h 508000"/>
                <a:gd name="connsiteX79" fmla="*/ 46319 w 396282"/>
                <a:gd name="connsiteY79" fmla="*/ 174465 h 508000"/>
                <a:gd name="connsiteX80" fmla="*/ 82344 w 396282"/>
                <a:gd name="connsiteY80" fmla="*/ 174465 h 508000"/>
                <a:gd name="connsiteX81" fmla="*/ 82344 w 396282"/>
                <a:gd name="connsiteY81" fmla="*/ 41051 h 508000"/>
                <a:gd name="connsiteX82" fmla="*/ 46319 w 396282"/>
                <a:gd name="connsiteY82" fmla="*/ 41051 h 508000"/>
                <a:gd name="connsiteX83" fmla="*/ 25733 w 396282"/>
                <a:gd name="connsiteY83" fmla="*/ 0 h 508000"/>
                <a:gd name="connsiteX84" fmla="*/ 370549 w 396282"/>
                <a:gd name="connsiteY84" fmla="*/ 0 h 508000"/>
                <a:gd name="connsiteX85" fmla="*/ 396282 w 396282"/>
                <a:gd name="connsiteY85" fmla="*/ 25657 h 508000"/>
                <a:gd name="connsiteX86" fmla="*/ 396282 w 396282"/>
                <a:gd name="connsiteY86" fmla="*/ 384849 h 508000"/>
                <a:gd name="connsiteX87" fmla="*/ 313938 w 396282"/>
                <a:gd name="connsiteY87" fmla="*/ 384849 h 508000"/>
                <a:gd name="connsiteX88" fmla="*/ 283059 w 396282"/>
                <a:gd name="connsiteY88" fmla="*/ 410505 h 508000"/>
                <a:gd name="connsiteX89" fmla="*/ 283059 w 396282"/>
                <a:gd name="connsiteY89" fmla="*/ 508000 h 508000"/>
                <a:gd name="connsiteX90" fmla="*/ 25733 w 396282"/>
                <a:gd name="connsiteY90" fmla="*/ 508000 h 508000"/>
                <a:gd name="connsiteX91" fmla="*/ 0 w 396282"/>
                <a:gd name="connsiteY91" fmla="*/ 482343 h 508000"/>
                <a:gd name="connsiteX92" fmla="*/ 0 w 396282"/>
                <a:gd name="connsiteY92" fmla="*/ 25657 h 508000"/>
                <a:gd name="connsiteX93" fmla="*/ 25733 w 396282"/>
                <a:gd name="connsiteY93"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96282" h="508000">
                  <a:moveTo>
                    <a:pt x="339765" y="404714"/>
                  </a:moveTo>
                  <a:cubicBezTo>
                    <a:pt x="396282" y="404714"/>
                    <a:pt x="396282" y="404714"/>
                    <a:pt x="396282" y="404714"/>
                  </a:cubicBezTo>
                  <a:lnTo>
                    <a:pt x="314075" y="508000"/>
                  </a:lnTo>
                  <a:cubicBezTo>
                    <a:pt x="314075" y="435700"/>
                    <a:pt x="314075" y="435700"/>
                    <a:pt x="314075" y="435700"/>
                  </a:cubicBezTo>
                  <a:cubicBezTo>
                    <a:pt x="314075" y="420207"/>
                    <a:pt x="324351" y="404714"/>
                    <a:pt x="339765" y="404714"/>
                  </a:cubicBezTo>
                  <a:close/>
                  <a:moveTo>
                    <a:pt x="46319" y="389980"/>
                  </a:moveTo>
                  <a:cubicBezTo>
                    <a:pt x="41172" y="389980"/>
                    <a:pt x="41172" y="395111"/>
                    <a:pt x="41172" y="400242"/>
                  </a:cubicBezTo>
                  <a:cubicBezTo>
                    <a:pt x="41172" y="400242"/>
                    <a:pt x="41172" y="400242"/>
                    <a:pt x="41172" y="410505"/>
                  </a:cubicBezTo>
                  <a:cubicBezTo>
                    <a:pt x="41172" y="415636"/>
                    <a:pt x="41172" y="420768"/>
                    <a:pt x="46319" y="420768"/>
                  </a:cubicBezTo>
                  <a:cubicBezTo>
                    <a:pt x="46319" y="420768"/>
                    <a:pt x="46319" y="420768"/>
                    <a:pt x="200714" y="420768"/>
                  </a:cubicBezTo>
                  <a:cubicBezTo>
                    <a:pt x="200714" y="420768"/>
                    <a:pt x="205861" y="415636"/>
                    <a:pt x="205861" y="410505"/>
                  </a:cubicBezTo>
                  <a:lnTo>
                    <a:pt x="205861" y="400242"/>
                  </a:lnTo>
                  <a:cubicBezTo>
                    <a:pt x="205861" y="395111"/>
                    <a:pt x="200714" y="389980"/>
                    <a:pt x="200714" y="389980"/>
                  </a:cubicBezTo>
                  <a:cubicBezTo>
                    <a:pt x="200714" y="389980"/>
                    <a:pt x="200714" y="389980"/>
                    <a:pt x="46319" y="389980"/>
                  </a:cubicBezTo>
                  <a:close/>
                  <a:moveTo>
                    <a:pt x="51465" y="333535"/>
                  </a:moveTo>
                  <a:cubicBezTo>
                    <a:pt x="46319" y="333535"/>
                    <a:pt x="41172" y="333535"/>
                    <a:pt x="41172" y="338667"/>
                  </a:cubicBezTo>
                  <a:cubicBezTo>
                    <a:pt x="41172" y="338667"/>
                    <a:pt x="41172" y="338667"/>
                    <a:pt x="41172" y="354061"/>
                  </a:cubicBezTo>
                  <a:cubicBezTo>
                    <a:pt x="41172" y="359192"/>
                    <a:pt x="46319" y="359192"/>
                    <a:pt x="51465" y="359192"/>
                  </a:cubicBezTo>
                  <a:cubicBezTo>
                    <a:pt x="51465" y="359192"/>
                    <a:pt x="51465" y="359192"/>
                    <a:pt x="339670" y="359192"/>
                  </a:cubicBezTo>
                  <a:cubicBezTo>
                    <a:pt x="344817" y="359192"/>
                    <a:pt x="349963" y="359192"/>
                    <a:pt x="349963" y="354061"/>
                  </a:cubicBezTo>
                  <a:lnTo>
                    <a:pt x="349963" y="338667"/>
                  </a:lnTo>
                  <a:cubicBezTo>
                    <a:pt x="349963" y="333535"/>
                    <a:pt x="344817" y="333535"/>
                    <a:pt x="339670" y="333535"/>
                  </a:cubicBezTo>
                  <a:cubicBezTo>
                    <a:pt x="339670" y="333535"/>
                    <a:pt x="339670" y="333535"/>
                    <a:pt x="51465" y="333535"/>
                  </a:cubicBezTo>
                  <a:close/>
                  <a:moveTo>
                    <a:pt x="51465" y="271960"/>
                  </a:moveTo>
                  <a:cubicBezTo>
                    <a:pt x="46319" y="271960"/>
                    <a:pt x="41172" y="277091"/>
                    <a:pt x="41172" y="282222"/>
                  </a:cubicBezTo>
                  <a:cubicBezTo>
                    <a:pt x="41172" y="282222"/>
                    <a:pt x="41172" y="282222"/>
                    <a:pt x="41172" y="297616"/>
                  </a:cubicBezTo>
                  <a:cubicBezTo>
                    <a:pt x="41172" y="297616"/>
                    <a:pt x="46319" y="302748"/>
                    <a:pt x="51465" y="302748"/>
                  </a:cubicBezTo>
                  <a:cubicBezTo>
                    <a:pt x="51465" y="302748"/>
                    <a:pt x="51465" y="302748"/>
                    <a:pt x="339670" y="302748"/>
                  </a:cubicBezTo>
                  <a:cubicBezTo>
                    <a:pt x="344817" y="302748"/>
                    <a:pt x="349963" y="297616"/>
                    <a:pt x="349963" y="297616"/>
                  </a:cubicBezTo>
                  <a:lnTo>
                    <a:pt x="349963" y="282222"/>
                  </a:lnTo>
                  <a:cubicBezTo>
                    <a:pt x="349963" y="277091"/>
                    <a:pt x="344817" y="271960"/>
                    <a:pt x="339670" y="271960"/>
                  </a:cubicBezTo>
                  <a:cubicBezTo>
                    <a:pt x="339670" y="271960"/>
                    <a:pt x="339670" y="271960"/>
                    <a:pt x="51465" y="271960"/>
                  </a:cubicBezTo>
                  <a:close/>
                  <a:moveTo>
                    <a:pt x="51465" y="215515"/>
                  </a:moveTo>
                  <a:cubicBezTo>
                    <a:pt x="46319" y="215515"/>
                    <a:pt x="41172" y="220647"/>
                    <a:pt x="41172" y="225778"/>
                  </a:cubicBezTo>
                  <a:cubicBezTo>
                    <a:pt x="41172" y="225778"/>
                    <a:pt x="41172" y="225778"/>
                    <a:pt x="41172" y="236040"/>
                  </a:cubicBezTo>
                  <a:cubicBezTo>
                    <a:pt x="41172" y="241172"/>
                    <a:pt x="46319" y="246303"/>
                    <a:pt x="51465" y="246303"/>
                  </a:cubicBezTo>
                  <a:cubicBezTo>
                    <a:pt x="51465" y="246303"/>
                    <a:pt x="51465" y="246303"/>
                    <a:pt x="339670" y="246303"/>
                  </a:cubicBezTo>
                  <a:cubicBezTo>
                    <a:pt x="344817" y="246303"/>
                    <a:pt x="349963" y="241172"/>
                    <a:pt x="349963" y="236040"/>
                  </a:cubicBezTo>
                  <a:lnTo>
                    <a:pt x="349963" y="225778"/>
                  </a:lnTo>
                  <a:cubicBezTo>
                    <a:pt x="349963" y="220647"/>
                    <a:pt x="344817" y="215515"/>
                    <a:pt x="339670" y="215515"/>
                  </a:cubicBezTo>
                  <a:cubicBezTo>
                    <a:pt x="339670" y="215515"/>
                    <a:pt x="339670" y="215515"/>
                    <a:pt x="51465" y="215515"/>
                  </a:cubicBezTo>
                  <a:close/>
                  <a:moveTo>
                    <a:pt x="221300" y="148808"/>
                  </a:moveTo>
                  <a:cubicBezTo>
                    <a:pt x="221300" y="148808"/>
                    <a:pt x="216154" y="148808"/>
                    <a:pt x="216154" y="153939"/>
                  </a:cubicBezTo>
                  <a:cubicBezTo>
                    <a:pt x="216154" y="153939"/>
                    <a:pt x="216154" y="153939"/>
                    <a:pt x="216154" y="169333"/>
                  </a:cubicBezTo>
                  <a:cubicBezTo>
                    <a:pt x="216154" y="174465"/>
                    <a:pt x="221300" y="174465"/>
                    <a:pt x="221300" y="174465"/>
                  </a:cubicBezTo>
                  <a:cubicBezTo>
                    <a:pt x="221300" y="174465"/>
                    <a:pt x="221300" y="174465"/>
                    <a:pt x="349963" y="174465"/>
                  </a:cubicBezTo>
                  <a:cubicBezTo>
                    <a:pt x="355110" y="174465"/>
                    <a:pt x="355110" y="174465"/>
                    <a:pt x="355110" y="169333"/>
                  </a:cubicBezTo>
                  <a:lnTo>
                    <a:pt x="355110" y="153939"/>
                  </a:lnTo>
                  <a:cubicBezTo>
                    <a:pt x="355110" y="148808"/>
                    <a:pt x="355110" y="148808"/>
                    <a:pt x="349963" y="148808"/>
                  </a:cubicBezTo>
                  <a:cubicBezTo>
                    <a:pt x="349963" y="148808"/>
                    <a:pt x="349963" y="148808"/>
                    <a:pt x="221300" y="148808"/>
                  </a:cubicBezTo>
                  <a:close/>
                  <a:moveTo>
                    <a:pt x="97784" y="112889"/>
                  </a:moveTo>
                  <a:lnTo>
                    <a:pt x="97784" y="174465"/>
                  </a:lnTo>
                  <a:cubicBezTo>
                    <a:pt x="97784" y="174465"/>
                    <a:pt x="97784" y="174465"/>
                    <a:pt x="133809" y="174465"/>
                  </a:cubicBezTo>
                  <a:cubicBezTo>
                    <a:pt x="133809" y="174465"/>
                    <a:pt x="133809" y="174465"/>
                    <a:pt x="133809" y="112889"/>
                  </a:cubicBezTo>
                  <a:cubicBezTo>
                    <a:pt x="133809" y="112889"/>
                    <a:pt x="133809" y="112889"/>
                    <a:pt x="97784" y="112889"/>
                  </a:cubicBezTo>
                  <a:close/>
                  <a:moveTo>
                    <a:pt x="221300" y="97495"/>
                  </a:moveTo>
                  <a:cubicBezTo>
                    <a:pt x="221300" y="97495"/>
                    <a:pt x="216154" y="102626"/>
                    <a:pt x="216154" y="107758"/>
                  </a:cubicBezTo>
                  <a:cubicBezTo>
                    <a:pt x="216154" y="107758"/>
                    <a:pt x="216154" y="107758"/>
                    <a:pt x="216154" y="118020"/>
                  </a:cubicBezTo>
                  <a:cubicBezTo>
                    <a:pt x="216154" y="123152"/>
                    <a:pt x="221300" y="128283"/>
                    <a:pt x="221300" y="128283"/>
                  </a:cubicBezTo>
                  <a:cubicBezTo>
                    <a:pt x="221300" y="128283"/>
                    <a:pt x="221300" y="128283"/>
                    <a:pt x="349963" y="128283"/>
                  </a:cubicBezTo>
                  <a:cubicBezTo>
                    <a:pt x="355110" y="128283"/>
                    <a:pt x="355110" y="123152"/>
                    <a:pt x="355110" y="118020"/>
                  </a:cubicBezTo>
                  <a:cubicBezTo>
                    <a:pt x="355110" y="118020"/>
                    <a:pt x="355110" y="118020"/>
                    <a:pt x="355110" y="107758"/>
                  </a:cubicBezTo>
                  <a:cubicBezTo>
                    <a:pt x="355110" y="102626"/>
                    <a:pt x="355110" y="97495"/>
                    <a:pt x="349963" y="97495"/>
                  </a:cubicBezTo>
                  <a:cubicBezTo>
                    <a:pt x="349963" y="97495"/>
                    <a:pt x="349963" y="97495"/>
                    <a:pt x="221300" y="97495"/>
                  </a:cubicBezTo>
                  <a:close/>
                  <a:moveTo>
                    <a:pt x="149249" y="82101"/>
                  </a:moveTo>
                  <a:lnTo>
                    <a:pt x="149249" y="174465"/>
                  </a:lnTo>
                  <a:cubicBezTo>
                    <a:pt x="149249" y="174465"/>
                    <a:pt x="149249" y="174465"/>
                    <a:pt x="185275" y="174465"/>
                  </a:cubicBezTo>
                  <a:cubicBezTo>
                    <a:pt x="185275" y="174465"/>
                    <a:pt x="185275" y="174465"/>
                    <a:pt x="185275" y="82101"/>
                  </a:cubicBezTo>
                  <a:cubicBezTo>
                    <a:pt x="185275" y="82101"/>
                    <a:pt x="185275" y="82101"/>
                    <a:pt x="149249" y="82101"/>
                  </a:cubicBezTo>
                  <a:close/>
                  <a:moveTo>
                    <a:pt x="221300" y="46182"/>
                  </a:moveTo>
                  <a:cubicBezTo>
                    <a:pt x="221300" y="46182"/>
                    <a:pt x="216154" y="51313"/>
                    <a:pt x="216154" y="56444"/>
                  </a:cubicBezTo>
                  <a:lnTo>
                    <a:pt x="216154" y="71838"/>
                  </a:lnTo>
                  <a:cubicBezTo>
                    <a:pt x="216154" y="71838"/>
                    <a:pt x="221300" y="76970"/>
                    <a:pt x="221300" y="76970"/>
                  </a:cubicBezTo>
                  <a:cubicBezTo>
                    <a:pt x="221300" y="76970"/>
                    <a:pt x="221300" y="76970"/>
                    <a:pt x="349963" y="76970"/>
                  </a:cubicBezTo>
                  <a:cubicBezTo>
                    <a:pt x="349963" y="76970"/>
                    <a:pt x="355110" y="71838"/>
                    <a:pt x="355110" y="71838"/>
                  </a:cubicBezTo>
                  <a:cubicBezTo>
                    <a:pt x="355110" y="71838"/>
                    <a:pt x="355110" y="71838"/>
                    <a:pt x="355110" y="56444"/>
                  </a:cubicBezTo>
                  <a:cubicBezTo>
                    <a:pt x="355110" y="51313"/>
                    <a:pt x="349963" y="46182"/>
                    <a:pt x="349963" y="46182"/>
                  </a:cubicBezTo>
                  <a:cubicBezTo>
                    <a:pt x="349963" y="46182"/>
                    <a:pt x="349963" y="46182"/>
                    <a:pt x="221300" y="46182"/>
                  </a:cubicBezTo>
                  <a:close/>
                  <a:moveTo>
                    <a:pt x="46319" y="41051"/>
                  </a:moveTo>
                  <a:lnTo>
                    <a:pt x="46319" y="174465"/>
                  </a:lnTo>
                  <a:cubicBezTo>
                    <a:pt x="46319" y="174465"/>
                    <a:pt x="46319" y="174465"/>
                    <a:pt x="82344" y="174465"/>
                  </a:cubicBezTo>
                  <a:cubicBezTo>
                    <a:pt x="82344" y="174465"/>
                    <a:pt x="82344" y="174465"/>
                    <a:pt x="82344" y="41051"/>
                  </a:cubicBezTo>
                  <a:cubicBezTo>
                    <a:pt x="82344" y="41051"/>
                    <a:pt x="82344" y="41051"/>
                    <a:pt x="46319" y="41051"/>
                  </a:cubicBezTo>
                  <a:close/>
                  <a:moveTo>
                    <a:pt x="25733" y="0"/>
                  </a:moveTo>
                  <a:cubicBezTo>
                    <a:pt x="25733" y="0"/>
                    <a:pt x="25733" y="0"/>
                    <a:pt x="370549" y="0"/>
                  </a:cubicBezTo>
                  <a:cubicBezTo>
                    <a:pt x="385989" y="0"/>
                    <a:pt x="396282" y="10263"/>
                    <a:pt x="396282" y="25657"/>
                  </a:cubicBezTo>
                  <a:cubicBezTo>
                    <a:pt x="396282" y="25657"/>
                    <a:pt x="396282" y="25657"/>
                    <a:pt x="396282" y="384849"/>
                  </a:cubicBezTo>
                  <a:cubicBezTo>
                    <a:pt x="396282" y="384849"/>
                    <a:pt x="396282" y="384849"/>
                    <a:pt x="313938" y="384849"/>
                  </a:cubicBezTo>
                  <a:cubicBezTo>
                    <a:pt x="298498" y="384849"/>
                    <a:pt x="283059" y="395111"/>
                    <a:pt x="283059" y="410505"/>
                  </a:cubicBezTo>
                  <a:cubicBezTo>
                    <a:pt x="283059" y="410505"/>
                    <a:pt x="283059" y="410505"/>
                    <a:pt x="283059" y="508000"/>
                  </a:cubicBezTo>
                  <a:cubicBezTo>
                    <a:pt x="283059" y="508000"/>
                    <a:pt x="283059" y="508000"/>
                    <a:pt x="25733" y="508000"/>
                  </a:cubicBezTo>
                  <a:cubicBezTo>
                    <a:pt x="10293" y="508000"/>
                    <a:pt x="0" y="497737"/>
                    <a:pt x="0" y="482343"/>
                  </a:cubicBezTo>
                  <a:cubicBezTo>
                    <a:pt x="0" y="482343"/>
                    <a:pt x="0" y="482343"/>
                    <a:pt x="0" y="25657"/>
                  </a:cubicBezTo>
                  <a:cubicBezTo>
                    <a:pt x="0" y="10263"/>
                    <a:pt x="10293" y="0"/>
                    <a:pt x="25733" y="0"/>
                  </a:cubicBezTo>
                  <a:close/>
                </a:path>
              </a:pathLst>
            </a:custGeom>
            <a:solidFill>
              <a:schemeClr val="tx2">
                <a:lumMod val="40000"/>
                <a:lumOff val="60000"/>
              </a:schemeClr>
            </a:solidFill>
            <a:ln>
              <a:noFill/>
            </a:ln>
            <a:extLst/>
          </p:spPr>
          <p:txBody>
            <a:bodyPr anchor="ctr"/>
            <a:lstStyle/>
            <a:p>
              <a:pPr algn="ctr"/>
              <a:endParaRPr>
                <a:latin typeface="+mn-lt"/>
                <a:ea typeface="+mn-ea"/>
                <a:cs typeface="+mn-ea"/>
                <a:sym typeface="+mn-lt"/>
              </a:endParaRPr>
            </a:p>
          </p:txBody>
        </p:sp>
      </p:grpSp>
      <p:grpSp>
        <p:nvGrpSpPr>
          <p:cNvPr id="22" name="组合 21"/>
          <p:cNvGrpSpPr/>
          <p:nvPr/>
        </p:nvGrpSpPr>
        <p:grpSpPr>
          <a:xfrm>
            <a:off x="3059832" y="2566992"/>
            <a:ext cx="1035115" cy="621321"/>
            <a:chOff x="3059833" y="1511535"/>
            <a:chExt cx="1035115" cy="621321"/>
          </a:xfrm>
        </p:grpSpPr>
        <p:sp>
          <p:nvSpPr>
            <p:cNvPr id="23" name="iS1ide-Oval 9"/>
            <p:cNvSpPr/>
            <p:nvPr/>
          </p:nvSpPr>
          <p:spPr bwMode="auto">
            <a:xfrm>
              <a:off x="3944781" y="1747114"/>
              <a:ext cx="150167" cy="150167"/>
            </a:xfrm>
            <a:prstGeom prst="ellipse">
              <a:avLst/>
            </a:prstGeom>
            <a:solidFill>
              <a:schemeClr val="bg1"/>
            </a:solidFill>
            <a:ln w="19050" cap="flat" cmpd="sng" algn="ctr">
              <a:solidFill>
                <a:schemeClr val="accent1">
                  <a:lumMod val="100000"/>
                </a:schemeClr>
              </a:solidFill>
              <a:prstDash val="solid"/>
              <a:round/>
              <a:headEnd type="none" w="med" len="med"/>
              <a:tailEnd type="none" w="med" len="med"/>
            </a:ln>
          </p:spPr>
          <p:txBody>
            <a:bodyPr anchor="ctr"/>
            <a:lstStyle/>
            <a:p>
              <a:pPr algn="ctr"/>
              <a:endParaRPr sz="4000" b="1">
                <a:latin typeface="+mn-lt"/>
                <a:ea typeface="+mn-ea"/>
                <a:cs typeface="+mn-ea"/>
                <a:sym typeface="+mn-lt"/>
              </a:endParaRPr>
            </a:p>
          </p:txBody>
        </p:sp>
        <p:sp>
          <p:nvSpPr>
            <p:cNvPr id="24" name="iS1ide-Teardrop 15"/>
            <p:cNvSpPr/>
            <p:nvPr/>
          </p:nvSpPr>
          <p:spPr bwMode="auto">
            <a:xfrm rot="2691234">
              <a:off x="3059833" y="1511535"/>
              <a:ext cx="621322" cy="621321"/>
            </a:xfrm>
            <a:prstGeom prst="teardrop">
              <a:avLst/>
            </a:prstGeom>
            <a:solidFill>
              <a:schemeClr val="accent1">
                <a:lumMod val="100000"/>
              </a:schemeClr>
            </a:solidFill>
            <a:ln w="19050">
              <a:noFill/>
              <a:round/>
              <a:headEnd/>
              <a:tailEnd/>
            </a:ln>
          </p:spPr>
          <p:txBody>
            <a:bodyPr anchor="ctr"/>
            <a:lstStyle/>
            <a:p>
              <a:pPr algn="ctr"/>
              <a:endParaRPr sz="4000" b="1">
                <a:latin typeface="+mn-lt"/>
                <a:ea typeface="+mn-ea"/>
                <a:cs typeface="+mn-ea"/>
                <a:sym typeface="+mn-lt"/>
              </a:endParaRPr>
            </a:p>
          </p:txBody>
        </p:sp>
        <p:sp>
          <p:nvSpPr>
            <p:cNvPr id="26" name="iS1ide-Oval 22"/>
            <p:cNvSpPr/>
            <p:nvPr/>
          </p:nvSpPr>
          <p:spPr bwMode="auto">
            <a:xfrm>
              <a:off x="3075196" y="1522873"/>
              <a:ext cx="598645" cy="598644"/>
            </a:xfrm>
            <a:prstGeom prst="ellipse">
              <a:avLst/>
            </a:prstGeom>
            <a:solidFill>
              <a:schemeClr val="bg1">
                <a:alpha val="0"/>
              </a:schemeClr>
            </a:solidFill>
            <a:ln w="19050">
              <a:noFill/>
              <a:round/>
              <a:headEnd/>
              <a:tailEnd/>
            </a:ln>
          </p:spPr>
          <p:txBody>
            <a:bodyPr rot="0" spcFirstLastPara="0" vert="horz" wrap="none" lIns="91440" tIns="45720" rIns="91440" bIns="45720" anchor="ctr" anchorCtr="1" forceAA="0" compatLnSpc="1">
              <a:prstTxWarp prst="textNoShape">
                <a:avLst/>
              </a:prstTxWarp>
              <a:noAutofit/>
            </a:bodyPr>
            <a:lstStyle/>
            <a:p>
              <a:pPr algn="ctr"/>
              <a:r>
                <a:rPr lang="zh-CN" altLang="en-US" sz="2400" b="1" dirty="0" smtClean="0">
                  <a:solidFill>
                    <a:schemeClr val="bg1">
                      <a:lumMod val="100000"/>
                    </a:schemeClr>
                  </a:solidFill>
                  <a:latin typeface="+mn-lt"/>
                  <a:ea typeface="+mn-ea"/>
                  <a:cs typeface="+mn-ea"/>
                  <a:sym typeface="+mn-lt"/>
                </a:rPr>
                <a:t>二</a:t>
              </a:r>
              <a:endParaRPr lang="en-US" altLang="zh-CN" sz="2400" b="1" dirty="0">
                <a:solidFill>
                  <a:schemeClr val="bg1">
                    <a:lumMod val="100000"/>
                  </a:schemeClr>
                </a:solidFill>
                <a:latin typeface="+mn-lt"/>
                <a:ea typeface="+mn-ea"/>
                <a:cs typeface="+mn-ea"/>
                <a:sym typeface="+mn-lt"/>
              </a:endParaRPr>
            </a:p>
          </p:txBody>
        </p:sp>
      </p:grpSp>
      <p:sp>
        <p:nvSpPr>
          <p:cNvPr id="27" name="íṡľíḍè-TextBox 30"/>
          <p:cNvSpPr txBox="1"/>
          <p:nvPr/>
        </p:nvSpPr>
        <p:spPr>
          <a:xfrm>
            <a:off x="4574654" y="2697632"/>
            <a:ext cx="3744416" cy="360040"/>
          </a:xfrm>
          <a:prstGeom prst="rect">
            <a:avLst/>
          </a:prstGeom>
          <a:noFill/>
        </p:spPr>
        <p:txBody>
          <a:bodyPr wrap="none" lIns="0" tIns="0" rIns="0" bIns="0" anchor="b" anchorCtr="0">
            <a:noAutofit/>
          </a:bodyPr>
          <a:lstStyle/>
          <a:p>
            <a:pPr marL="342900" indent="-342900">
              <a:buFont typeface="Wingdings" pitchFamily="2" charset="2"/>
              <a:buChar char="u"/>
            </a:pPr>
            <a:r>
              <a:rPr lang="zh-CN" altLang="en-US" sz="2400" b="1" dirty="0" smtClean="0">
                <a:solidFill>
                  <a:schemeClr val="tx2"/>
                </a:solidFill>
                <a:latin typeface="+mn-ea"/>
                <a:ea typeface="+mn-ea"/>
                <a:cs typeface="+mn-ea"/>
                <a:sym typeface="+mn-lt"/>
              </a:rPr>
              <a:t> 整体收入的计算</a:t>
            </a:r>
            <a:endParaRPr lang="zh-CN" altLang="en-US" sz="2400" b="1" dirty="0">
              <a:solidFill>
                <a:schemeClr val="tx2"/>
              </a:solidFill>
              <a:latin typeface="+mn-ea"/>
              <a:ea typeface="+mn-ea"/>
              <a:cs typeface="+mn-ea"/>
              <a:sym typeface="+mn-lt"/>
            </a:endParaRPr>
          </a:p>
        </p:txBody>
      </p:sp>
      <p:grpSp>
        <p:nvGrpSpPr>
          <p:cNvPr id="43" name="组合 42"/>
          <p:cNvGrpSpPr/>
          <p:nvPr/>
        </p:nvGrpSpPr>
        <p:grpSpPr>
          <a:xfrm>
            <a:off x="3075195" y="3863136"/>
            <a:ext cx="1035115" cy="621321"/>
            <a:chOff x="3059833" y="1511535"/>
            <a:chExt cx="1035115" cy="621321"/>
          </a:xfrm>
        </p:grpSpPr>
        <p:sp>
          <p:nvSpPr>
            <p:cNvPr id="44" name="iS1ide-Oval 9"/>
            <p:cNvSpPr/>
            <p:nvPr/>
          </p:nvSpPr>
          <p:spPr bwMode="auto">
            <a:xfrm>
              <a:off x="3944781" y="1747114"/>
              <a:ext cx="150167" cy="150167"/>
            </a:xfrm>
            <a:prstGeom prst="ellipse">
              <a:avLst/>
            </a:prstGeom>
            <a:solidFill>
              <a:schemeClr val="bg1"/>
            </a:solidFill>
            <a:ln w="19050" cap="flat" cmpd="sng" algn="ctr">
              <a:solidFill>
                <a:schemeClr val="accent1">
                  <a:lumMod val="100000"/>
                </a:schemeClr>
              </a:solidFill>
              <a:prstDash val="solid"/>
              <a:round/>
              <a:headEnd type="none" w="med" len="med"/>
              <a:tailEnd type="none" w="med" len="med"/>
            </a:ln>
          </p:spPr>
          <p:txBody>
            <a:bodyPr anchor="ctr"/>
            <a:lstStyle/>
            <a:p>
              <a:pPr algn="ctr"/>
              <a:endParaRPr sz="4000" b="1">
                <a:latin typeface="+mn-lt"/>
                <a:ea typeface="+mn-ea"/>
                <a:cs typeface="+mn-ea"/>
                <a:sym typeface="+mn-lt"/>
              </a:endParaRPr>
            </a:p>
          </p:txBody>
        </p:sp>
        <p:sp>
          <p:nvSpPr>
            <p:cNvPr id="45" name="iS1ide-Teardrop 15"/>
            <p:cNvSpPr/>
            <p:nvPr/>
          </p:nvSpPr>
          <p:spPr bwMode="auto">
            <a:xfrm rot="2691234">
              <a:off x="3059833" y="1511535"/>
              <a:ext cx="621322" cy="621321"/>
            </a:xfrm>
            <a:prstGeom prst="teardrop">
              <a:avLst/>
            </a:prstGeom>
            <a:solidFill>
              <a:schemeClr val="accent1">
                <a:lumMod val="100000"/>
              </a:schemeClr>
            </a:solidFill>
            <a:ln w="19050">
              <a:noFill/>
              <a:round/>
              <a:headEnd/>
              <a:tailEnd/>
            </a:ln>
          </p:spPr>
          <p:txBody>
            <a:bodyPr anchor="ctr"/>
            <a:lstStyle/>
            <a:p>
              <a:pPr algn="ctr"/>
              <a:endParaRPr sz="4000" b="1">
                <a:latin typeface="+mn-lt"/>
                <a:ea typeface="+mn-ea"/>
                <a:cs typeface="+mn-ea"/>
                <a:sym typeface="+mn-lt"/>
              </a:endParaRPr>
            </a:p>
          </p:txBody>
        </p:sp>
        <p:sp>
          <p:nvSpPr>
            <p:cNvPr id="46" name="iS1ide-Oval 22"/>
            <p:cNvSpPr/>
            <p:nvPr/>
          </p:nvSpPr>
          <p:spPr bwMode="auto">
            <a:xfrm>
              <a:off x="3075196" y="1522873"/>
              <a:ext cx="598645" cy="598644"/>
            </a:xfrm>
            <a:prstGeom prst="ellipse">
              <a:avLst/>
            </a:prstGeom>
            <a:solidFill>
              <a:schemeClr val="bg1">
                <a:alpha val="0"/>
              </a:schemeClr>
            </a:solidFill>
            <a:ln w="19050">
              <a:noFill/>
              <a:round/>
              <a:headEnd/>
              <a:tailEnd/>
            </a:ln>
          </p:spPr>
          <p:txBody>
            <a:bodyPr rot="0" spcFirstLastPara="0" vert="horz" wrap="none" lIns="91440" tIns="45720" rIns="91440" bIns="45720" anchor="ctr" anchorCtr="1" forceAA="0" compatLnSpc="1">
              <a:prstTxWarp prst="textNoShape">
                <a:avLst/>
              </a:prstTxWarp>
              <a:noAutofit/>
            </a:bodyPr>
            <a:lstStyle/>
            <a:p>
              <a:pPr algn="ctr"/>
              <a:r>
                <a:rPr lang="zh-CN" altLang="en-US" sz="2400" b="1" dirty="0" smtClean="0">
                  <a:solidFill>
                    <a:schemeClr val="bg1">
                      <a:lumMod val="100000"/>
                    </a:schemeClr>
                  </a:solidFill>
                  <a:latin typeface="+mn-lt"/>
                  <a:ea typeface="+mn-ea"/>
                  <a:cs typeface="+mn-ea"/>
                  <a:sym typeface="+mn-lt"/>
                </a:rPr>
                <a:t>三</a:t>
              </a:r>
              <a:endParaRPr lang="en-US" altLang="zh-CN" sz="2400" b="1" dirty="0">
                <a:solidFill>
                  <a:schemeClr val="bg1">
                    <a:lumMod val="100000"/>
                  </a:schemeClr>
                </a:solidFill>
                <a:latin typeface="+mn-lt"/>
                <a:ea typeface="+mn-ea"/>
                <a:cs typeface="+mn-ea"/>
                <a:sym typeface="+mn-lt"/>
              </a:endParaRPr>
            </a:p>
          </p:txBody>
        </p:sp>
      </p:grpSp>
      <p:sp>
        <p:nvSpPr>
          <p:cNvPr id="49" name="íṡľíḍè-TextBox 30"/>
          <p:cNvSpPr txBox="1"/>
          <p:nvPr/>
        </p:nvSpPr>
        <p:spPr>
          <a:xfrm>
            <a:off x="4621430" y="3982489"/>
            <a:ext cx="3744416" cy="360040"/>
          </a:xfrm>
          <a:prstGeom prst="rect">
            <a:avLst/>
          </a:prstGeom>
          <a:noFill/>
        </p:spPr>
        <p:txBody>
          <a:bodyPr wrap="none" lIns="0" tIns="0" rIns="0" bIns="0" anchor="b" anchorCtr="0">
            <a:noAutofit/>
          </a:bodyPr>
          <a:lstStyle/>
          <a:p>
            <a:pPr marL="342900" indent="-342900">
              <a:buFont typeface="Wingdings" pitchFamily="2" charset="2"/>
              <a:buChar char="u"/>
            </a:pPr>
            <a:r>
              <a:rPr lang="zh-CN" altLang="en-US" sz="2400" b="1" dirty="0" smtClean="0">
                <a:solidFill>
                  <a:schemeClr val="tx2"/>
                </a:solidFill>
                <a:latin typeface="+mn-ea"/>
                <a:ea typeface="+mn-ea"/>
                <a:cs typeface="+mn-ea"/>
                <a:sym typeface="+mn-lt"/>
              </a:rPr>
              <a:t> 价格</a:t>
            </a:r>
            <a:r>
              <a:rPr lang="zh-CN" altLang="en-US" sz="2400" b="1" dirty="0">
                <a:solidFill>
                  <a:schemeClr val="tx2"/>
                </a:solidFill>
                <a:latin typeface="+mn-ea"/>
                <a:ea typeface="+mn-ea"/>
                <a:cs typeface="+mn-ea"/>
                <a:sym typeface="+mn-lt"/>
              </a:rPr>
              <a:t>审批存在的常见问题</a:t>
            </a:r>
          </a:p>
        </p:txBody>
      </p:sp>
      <p:grpSp>
        <p:nvGrpSpPr>
          <p:cNvPr id="50" name="组合 49"/>
          <p:cNvGrpSpPr/>
          <p:nvPr/>
        </p:nvGrpSpPr>
        <p:grpSpPr>
          <a:xfrm>
            <a:off x="3075195" y="5183943"/>
            <a:ext cx="1035115" cy="621321"/>
            <a:chOff x="3059833" y="1511535"/>
            <a:chExt cx="1035115" cy="621321"/>
          </a:xfrm>
        </p:grpSpPr>
        <p:sp>
          <p:nvSpPr>
            <p:cNvPr id="51" name="iS1ide-Oval 9"/>
            <p:cNvSpPr/>
            <p:nvPr/>
          </p:nvSpPr>
          <p:spPr bwMode="auto">
            <a:xfrm>
              <a:off x="3944781" y="1747114"/>
              <a:ext cx="150167" cy="150167"/>
            </a:xfrm>
            <a:prstGeom prst="ellipse">
              <a:avLst/>
            </a:prstGeom>
            <a:solidFill>
              <a:schemeClr val="bg1"/>
            </a:solidFill>
            <a:ln w="19050" cap="flat" cmpd="sng" algn="ctr">
              <a:solidFill>
                <a:schemeClr val="accent1">
                  <a:lumMod val="100000"/>
                </a:schemeClr>
              </a:solidFill>
              <a:prstDash val="solid"/>
              <a:round/>
              <a:headEnd type="none" w="med" len="med"/>
              <a:tailEnd type="none" w="med" len="med"/>
            </a:ln>
          </p:spPr>
          <p:txBody>
            <a:bodyPr anchor="ctr"/>
            <a:lstStyle/>
            <a:p>
              <a:pPr algn="ctr"/>
              <a:endParaRPr sz="4000" b="1">
                <a:latin typeface="+mn-lt"/>
                <a:ea typeface="+mn-ea"/>
                <a:cs typeface="+mn-ea"/>
                <a:sym typeface="+mn-lt"/>
              </a:endParaRPr>
            </a:p>
          </p:txBody>
        </p:sp>
        <p:sp>
          <p:nvSpPr>
            <p:cNvPr id="52" name="iS1ide-Teardrop 15"/>
            <p:cNvSpPr/>
            <p:nvPr/>
          </p:nvSpPr>
          <p:spPr bwMode="auto">
            <a:xfrm rot="2691234">
              <a:off x="3059833" y="1511535"/>
              <a:ext cx="621322" cy="621321"/>
            </a:xfrm>
            <a:prstGeom prst="teardrop">
              <a:avLst/>
            </a:prstGeom>
            <a:solidFill>
              <a:schemeClr val="accent1">
                <a:lumMod val="100000"/>
              </a:schemeClr>
            </a:solidFill>
            <a:ln w="19050">
              <a:noFill/>
              <a:round/>
              <a:headEnd/>
              <a:tailEnd/>
            </a:ln>
          </p:spPr>
          <p:txBody>
            <a:bodyPr anchor="ctr"/>
            <a:lstStyle/>
            <a:p>
              <a:pPr algn="ctr"/>
              <a:endParaRPr sz="4000" b="1">
                <a:latin typeface="+mn-lt"/>
                <a:ea typeface="+mn-ea"/>
                <a:cs typeface="+mn-ea"/>
                <a:sym typeface="+mn-lt"/>
              </a:endParaRPr>
            </a:p>
          </p:txBody>
        </p:sp>
        <p:sp>
          <p:nvSpPr>
            <p:cNvPr id="53" name="iS1ide-Oval 22"/>
            <p:cNvSpPr/>
            <p:nvPr/>
          </p:nvSpPr>
          <p:spPr bwMode="auto">
            <a:xfrm>
              <a:off x="3075196" y="1522873"/>
              <a:ext cx="598645" cy="598644"/>
            </a:xfrm>
            <a:prstGeom prst="ellipse">
              <a:avLst/>
            </a:prstGeom>
            <a:solidFill>
              <a:schemeClr val="bg1">
                <a:alpha val="0"/>
              </a:schemeClr>
            </a:solidFill>
            <a:ln w="19050">
              <a:noFill/>
              <a:round/>
              <a:headEnd/>
              <a:tailEnd/>
            </a:ln>
          </p:spPr>
          <p:txBody>
            <a:bodyPr rot="0" spcFirstLastPara="0" vert="horz" wrap="none" lIns="91440" tIns="45720" rIns="91440" bIns="45720" anchor="ctr" anchorCtr="1" forceAA="0" compatLnSpc="1">
              <a:prstTxWarp prst="textNoShape">
                <a:avLst/>
              </a:prstTxWarp>
              <a:noAutofit/>
            </a:bodyPr>
            <a:lstStyle/>
            <a:p>
              <a:pPr algn="ctr"/>
              <a:r>
                <a:rPr lang="zh-CN" altLang="en-US" sz="2400" b="1" dirty="0" smtClean="0">
                  <a:solidFill>
                    <a:schemeClr val="bg1">
                      <a:lumMod val="100000"/>
                    </a:schemeClr>
                  </a:solidFill>
                  <a:latin typeface="+mn-lt"/>
                  <a:ea typeface="+mn-ea"/>
                  <a:cs typeface="+mn-ea"/>
                  <a:sym typeface="+mn-lt"/>
                </a:rPr>
                <a:t>四</a:t>
              </a:r>
              <a:endParaRPr lang="en-US" altLang="zh-CN" sz="2400" b="1" dirty="0">
                <a:solidFill>
                  <a:schemeClr val="bg1">
                    <a:lumMod val="100000"/>
                  </a:schemeClr>
                </a:solidFill>
                <a:latin typeface="+mn-lt"/>
                <a:ea typeface="+mn-ea"/>
                <a:cs typeface="+mn-ea"/>
                <a:sym typeface="+mn-lt"/>
              </a:endParaRPr>
            </a:p>
          </p:txBody>
        </p:sp>
      </p:grpSp>
      <p:sp>
        <p:nvSpPr>
          <p:cNvPr id="54" name="íṡľíḍè-TextBox 30"/>
          <p:cNvSpPr txBox="1"/>
          <p:nvPr/>
        </p:nvSpPr>
        <p:spPr>
          <a:xfrm>
            <a:off x="4621430" y="5303296"/>
            <a:ext cx="3744416" cy="360040"/>
          </a:xfrm>
          <a:prstGeom prst="rect">
            <a:avLst/>
          </a:prstGeom>
          <a:noFill/>
        </p:spPr>
        <p:txBody>
          <a:bodyPr wrap="none" lIns="0" tIns="0" rIns="0" bIns="0" anchor="b" anchorCtr="0">
            <a:noAutofit/>
          </a:bodyPr>
          <a:lstStyle/>
          <a:p>
            <a:pPr marL="342900" indent="-342900">
              <a:buFont typeface="Wingdings" pitchFamily="2" charset="2"/>
              <a:buChar char="u"/>
            </a:pPr>
            <a:r>
              <a:rPr lang="zh-CN" altLang="en-US" sz="2400" b="1" dirty="0" smtClean="0">
                <a:solidFill>
                  <a:schemeClr val="tx2"/>
                </a:solidFill>
                <a:latin typeface="+mn-ea"/>
                <a:ea typeface="+mn-ea"/>
                <a:cs typeface="+mn-ea"/>
                <a:sym typeface="+mn-lt"/>
              </a:rPr>
              <a:t> 财务</a:t>
            </a:r>
            <a:r>
              <a:rPr lang="zh-CN" altLang="en-US" sz="2400" b="1" dirty="0">
                <a:solidFill>
                  <a:schemeClr val="tx2"/>
                </a:solidFill>
                <a:latin typeface="+mn-ea"/>
                <a:ea typeface="+mn-ea"/>
                <a:cs typeface="+mn-ea"/>
                <a:sym typeface="+mn-lt"/>
              </a:rPr>
              <a:t>审核</a:t>
            </a:r>
            <a:r>
              <a:rPr lang="zh-CN" altLang="en-US" sz="2400" b="1" dirty="0" smtClean="0">
                <a:solidFill>
                  <a:schemeClr val="tx2"/>
                </a:solidFill>
                <a:latin typeface="+mn-ea"/>
                <a:ea typeface="+mn-ea"/>
                <a:cs typeface="+mn-ea"/>
                <a:sym typeface="+mn-lt"/>
              </a:rPr>
              <a:t>流程</a:t>
            </a:r>
            <a:endParaRPr lang="zh-CN" altLang="en-US" sz="2400" b="1" dirty="0">
              <a:solidFill>
                <a:schemeClr val="tx2"/>
              </a:solidFill>
              <a:latin typeface="+mn-ea"/>
              <a:ea typeface="+mn-ea"/>
              <a:cs typeface="+mn-ea"/>
              <a:sym typeface="+mn-lt"/>
            </a:endParaRPr>
          </a:p>
        </p:txBody>
      </p:sp>
    </p:spTree>
    <p:custDataLst>
      <p:tags r:id="rId1"/>
    </p:custDataLst>
    <p:extLst>
      <p:ext uri="{BB962C8B-B14F-4D97-AF65-F5344CB8AC3E}">
        <p14:creationId xmlns:p14="http://schemas.microsoft.com/office/powerpoint/2010/main" val="2287734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18"/>
          <p:cNvSpPr>
            <a:spLocks noChangeArrowheads="1"/>
          </p:cNvSpPr>
          <p:nvPr/>
        </p:nvSpPr>
        <p:spPr bwMode="auto">
          <a:xfrm>
            <a:off x="777875" y="185306"/>
            <a:ext cx="5522913" cy="438582"/>
          </a:xfrm>
          <a:prstGeom prst="rect">
            <a:avLst/>
          </a:prstGeom>
          <a:noFill/>
          <a:ln w="9525">
            <a:noFill/>
            <a:miter lim="800000"/>
            <a:headEnd/>
            <a:tailEnd/>
          </a:ln>
        </p:spPr>
        <p:txBody>
          <a:bodyPr lIns="68580" tIns="34290" rIns="68580" bIns="34290">
            <a:spAutoFit/>
          </a:bodyPr>
          <a:lstStyle/>
          <a:p>
            <a:r>
              <a:rPr lang="zh-CN" altLang="en-US" sz="2400" b="1" dirty="0" smtClean="0">
                <a:latin typeface="+mn-ea"/>
                <a:ea typeface="+mn-ea"/>
                <a:cs typeface="+mn-ea"/>
                <a:sym typeface="+mn-lt"/>
              </a:rPr>
              <a:t>一、</a:t>
            </a:r>
            <a:r>
              <a:rPr lang="en-US" altLang="zh-CN" sz="2400" b="1" dirty="0" smtClean="0">
                <a:latin typeface="+mn-ea"/>
                <a:ea typeface="+mn-ea"/>
                <a:cs typeface="+mn-ea"/>
                <a:sym typeface="+mn-lt"/>
              </a:rPr>
              <a:t> </a:t>
            </a:r>
            <a:r>
              <a:rPr lang="zh-CN" altLang="en-US" sz="2400" b="1" dirty="0" smtClean="0">
                <a:latin typeface="+mn-ea"/>
                <a:ea typeface="+mn-ea"/>
                <a:cs typeface="+mn-ea"/>
                <a:sym typeface="+mn-lt"/>
              </a:rPr>
              <a:t>新价格审批表的注意事项</a:t>
            </a:r>
            <a:endParaRPr lang="en-US" altLang="zh-CN" sz="2400" b="1" dirty="0">
              <a:latin typeface="+mn-ea"/>
              <a:ea typeface="+mn-ea"/>
              <a:cs typeface="+mn-ea"/>
              <a:sym typeface="+mn-lt"/>
            </a:endParaRPr>
          </a:p>
        </p:txBody>
      </p:sp>
      <p:grpSp>
        <p:nvGrpSpPr>
          <p:cNvPr id="2" name="组合 1"/>
          <p:cNvGrpSpPr/>
          <p:nvPr/>
        </p:nvGrpSpPr>
        <p:grpSpPr>
          <a:xfrm>
            <a:off x="137151" y="1154466"/>
            <a:ext cx="8982075" cy="4410075"/>
            <a:chOff x="137151" y="1154466"/>
            <a:chExt cx="8982075" cy="4410075"/>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1" y="1154466"/>
              <a:ext cx="8982075"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23528" y="1484784"/>
              <a:ext cx="576064" cy="461665"/>
            </a:xfrm>
            <a:prstGeom prst="rect">
              <a:avLst/>
            </a:prstGeom>
            <a:noFill/>
          </p:spPr>
          <p:txBody>
            <a:bodyPr wrap="square" rtlCol="0">
              <a:spAutoFit/>
            </a:bodyPr>
            <a:lstStyle/>
            <a:p>
              <a:pPr algn="ctr"/>
              <a:r>
                <a:rPr lang="zh-CN" altLang="en-US" sz="2400" b="1" dirty="0">
                  <a:solidFill>
                    <a:srgbClr val="FF0000"/>
                  </a:solidFill>
                </a:rPr>
                <a:t>①</a:t>
              </a:r>
            </a:p>
          </p:txBody>
        </p:sp>
        <p:sp>
          <p:nvSpPr>
            <p:cNvPr id="17" name="TextBox 16"/>
            <p:cNvSpPr txBox="1"/>
            <p:nvPr/>
          </p:nvSpPr>
          <p:spPr>
            <a:xfrm>
              <a:off x="2051720" y="2204864"/>
              <a:ext cx="576064" cy="461665"/>
            </a:xfrm>
            <a:prstGeom prst="rect">
              <a:avLst/>
            </a:prstGeom>
            <a:noFill/>
          </p:spPr>
          <p:txBody>
            <a:bodyPr wrap="square" rtlCol="0">
              <a:spAutoFit/>
            </a:bodyPr>
            <a:lstStyle/>
            <a:p>
              <a:pPr algn="ctr"/>
              <a:r>
                <a:rPr lang="zh-CN" altLang="en-US" sz="2400" b="1" dirty="0">
                  <a:solidFill>
                    <a:srgbClr val="FF0000"/>
                  </a:solidFill>
                </a:rPr>
                <a:t>②</a:t>
              </a:r>
            </a:p>
          </p:txBody>
        </p:sp>
        <p:sp>
          <p:nvSpPr>
            <p:cNvPr id="18" name="TextBox 17"/>
            <p:cNvSpPr txBox="1"/>
            <p:nvPr/>
          </p:nvSpPr>
          <p:spPr>
            <a:xfrm>
              <a:off x="5004048" y="2204864"/>
              <a:ext cx="576064" cy="461665"/>
            </a:xfrm>
            <a:prstGeom prst="rect">
              <a:avLst/>
            </a:prstGeom>
            <a:noFill/>
          </p:spPr>
          <p:txBody>
            <a:bodyPr wrap="square" rtlCol="0">
              <a:spAutoFit/>
            </a:bodyPr>
            <a:lstStyle/>
            <a:p>
              <a:pPr algn="ctr"/>
              <a:r>
                <a:rPr lang="zh-CN" altLang="en-US" sz="2400" b="1" dirty="0">
                  <a:solidFill>
                    <a:srgbClr val="FF0000"/>
                  </a:solidFill>
                </a:rPr>
                <a:t>③</a:t>
              </a:r>
            </a:p>
          </p:txBody>
        </p:sp>
        <p:sp>
          <p:nvSpPr>
            <p:cNvPr id="19" name="TextBox 18"/>
            <p:cNvSpPr txBox="1"/>
            <p:nvPr/>
          </p:nvSpPr>
          <p:spPr>
            <a:xfrm>
              <a:off x="7524328" y="2197106"/>
              <a:ext cx="576064" cy="461665"/>
            </a:xfrm>
            <a:prstGeom prst="rect">
              <a:avLst/>
            </a:prstGeom>
            <a:noFill/>
          </p:spPr>
          <p:txBody>
            <a:bodyPr wrap="square" rtlCol="0">
              <a:spAutoFit/>
            </a:bodyPr>
            <a:lstStyle/>
            <a:p>
              <a:pPr algn="ctr"/>
              <a:r>
                <a:rPr lang="zh-CN" altLang="en-US" sz="2400" b="1" dirty="0">
                  <a:solidFill>
                    <a:srgbClr val="FF0000"/>
                  </a:solidFill>
                </a:rPr>
                <a:t>④</a:t>
              </a:r>
            </a:p>
          </p:txBody>
        </p:sp>
        <p:sp>
          <p:nvSpPr>
            <p:cNvPr id="20" name="TextBox 19"/>
            <p:cNvSpPr txBox="1"/>
            <p:nvPr/>
          </p:nvSpPr>
          <p:spPr>
            <a:xfrm>
              <a:off x="7581221" y="3128670"/>
              <a:ext cx="576064" cy="461665"/>
            </a:xfrm>
            <a:prstGeom prst="rect">
              <a:avLst/>
            </a:prstGeom>
            <a:noFill/>
          </p:spPr>
          <p:txBody>
            <a:bodyPr wrap="square" rtlCol="0">
              <a:spAutoFit/>
            </a:bodyPr>
            <a:lstStyle/>
            <a:p>
              <a:pPr algn="ctr"/>
              <a:r>
                <a:rPr lang="zh-CN" altLang="en-US" sz="2400" b="1" dirty="0">
                  <a:solidFill>
                    <a:srgbClr val="FF0000"/>
                  </a:solidFill>
                </a:rPr>
                <a:t>⑤</a:t>
              </a:r>
            </a:p>
          </p:txBody>
        </p:sp>
        <p:sp>
          <p:nvSpPr>
            <p:cNvPr id="21" name="TextBox 20"/>
            <p:cNvSpPr txBox="1"/>
            <p:nvPr/>
          </p:nvSpPr>
          <p:spPr>
            <a:xfrm>
              <a:off x="253716" y="5062606"/>
              <a:ext cx="576064" cy="400110"/>
            </a:xfrm>
            <a:prstGeom prst="rect">
              <a:avLst/>
            </a:prstGeom>
            <a:noFill/>
          </p:spPr>
          <p:txBody>
            <a:bodyPr wrap="square" rtlCol="0">
              <a:spAutoFit/>
            </a:bodyPr>
            <a:lstStyle/>
            <a:p>
              <a:pPr algn="ctr"/>
              <a:r>
                <a:rPr lang="zh-CN" altLang="en-US" sz="2000" b="1" dirty="0">
                  <a:solidFill>
                    <a:srgbClr val="FF0000"/>
                  </a:solidFill>
                </a:rPr>
                <a:t>⑥</a:t>
              </a:r>
            </a:p>
          </p:txBody>
        </p:sp>
      </p:grpSp>
      <p:sp>
        <p:nvSpPr>
          <p:cNvPr id="7" name="TextBox 6"/>
          <p:cNvSpPr txBox="1"/>
          <p:nvPr/>
        </p:nvSpPr>
        <p:spPr>
          <a:xfrm>
            <a:off x="107504" y="5877272"/>
            <a:ext cx="2662100" cy="338554"/>
          </a:xfrm>
          <a:prstGeom prst="rect">
            <a:avLst/>
          </a:prstGeom>
          <a:noFill/>
        </p:spPr>
        <p:txBody>
          <a:bodyPr wrap="square" rtlCol="0">
            <a:spAutoFit/>
          </a:bodyPr>
          <a:lstStyle/>
          <a:p>
            <a:r>
              <a:rPr lang="en-US" altLang="zh-CN" sz="1600" dirty="0" smtClean="0">
                <a:latin typeface="+mn-ea"/>
                <a:ea typeface="+mn-ea"/>
              </a:rPr>
              <a:t>1</a:t>
            </a:r>
            <a:r>
              <a:rPr lang="zh-CN" altLang="en-US" sz="1600" dirty="0" smtClean="0">
                <a:latin typeface="+mn-ea"/>
                <a:ea typeface="+mn-ea"/>
              </a:rPr>
              <a:t>、</a:t>
            </a:r>
            <a:r>
              <a:rPr lang="zh-CN" altLang="en-US" sz="1600" dirty="0">
                <a:latin typeface="+mn-ea"/>
                <a:ea typeface="+mn-ea"/>
              </a:rPr>
              <a:t>本</a:t>
            </a:r>
            <a:r>
              <a:rPr lang="zh-CN" altLang="en-US" sz="1600" dirty="0" smtClean="0">
                <a:latin typeface="+mn-ea"/>
                <a:ea typeface="+mn-ea"/>
              </a:rPr>
              <a:t>次申报信息填写</a:t>
            </a:r>
            <a:endParaRPr lang="zh-CN" altLang="en-US" sz="1600" dirty="0">
              <a:latin typeface="+mn-ea"/>
              <a:ea typeface="+mn-ea"/>
            </a:endParaRPr>
          </a:p>
        </p:txBody>
      </p:sp>
      <p:sp>
        <p:nvSpPr>
          <p:cNvPr id="12" name="TextBox 11"/>
          <p:cNvSpPr txBox="1"/>
          <p:nvPr/>
        </p:nvSpPr>
        <p:spPr>
          <a:xfrm>
            <a:off x="2987824" y="5877272"/>
            <a:ext cx="3312368" cy="338554"/>
          </a:xfrm>
          <a:prstGeom prst="rect">
            <a:avLst/>
          </a:prstGeom>
          <a:noFill/>
        </p:spPr>
        <p:txBody>
          <a:bodyPr wrap="square" rtlCol="0">
            <a:spAutoFit/>
          </a:bodyPr>
          <a:lstStyle/>
          <a:p>
            <a:r>
              <a:rPr lang="en-US" altLang="zh-CN" sz="1600" dirty="0" smtClean="0">
                <a:latin typeface="+mn-ea"/>
                <a:ea typeface="+mn-ea"/>
              </a:rPr>
              <a:t>2</a:t>
            </a:r>
            <a:r>
              <a:rPr lang="zh-CN" altLang="en-US" sz="1600" dirty="0" smtClean="0">
                <a:latin typeface="+mn-ea"/>
                <a:ea typeface="+mn-ea"/>
              </a:rPr>
              <a:t>、本次申报房源净利润率重算</a:t>
            </a:r>
            <a:endParaRPr lang="zh-CN" altLang="en-US" sz="1600" dirty="0">
              <a:latin typeface="+mn-ea"/>
              <a:ea typeface="+mn-ea"/>
            </a:endParaRPr>
          </a:p>
        </p:txBody>
      </p:sp>
      <p:sp>
        <p:nvSpPr>
          <p:cNvPr id="13" name="TextBox 12"/>
          <p:cNvSpPr txBox="1"/>
          <p:nvPr/>
        </p:nvSpPr>
        <p:spPr>
          <a:xfrm>
            <a:off x="6300192" y="5877272"/>
            <a:ext cx="3039451" cy="338554"/>
          </a:xfrm>
          <a:prstGeom prst="rect">
            <a:avLst/>
          </a:prstGeom>
          <a:noFill/>
        </p:spPr>
        <p:txBody>
          <a:bodyPr wrap="square" rtlCol="0">
            <a:spAutoFit/>
          </a:bodyPr>
          <a:lstStyle/>
          <a:p>
            <a:r>
              <a:rPr lang="en-US" altLang="zh-CN" sz="1600" dirty="0" smtClean="0">
                <a:latin typeface="+mn-ea"/>
                <a:ea typeface="+mn-ea"/>
              </a:rPr>
              <a:t>3</a:t>
            </a:r>
            <a:r>
              <a:rPr lang="zh-CN" altLang="en-US" sz="1600" dirty="0" smtClean="0">
                <a:latin typeface="+mn-ea"/>
                <a:ea typeface="+mn-ea"/>
              </a:rPr>
              <a:t>、项目整体净利润率重算</a:t>
            </a:r>
            <a:endParaRPr lang="zh-CN" altLang="en-US" sz="1600" dirty="0">
              <a:latin typeface="+mn-ea"/>
              <a:ea typeface="+mn-ea"/>
            </a:endParaRPr>
          </a:p>
        </p:txBody>
      </p:sp>
      <p:sp>
        <p:nvSpPr>
          <p:cNvPr id="14" name="TextBox 13"/>
          <p:cNvSpPr txBox="1"/>
          <p:nvPr/>
        </p:nvSpPr>
        <p:spPr>
          <a:xfrm>
            <a:off x="107504" y="6309320"/>
            <a:ext cx="2880320" cy="338554"/>
          </a:xfrm>
          <a:prstGeom prst="rect">
            <a:avLst/>
          </a:prstGeom>
          <a:noFill/>
        </p:spPr>
        <p:txBody>
          <a:bodyPr wrap="square" rtlCol="0">
            <a:spAutoFit/>
          </a:bodyPr>
          <a:lstStyle/>
          <a:p>
            <a:r>
              <a:rPr lang="en-US" altLang="zh-CN" sz="1600" dirty="0" smtClean="0">
                <a:latin typeface="+mn-ea"/>
                <a:ea typeface="+mn-ea"/>
              </a:rPr>
              <a:t>4</a:t>
            </a:r>
            <a:r>
              <a:rPr lang="zh-CN" altLang="en-US" sz="1600" dirty="0" smtClean="0">
                <a:latin typeface="+mn-ea"/>
                <a:ea typeface="+mn-ea"/>
              </a:rPr>
              <a:t>、成本价（盈亏平衡点售价）</a:t>
            </a:r>
            <a:endParaRPr lang="zh-CN" altLang="en-US" sz="1600" dirty="0">
              <a:latin typeface="+mn-ea"/>
              <a:ea typeface="+mn-ea"/>
            </a:endParaRPr>
          </a:p>
        </p:txBody>
      </p:sp>
      <p:sp>
        <p:nvSpPr>
          <p:cNvPr id="15" name="TextBox 14"/>
          <p:cNvSpPr txBox="1"/>
          <p:nvPr/>
        </p:nvSpPr>
        <p:spPr>
          <a:xfrm>
            <a:off x="2987824" y="6309320"/>
            <a:ext cx="3312368" cy="338554"/>
          </a:xfrm>
          <a:prstGeom prst="rect">
            <a:avLst/>
          </a:prstGeom>
          <a:noFill/>
        </p:spPr>
        <p:txBody>
          <a:bodyPr wrap="square" rtlCol="0">
            <a:spAutoFit/>
          </a:bodyPr>
          <a:lstStyle/>
          <a:p>
            <a:r>
              <a:rPr lang="en-US" altLang="zh-CN" sz="1600" dirty="0" smtClean="0">
                <a:latin typeface="+mn-ea"/>
                <a:ea typeface="+mn-ea"/>
              </a:rPr>
              <a:t>5</a:t>
            </a:r>
            <a:r>
              <a:rPr lang="zh-CN" altLang="en-US" sz="1600" dirty="0" smtClean="0">
                <a:latin typeface="+mn-ea"/>
                <a:ea typeface="+mn-ea"/>
              </a:rPr>
              <a:t>、本次申报说明</a:t>
            </a:r>
            <a:endParaRPr lang="zh-CN" altLang="en-US" sz="1600" dirty="0">
              <a:latin typeface="+mn-ea"/>
              <a:ea typeface="+mn-ea"/>
            </a:endParaRPr>
          </a:p>
        </p:txBody>
      </p:sp>
      <p:sp>
        <p:nvSpPr>
          <p:cNvPr id="16" name="TextBox 15"/>
          <p:cNvSpPr txBox="1"/>
          <p:nvPr/>
        </p:nvSpPr>
        <p:spPr>
          <a:xfrm>
            <a:off x="6300192" y="6309320"/>
            <a:ext cx="3312368" cy="338554"/>
          </a:xfrm>
          <a:prstGeom prst="rect">
            <a:avLst/>
          </a:prstGeom>
          <a:noFill/>
        </p:spPr>
        <p:txBody>
          <a:bodyPr wrap="square" rtlCol="0">
            <a:spAutoFit/>
          </a:bodyPr>
          <a:lstStyle/>
          <a:p>
            <a:r>
              <a:rPr lang="en-US" altLang="zh-CN" sz="1600" dirty="0" smtClean="0">
                <a:latin typeface="+mn-ea"/>
                <a:ea typeface="+mn-ea"/>
              </a:rPr>
              <a:t>6</a:t>
            </a:r>
            <a:r>
              <a:rPr lang="zh-CN" altLang="en-US" sz="1600" dirty="0" smtClean="0">
                <a:latin typeface="+mn-ea"/>
                <a:ea typeface="+mn-ea"/>
              </a:rPr>
              <a:t>、注释区</a:t>
            </a:r>
            <a:endParaRPr lang="zh-CN" altLang="en-US" sz="1600" dirty="0">
              <a:latin typeface="+mn-ea"/>
              <a:ea typeface="+mn-ea"/>
            </a:endParaRPr>
          </a:p>
        </p:txBody>
      </p:sp>
    </p:spTree>
    <p:extLst>
      <p:ext uri="{BB962C8B-B14F-4D97-AF65-F5344CB8AC3E}">
        <p14:creationId xmlns:p14="http://schemas.microsoft.com/office/powerpoint/2010/main" val="743658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18"/>
          <p:cNvSpPr>
            <a:spLocks noChangeArrowheads="1"/>
          </p:cNvSpPr>
          <p:nvPr/>
        </p:nvSpPr>
        <p:spPr bwMode="auto">
          <a:xfrm>
            <a:off x="777875" y="185306"/>
            <a:ext cx="5522913" cy="438582"/>
          </a:xfrm>
          <a:prstGeom prst="rect">
            <a:avLst/>
          </a:prstGeom>
          <a:noFill/>
          <a:ln w="9525">
            <a:noFill/>
            <a:miter lim="800000"/>
            <a:headEnd/>
            <a:tailEnd/>
          </a:ln>
        </p:spPr>
        <p:txBody>
          <a:bodyPr lIns="68580" tIns="34290" rIns="68580" bIns="34290">
            <a:spAutoFit/>
          </a:bodyPr>
          <a:lstStyle/>
          <a:p>
            <a:r>
              <a:rPr lang="zh-CN" altLang="en-US" sz="2400" b="1" dirty="0">
                <a:latin typeface="+mn-ea"/>
                <a:ea typeface="+mn-ea"/>
                <a:cs typeface="+mn-ea"/>
                <a:sym typeface="+mn-lt"/>
              </a:rPr>
              <a:t>一、 新价格审批表的注意事项</a:t>
            </a:r>
          </a:p>
        </p:txBody>
      </p:sp>
      <p:sp>
        <p:nvSpPr>
          <p:cNvPr id="7" name="TextBox 6"/>
          <p:cNvSpPr txBox="1"/>
          <p:nvPr/>
        </p:nvSpPr>
        <p:spPr>
          <a:xfrm>
            <a:off x="780166" y="692696"/>
            <a:ext cx="2662100" cy="369332"/>
          </a:xfrm>
          <a:prstGeom prst="rect">
            <a:avLst/>
          </a:prstGeom>
          <a:noFill/>
        </p:spPr>
        <p:txBody>
          <a:bodyPr wrap="square" rtlCol="0">
            <a:spAutoFit/>
          </a:bodyPr>
          <a:lstStyle/>
          <a:p>
            <a:r>
              <a:rPr lang="en-US" altLang="zh-CN" dirty="0" smtClean="0">
                <a:latin typeface="+mn-ea"/>
                <a:ea typeface="+mn-ea"/>
              </a:rPr>
              <a:t>1</a:t>
            </a:r>
            <a:r>
              <a:rPr lang="zh-CN" altLang="en-US" dirty="0" smtClean="0">
                <a:latin typeface="+mn-ea"/>
                <a:ea typeface="+mn-ea"/>
              </a:rPr>
              <a:t>、</a:t>
            </a:r>
            <a:r>
              <a:rPr lang="zh-CN" altLang="en-US" dirty="0">
                <a:latin typeface="+mn-ea"/>
                <a:ea typeface="+mn-ea"/>
              </a:rPr>
              <a:t>本</a:t>
            </a:r>
            <a:r>
              <a:rPr lang="zh-CN" altLang="en-US" dirty="0" smtClean="0">
                <a:latin typeface="+mn-ea"/>
                <a:ea typeface="+mn-ea"/>
              </a:rPr>
              <a:t>次申报信息填写</a:t>
            </a:r>
            <a:endParaRPr lang="zh-CN" altLang="en-US" dirty="0">
              <a:latin typeface="+mn-ea"/>
              <a:ea typeface="+mn-ea"/>
            </a:endParaRPr>
          </a:p>
        </p:txBody>
      </p:sp>
      <p:sp>
        <p:nvSpPr>
          <p:cNvPr id="9" name="TextBox 8"/>
          <p:cNvSpPr txBox="1"/>
          <p:nvPr/>
        </p:nvSpPr>
        <p:spPr>
          <a:xfrm>
            <a:off x="110806" y="3645024"/>
            <a:ext cx="8400346" cy="738664"/>
          </a:xfrm>
          <a:prstGeom prst="rect">
            <a:avLst/>
          </a:prstGeom>
          <a:noFill/>
        </p:spPr>
        <p:txBody>
          <a:bodyPr wrap="square" rtlCol="0">
            <a:spAutoFit/>
          </a:bodyPr>
          <a:lstStyle/>
          <a:p>
            <a:r>
              <a:rPr lang="en-US" altLang="zh-CN" sz="1400" dirty="0" smtClean="0">
                <a:solidFill>
                  <a:srgbClr val="FFC000"/>
                </a:solidFill>
                <a:latin typeface="微软雅黑" pitchFamily="34" charset="-122"/>
                <a:ea typeface="微软雅黑" pitchFamily="34" charset="-122"/>
                <a:sym typeface="Wingdings 3"/>
              </a:rPr>
              <a:t> </a:t>
            </a:r>
            <a:r>
              <a:rPr lang="zh-CN" altLang="en-US" sz="1400" dirty="0" smtClean="0">
                <a:solidFill>
                  <a:srgbClr val="00B050"/>
                </a:solidFill>
                <a:latin typeface="+mn-ea"/>
                <a:ea typeface="+mn-ea"/>
              </a:rPr>
              <a:t>注释</a:t>
            </a:r>
            <a:r>
              <a:rPr lang="en-US" altLang="zh-CN" sz="1400" dirty="0" smtClean="0">
                <a:solidFill>
                  <a:srgbClr val="00B050"/>
                </a:solidFill>
                <a:latin typeface="+mn-ea"/>
                <a:ea typeface="+mn-ea"/>
              </a:rPr>
              <a:t>1</a:t>
            </a:r>
            <a:r>
              <a:rPr lang="zh-CN" altLang="en-US" sz="1400" dirty="0">
                <a:latin typeface="+mn-ea"/>
                <a:ea typeface="+mn-ea"/>
              </a:rPr>
              <a:t>、本次申报</a:t>
            </a:r>
            <a:r>
              <a:rPr lang="zh-CN" altLang="en-US" sz="1400" dirty="0" smtClean="0">
                <a:latin typeface="+mn-ea"/>
                <a:ea typeface="+mn-ea"/>
              </a:rPr>
              <a:t>房源责任书</a:t>
            </a:r>
            <a:r>
              <a:rPr lang="zh-CN" altLang="en-US" sz="1400" dirty="0">
                <a:latin typeface="+mn-ea"/>
                <a:ea typeface="+mn-ea"/>
              </a:rPr>
              <a:t>销售</a:t>
            </a:r>
            <a:r>
              <a:rPr lang="zh-CN" altLang="en-US" sz="1400" dirty="0" smtClean="0">
                <a:latin typeface="+mn-ea"/>
                <a:ea typeface="+mn-ea"/>
              </a:rPr>
              <a:t>均价：</a:t>
            </a:r>
            <a:endParaRPr lang="en-US" altLang="zh-CN" sz="1400" dirty="0" smtClean="0">
              <a:latin typeface="+mn-ea"/>
              <a:ea typeface="+mn-ea"/>
            </a:endParaRPr>
          </a:p>
          <a:p>
            <a:r>
              <a:rPr lang="zh-CN" altLang="en-US" sz="1400" dirty="0" smtClean="0">
                <a:latin typeface="+mn-ea"/>
                <a:ea typeface="+mn-ea"/>
              </a:rPr>
              <a:t>（</a:t>
            </a:r>
            <a:r>
              <a:rPr lang="en-US" altLang="zh-CN" sz="1400" dirty="0" smtClean="0">
                <a:latin typeface="+mn-ea"/>
                <a:ea typeface="+mn-ea"/>
              </a:rPr>
              <a:t>1</a:t>
            </a:r>
            <a:r>
              <a:rPr lang="zh-CN" altLang="en-US" sz="1400" dirty="0">
                <a:latin typeface="+mn-ea"/>
                <a:ea typeface="+mn-ea"/>
              </a:rPr>
              <a:t>）填写已签批责任书中本次申报房源在责任书中所属期间的销售价格，若提前开售或销售以前期间未做价格审批的货量，应在备注中作说明</a:t>
            </a:r>
          </a:p>
        </p:txBody>
      </p:sp>
      <p:sp>
        <p:nvSpPr>
          <p:cNvPr id="41" name="TextBox 40"/>
          <p:cNvSpPr txBox="1"/>
          <p:nvPr/>
        </p:nvSpPr>
        <p:spPr>
          <a:xfrm>
            <a:off x="110806" y="4509120"/>
            <a:ext cx="8400346" cy="523220"/>
          </a:xfrm>
          <a:prstGeom prst="rect">
            <a:avLst/>
          </a:prstGeom>
          <a:noFill/>
        </p:spPr>
        <p:txBody>
          <a:bodyPr wrap="square" rtlCol="0">
            <a:spAutoFit/>
          </a:bodyPr>
          <a:lstStyle/>
          <a:p>
            <a:r>
              <a:rPr lang="en-US" altLang="zh-CN" sz="1400" dirty="0" smtClean="0">
                <a:solidFill>
                  <a:srgbClr val="FFC000"/>
                </a:solidFill>
                <a:latin typeface="微软雅黑" pitchFamily="34" charset="-122"/>
                <a:ea typeface="微软雅黑" pitchFamily="34" charset="-122"/>
                <a:sym typeface="Wingdings 3"/>
              </a:rPr>
              <a:t> </a:t>
            </a:r>
            <a:r>
              <a:rPr lang="zh-CN" altLang="en-US" sz="1400" dirty="0" smtClean="0">
                <a:solidFill>
                  <a:srgbClr val="00B050"/>
                </a:solidFill>
                <a:latin typeface="+mn-ea"/>
                <a:ea typeface="+mn-ea"/>
              </a:rPr>
              <a:t>注释</a:t>
            </a:r>
            <a:r>
              <a:rPr lang="en-US" altLang="zh-CN" sz="1400" dirty="0" smtClean="0">
                <a:solidFill>
                  <a:srgbClr val="00B050"/>
                </a:solidFill>
                <a:latin typeface="+mn-ea"/>
                <a:ea typeface="+mn-ea"/>
              </a:rPr>
              <a:t>2</a:t>
            </a:r>
            <a:r>
              <a:rPr lang="zh-CN" altLang="en-US" sz="1400" dirty="0">
                <a:latin typeface="+mn-ea"/>
                <a:ea typeface="+mn-ea"/>
              </a:rPr>
              <a:t>、责任书总可售面积（</a:t>
            </a:r>
            <a:r>
              <a:rPr lang="en-US" altLang="zh-CN" sz="1400" dirty="0">
                <a:latin typeface="+mn-ea"/>
                <a:ea typeface="+mn-ea"/>
              </a:rPr>
              <a:t>A</a:t>
            </a:r>
            <a:r>
              <a:rPr lang="zh-CN" altLang="en-US" sz="1400" dirty="0">
                <a:latin typeface="+mn-ea"/>
                <a:ea typeface="+mn-ea"/>
              </a:rPr>
              <a:t>）：</a:t>
            </a:r>
            <a:endParaRPr lang="en-US" altLang="zh-CN" sz="1400" dirty="0" smtClean="0">
              <a:latin typeface="+mn-ea"/>
              <a:ea typeface="+mn-ea"/>
            </a:endParaRPr>
          </a:p>
          <a:p>
            <a:r>
              <a:rPr lang="zh-CN" altLang="en-US" sz="1400" dirty="0" smtClean="0">
                <a:latin typeface="+mn-ea"/>
                <a:ea typeface="+mn-ea"/>
              </a:rPr>
              <a:t>（</a:t>
            </a:r>
            <a:r>
              <a:rPr lang="en-US" altLang="zh-CN" sz="1400" dirty="0" smtClean="0">
                <a:latin typeface="+mn-ea"/>
                <a:ea typeface="+mn-ea"/>
              </a:rPr>
              <a:t>1</a:t>
            </a:r>
            <a:r>
              <a:rPr lang="zh-CN" altLang="en-US" sz="1400" dirty="0">
                <a:latin typeface="+mn-ea"/>
                <a:ea typeface="+mn-ea"/>
              </a:rPr>
              <a:t>）填写</a:t>
            </a:r>
            <a:r>
              <a:rPr lang="zh-CN" altLang="en-US" sz="1400" dirty="0">
                <a:solidFill>
                  <a:srgbClr val="FF0000"/>
                </a:solidFill>
                <a:latin typeface="+mn-ea"/>
                <a:ea typeface="+mn-ea"/>
              </a:rPr>
              <a:t>已签批</a:t>
            </a:r>
            <a:r>
              <a:rPr lang="zh-CN" altLang="en-US" sz="1400" dirty="0">
                <a:latin typeface="+mn-ea"/>
                <a:ea typeface="+mn-ea"/>
              </a:rPr>
              <a:t>责任书中</a:t>
            </a:r>
            <a:r>
              <a:rPr lang="zh-CN" altLang="en-US" sz="1400" dirty="0">
                <a:solidFill>
                  <a:srgbClr val="FF0000"/>
                </a:solidFill>
                <a:latin typeface="+mn-ea"/>
                <a:ea typeface="+mn-ea"/>
              </a:rPr>
              <a:t>该业态</a:t>
            </a:r>
            <a:r>
              <a:rPr lang="zh-CN" altLang="en-US" sz="1400" dirty="0">
                <a:latin typeface="+mn-ea"/>
                <a:ea typeface="+mn-ea"/>
              </a:rPr>
              <a:t>的</a:t>
            </a:r>
            <a:r>
              <a:rPr lang="zh-CN" altLang="en-US" sz="1400" dirty="0">
                <a:solidFill>
                  <a:srgbClr val="FF0000"/>
                </a:solidFill>
                <a:latin typeface="+mn-ea"/>
                <a:ea typeface="+mn-ea"/>
              </a:rPr>
              <a:t>整体</a:t>
            </a:r>
            <a:r>
              <a:rPr lang="zh-CN" altLang="en-US" sz="1400" dirty="0">
                <a:latin typeface="+mn-ea"/>
                <a:ea typeface="+mn-ea"/>
              </a:rPr>
              <a:t>可售面积</a:t>
            </a:r>
          </a:p>
        </p:txBody>
      </p:sp>
      <p:sp>
        <p:nvSpPr>
          <p:cNvPr id="43" name="TextBox 42"/>
          <p:cNvSpPr txBox="1"/>
          <p:nvPr/>
        </p:nvSpPr>
        <p:spPr>
          <a:xfrm>
            <a:off x="101595" y="5301208"/>
            <a:ext cx="8400346" cy="830997"/>
          </a:xfrm>
          <a:prstGeom prst="rect">
            <a:avLst/>
          </a:prstGeom>
          <a:noFill/>
        </p:spPr>
        <p:txBody>
          <a:bodyPr wrap="square" rtlCol="0">
            <a:spAutoFit/>
          </a:bodyPr>
          <a:lstStyle/>
          <a:p>
            <a:r>
              <a:rPr lang="en-US" altLang="zh-CN" sz="1200" dirty="0" smtClean="0">
                <a:solidFill>
                  <a:srgbClr val="FFC000"/>
                </a:solidFill>
                <a:latin typeface="微软雅黑" pitchFamily="34" charset="-122"/>
                <a:ea typeface="微软雅黑" pitchFamily="34" charset="-122"/>
                <a:sym typeface="Wingdings 3"/>
              </a:rPr>
              <a:t> </a:t>
            </a:r>
            <a:r>
              <a:rPr lang="zh-CN" altLang="en-US" sz="1200" dirty="0" smtClean="0">
                <a:solidFill>
                  <a:srgbClr val="FF0000"/>
                </a:solidFill>
                <a:latin typeface="+mn-ea"/>
                <a:ea typeface="+mn-ea"/>
              </a:rPr>
              <a:t>备注</a:t>
            </a:r>
            <a:r>
              <a:rPr lang="zh-CN" altLang="en-US" sz="1200" dirty="0" smtClean="0">
                <a:latin typeface="+mn-ea"/>
                <a:ea typeface="+mn-ea"/>
              </a:rPr>
              <a:t>：</a:t>
            </a:r>
            <a:endParaRPr lang="en-US" altLang="zh-CN" sz="1200" dirty="0" smtClean="0">
              <a:latin typeface="+mn-ea"/>
              <a:ea typeface="+mn-ea"/>
            </a:endParaRPr>
          </a:p>
          <a:p>
            <a:r>
              <a:rPr lang="zh-CN" altLang="en-US" sz="1200" dirty="0" smtClean="0">
                <a:latin typeface="+mn-ea"/>
                <a:ea typeface="+mn-ea"/>
              </a:rPr>
              <a:t>（</a:t>
            </a:r>
            <a:r>
              <a:rPr lang="en-US" altLang="zh-CN" sz="1200" dirty="0" smtClean="0">
                <a:latin typeface="+mn-ea"/>
                <a:ea typeface="+mn-ea"/>
              </a:rPr>
              <a:t>1</a:t>
            </a:r>
            <a:r>
              <a:rPr lang="zh-CN" altLang="en-US" sz="1200" dirty="0" smtClean="0">
                <a:latin typeface="+mn-ea"/>
                <a:ea typeface="+mn-ea"/>
              </a:rPr>
              <a:t>）责任书经朱总签批方可生效；</a:t>
            </a:r>
            <a:endParaRPr lang="en-US" altLang="zh-CN" sz="1200" dirty="0" smtClean="0">
              <a:latin typeface="+mn-ea"/>
              <a:ea typeface="+mn-ea"/>
            </a:endParaRPr>
          </a:p>
          <a:p>
            <a:r>
              <a:rPr lang="zh-CN" altLang="en-US" sz="1200" dirty="0" smtClean="0">
                <a:latin typeface="+mn-ea"/>
                <a:ea typeface="+mn-ea"/>
              </a:rPr>
              <a:t>（</a:t>
            </a:r>
            <a:r>
              <a:rPr lang="en-US" altLang="zh-CN" sz="1200" dirty="0" smtClean="0">
                <a:latin typeface="+mn-ea"/>
                <a:ea typeface="+mn-ea"/>
              </a:rPr>
              <a:t>2</a:t>
            </a:r>
            <a:r>
              <a:rPr lang="zh-CN" altLang="en-US" sz="1200" dirty="0" smtClean="0">
                <a:latin typeface="+mn-ea"/>
                <a:ea typeface="+mn-ea"/>
              </a:rPr>
              <a:t>）已签责任书项目，原则上应先做责任书变更再做价格审批。部分项目由于临近开售仍未完成责任书变更，应同步开展价格审批和责任书变更工作。</a:t>
            </a:r>
            <a:endParaRPr lang="zh-CN" altLang="en-US" sz="1200" dirty="0">
              <a:latin typeface="+mn-ea"/>
              <a:ea typeface="+mn-ea"/>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10" y="1196752"/>
            <a:ext cx="8899686" cy="226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043608" y="1659004"/>
            <a:ext cx="1656184" cy="1800200"/>
          </a:xfrm>
          <a:prstGeom prst="rect">
            <a:avLst/>
          </a:prstGeom>
          <a:noFill/>
          <a:ln w="25400">
            <a:solidFill>
              <a:srgbClr val="FF0000"/>
            </a:solidFill>
          </a:ln>
        </p:spPr>
        <p:txBody>
          <a:bodyPr wrap="square" rtlCol="0" anchor="ctr" anchorCtr="0">
            <a:spAutoFit/>
          </a:bodyPr>
          <a:lstStyle/>
          <a:p>
            <a:pPr marL="45720" algn="ctr">
              <a:lnSpc>
                <a:spcPts val="1700"/>
              </a:lnSpc>
            </a:pPr>
            <a:endParaRPr lang="zh-CN" altLang="en-US" sz="1050" b="1" dirty="0">
              <a:solidFill>
                <a:schemeClr val="bg1"/>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691680" y="3057558"/>
            <a:ext cx="1008112" cy="369332"/>
          </a:xfrm>
          <a:prstGeom prst="rect">
            <a:avLst/>
          </a:prstGeom>
          <a:noFill/>
        </p:spPr>
        <p:txBody>
          <a:bodyPr wrap="square" rtlCol="0">
            <a:spAutoFit/>
          </a:bodyPr>
          <a:lstStyle/>
          <a:p>
            <a:pPr algn="ctr"/>
            <a:r>
              <a:rPr lang="zh-CN" altLang="en-US" dirty="0" smtClean="0">
                <a:solidFill>
                  <a:srgbClr val="FF0000"/>
                </a:solidFill>
                <a:latin typeface="+mn-ea"/>
                <a:ea typeface="+mn-ea"/>
              </a:rPr>
              <a:t>注释</a:t>
            </a:r>
            <a:r>
              <a:rPr lang="en-US" altLang="zh-CN" dirty="0" smtClean="0">
                <a:solidFill>
                  <a:srgbClr val="FF0000"/>
                </a:solidFill>
                <a:latin typeface="+mn-ea"/>
                <a:ea typeface="+mn-ea"/>
              </a:rPr>
              <a:t>1</a:t>
            </a:r>
            <a:endParaRPr lang="zh-CN" altLang="en-US" dirty="0">
              <a:solidFill>
                <a:srgbClr val="FF0000"/>
              </a:solidFill>
              <a:latin typeface="+mn-ea"/>
              <a:ea typeface="+mn-ea"/>
            </a:endParaRPr>
          </a:p>
        </p:txBody>
      </p:sp>
      <p:sp>
        <p:nvSpPr>
          <p:cNvPr id="18" name="矩形 17"/>
          <p:cNvSpPr/>
          <p:nvPr/>
        </p:nvSpPr>
        <p:spPr>
          <a:xfrm>
            <a:off x="4556437" y="1653985"/>
            <a:ext cx="1656184" cy="1800200"/>
          </a:xfrm>
          <a:prstGeom prst="rect">
            <a:avLst/>
          </a:prstGeom>
          <a:noFill/>
          <a:ln w="25400">
            <a:solidFill>
              <a:srgbClr val="FF0000"/>
            </a:solidFill>
          </a:ln>
        </p:spPr>
        <p:txBody>
          <a:bodyPr wrap="square" rtlCol="0" anchor="ctr" anchorCtr="0">
            <a:spAutoFit/>
          </a:bodyPr>
          <a:lstStyle/>
          <a:p>
            <a:pPr marL="45720" algn="ctr">
              <a:lnSpc>
                <a:spcPts val="1700"/>
              </a:lnSpc>
            </a:pPr>
            <a:endParaRPr lang="zh-CN" altLang="en-US" sz="1050" b="1"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5204509" y="3052539"/>
            <a:ext cx="1008112" cy="369332"/>
          </a:xfrm>
          <a:prstGeom prst="rect">
            <a:avLst/>
          </a:prstGeom>
          <a:noFill/>
        </p:spPr>
        <p:txBody>
          <a:bodyPr wrap="square" rtlCol="0">
            <a:spAutoFit/>
          </a:bodyPr>
          <a:lstStyle/>
          <a:p>
            <a:pPr algn="ctr"/>
            <a:r>
              <a:rPr lang="zh-CN" altLang="en-US" dirty="0" smtClean="0">
                <a:solidFill>
                  <a:srgbClr val="FF0000"/>
                </a:solidFill>
                <a:latin typeface="+mn-ea"/>
                <a:ea typeface="+mn-ea"/>
              </a:rPr>
              <a:t>注释</a:t>
            </a:r>
            <a:r>
              <a:rPr lang="en-US" altLang="zh-CN" dirty="0" smtClean="0">
                <a:solidFill>
                  <a:srgbClr val="FF0000"/>
                </a:solidFill>
                <a:latin typeface="+mn-ea"/>
                <a:ea typeface="+mn-ea"/>
              </a:rPr>
              <a:t>2</a:t>
            </a:r>
            <a:endParaRPr lang="zh-CN" altLang="en-US" dirty="0">
              <a:solidFill>
                <a:srgbClr val="FF0000"/>
              </a:solidFill>
              <a:latin typeface="+mn-ea"/>
              <a:ea typeface="+mn-ea"/>
            </a:endParaRPr>
          </a:p>
        </p:txBody>
      </p:sp>
    </p:spTree>
    <p:extLst>
      <p:ext uri="{BB962C8B-B14F-4D97-AF65-F5344CB8AC3E}">
        <p14:creationId xmlns:p14="http://schemas.microsoft.com/office/powerpoint/2010/main" val="4099195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18"/>
          <p:cNvSpPr>
            <a:spLocks noChangeArrowheads="1"/>
          </p:cNvSpPr>
          <p:nvPr/>
        </p:nvSpPr>
        <p:spPr bwMode="auto">
          <a:xfrm>
            <a:off x="777875" y="185306"/>
            <a:ext cx="5522913" cy="438582"/>
          </a:xfrm>
          <a:prstGeom prst="rect">
            <a:avLst/>
          </a:prstGeom>
          <a:noFill/>
          <a:ln w="9525">
            <a:noFill/>
            <a:miter lim="800000"/>
            <a:headEnd/>
            <a:tailEnd/>
          </a:ln>
        </p:spPr>
        <p:txBody>
          <a:bodyPr lIns="68580" tIns="34290" rIns="68580" bIns="34290">
            <a:spAutoFit/>
          </a:bodyPr>
          <a:lstStyle/>
          <a:p>
            <a:r>
              <a:rPr lang="zh-CN" altLang="en-US" sz="2400" b="1" dirty="0">
                <a:latin typeface="+mn-ea"/>
                <a:ea typeface="+mn-ea"/>
                <a:cs typeface="+mn-ea"/>
                <a:sym typeface="+mn-lt"/>
              </a:rPr>
              <a:t>一、 新价格审批表的注意事项</a:t>
            </a:r>
          </a:p>
        </p:txBody>
      </p:sp>
      <p:sp>
        <p:nvSpPr>
          <p:cNvPr id="7" name="TextBox 6"/>
          <p:cNvSpPr txBox="1"/>
          <p:nvPr/>
        </p:nvSpPr>
        <p:spPr>
          <a:xfrm>
            <a:off x="780166" y="692696"/>
            <a:ext cx="3863842" cy="369332"/>
          </a:xfrm>
          <a:prstGeom prst="rect">
            <a:avLst/>
          </a:prstGeom>
          <a:noFill/>
        </p:spPr>
        <p:txBody>
          <a:bodyPr wrap="square" rtlCol="0">
            <a:spAutoFit/>
          </a:bodyPr>
          <a:lstStyle/>
          <a:p>
            <a:r>
              <a:rPr lang="en-US" altLang="zh-CN" dirty="0">
                <a:latin typeface="+mn-ea"/>
                <a:ea typeface="+mn-ea"/>
              </a:rPr>
              <a:t>2</a:t>
            </a:r>
            <a:r>
              <a:rPr lang="zh-CN" altLang="en-US" dirty="0">
                <a:latin typeface="+mn-ea"/>
                <a:ea typeface="+mn-ea"/>
              </a:rPr>
              <a:t>、本次申报房源净利润率重算</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5317228" cy="374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759508" y="908720"/>
            <a:ext cx="3168352" cy="3139321"/>
          </a:xfrm>
          <a:prstGeom prst="rect">
            <a:avLst/>
          </a:prstGeom>
          <a:noFill/>
        </p:spPr>
        <p:txBody>
          <a:bodyPr wrap="square" rtlCol="0">
            <a:spAutoFit/>
          </a:bodyPr>
          <a:lstStyle/>
          <a:p>
            <a:pPr algn="just">
              <a:lnSpc>
                <a:spcPct val="150000"/>
              </a:lnSpc>
            </a:pPr>
            <a:r>
              <a:rPr lang="en-US" altLang="zh-CN" sz="1200" dirty="0" smtClean="0">
                <a:solidFill>
                  <a:srgbClr val="FFC000"/>
                </a:solidFill>
                <a:latin typeface="微软雅黑" pitchFamily="34" charset="-122"/>
                <a:ea typeface="微软雅黑" pitchFamily="34" charset="-122"/>
                <a:sym typeface="Wingdings 3"/>
              </a:rPr>
              <a:t> </a:t>
            </a:r>
            <a:r>
              <a:rPr lang="zh-CN" altLang="en-US" sz="1200" dirty="0" smtClean="0">
                <a:solidFill>
                  <a:srgbClr val="00B050"/>
                </a:solidFill>
                <a:latin typeface="+mn-ea"/>
                <a:ea typeface="+mn-ea"/>
              </a:rPr>
              <a:t>注释</a:t>
            </a:r>
            <a:r>
              <a:rPr lang="en-US" altLang="zh-CN" sz="1200" dirty="0" smtClean="0">
                <a:solidFill>
                  <a:srgbClr val="00B050"/>
                </a:solidFill>
                <a:latin typeface="+mn-ea"/>
                <a:ea typeface="+mn-ea"/>
              </a:rPr>
              <a:t>1</a:t>
            </a:r>
            <a:r>
              <a:rPr lang="zh-CN" altLang="en-US" sz="1200" dirty="0" smtClean="0">
                <a:latin typeface="+mn-ea"/>
                <a:ea typeface="+mn-ea"/>
              </a:rPr>
              <a:t>、责任书：</a:t>
            </a:r>
            <a:endParaRPr lang="en-US" altLang="zh-CN" sz="1200" dirty="0" smtClean="0">
              <a:latin typeface="+mn-ea"/>
              <a:ea typeface="+mn-ea"/>
            </a:endParaRPr>
          </a:p>
          <a:p>
            <a:pPr algn="just">
              <a:lnSpc>
                <a:spcPct val="150000"/>
              </a:lnSpc>
            </a:pPr>
            <a:r>
              <a:rPr lang="zh-CN" altLang="en-US" sz="1200" dirty="0">
                <a:latin typeface="+mn-ea"/>
                <a:ea typeface="+mn-ea"/>
              </a:rPr>
              <a:t>填写按照</a:t>
            </a:r>
            <a:r>
              <a:rPr lang="zh-CN" altLang="en-US" sz="1200" dirty="0">
                <a:solidFill>
                  <a:srgbClr val="FF0000"/>
                </a:solidFill>
                <a:latin typeface="+mn-ea"/>
                <a:ea typeface="+mn-ea"/>
              </a:rPr>
              <a:t>已签批</a:t>
            </a:r>
            <a:r>
              <a:rPr lang="zh-CN" altLang="en-US" sz="1200" dirty="0">
                <a:latin typeface="+mn-ea"/>
                <a:ea typeface="+mn-ea"/>
              </a:rPr>
              <a:t>责任书的数据计算出的本次申报面积对应的数据，涉及分摊的科目分摊口径与表</a:t>
            </a:r>
            <a:r>
              <a:rPr lang="en-US" altLang="zh-CN" sz="1200" dirty="0">
                <a:latin typeface="+mn-ea"/>
                <a:ea typeface="+mn-ea"/>
              </a:rPr>
              <a:t>1</a:t>
            </a:r>
            <a:r>
              <a:rPr lang="zh-CN" altLang="en-US" sz="1200" dirty="0">
                <a:latin typeface="+mn-ea"/>
                <a:ea typeface="+mn-ea"/>
              </a:rPr>
              <a:t>、表</a:t>
            </a:r>
            <a:r>
              <a:rPr lang="en-US" altLang="zh-CN" sz="1200" dirty="0">
                <a:latin typeface="+mn-ea"/>
                <a:ea typeface="+mn-ea"/>
              </a:rPr>
              <a:t>2</a:t>
            </a:r>
            <a:r>
              <a:rPr lang="zh-CN" altLang="en-US" sz="1200" dirty="0">
                <a:latin typeface="+mn-ea"/>
                <a:ea typeface="+mn-ea"/>
              </a:rPr>
              <a:t>一致，其中：</a:t>
            </a:r>
          </a:p>
          <a:p>
            <a:pPr algn="just">
              <a:lnSpc>
                <a:spcPct val="150000"/>
              </a:lnSpc>
            </a:pPr>
            <a:r>
              <a:rPr lang="zh-CN" altLang="en-US" sz="1200" dirty="0">
                <a:latin typeface="+mn-ea"/>
                <a:ea typeface="+mn-ea"/>
              </a:rPr>
              <a:t>（</a:t>
            </a:r>
            <a:r>
              <a:rPr lang="en-US" altLang="zh-CN" sz="1200" dirty="0">
                <a:latin typeface="+mn-ea"/>
                <a:ea typeface="+mn-ea"/>
              </a:rPr>
              <a:t>1</a:t>
            </a:r>
            <a:r>
              <a:rPr lang="zh-CN" altLang="en-US" sz="1200" dirty="0">
                <a:latin typeface="+mn-ea"/>
                <a:ea typeface="+mn-ea"/>
              </a:rPr>
              <a:t>）</a:t>
            </a:r>
            <a:r>
              <a:rPr lang="zh-CN" altLang="en-US" sz="1200" dirty="0">
                <a:solidFill>
                  <a:srgbClr val="FF0000"/>
                </a:solidFill>
                <a:latin typeface="+mn-ea"/>
                <a:ea typeface="+mn-ea"/>
              </a:rPr>
              <a:t>地下车位不视同为公共配套，要承担成本</a:t>
            </a:r>
            <a:r>
              <a:rPr lang="zh-CN" altLang="en-US" sz="1200" dirty="0" smtClean="0">
                <a:latin typeface="+mn-ea"/>
                <a:ea typeface="+mn-ea"/>
              </a:rPr>
              <a:t>；</a:t>
            </a:r>
          </a:p>
          <a:p>
            <a:pPr algn="just">
              <a:lnSpc>
                <a:spcPct val="150000"/>
              </a:lnSpc>
            </a:pPr>
            <a:r>
              <a:rPr lang="zh-CN" altLang="en-US" sz="1200" dirty="0" smtClean="0">
                <a:latin typeface="+mn-ea"/>
                <a:ea typeface="+mn-ea"/>
              </a:rPr>
              <a:t>（</a:t>
            </a:r>
            <a:r>
              <a:rPr lang="en-US" altLang="zh-CN" sz="1200" dirty="0" smtClean="0">
                <a:latin typeface="+mn-ea"/>
                <a:ea typeface="+mn-ea"/>
              </a:rPr>
              <a:t>2</a:t>
            </a:r>
            <a:r>
              <a:rPr lang="zh-CN" altLang="en-US" sz="1200" dirty="0" smtClean="0">
                <a:latin typeface="+mn-ea"/>
                <a:ea typeface="+mn-ea"/>
              </a:rPr>
              <a:t>）财务费用按可售面积分摊；</a:t>
            </a:r>
          </a:p>
          <a:p>
            <a:pPr algn="just">
              <a:lnSpc>
                <a:spcPct val="150000"/>
              </a:lnSpc>
            </a:pPr>
            <a:r>
              <a:rPr lang="zh-CN" altLang="en-US" sz="1200" dirty="0" smtClean="0">
                <a:latin typeface="+mn-ea"/>
                <a:ea typeface="+mn-ea"/>
              </a:rPr>
              <a:t>（</a:t>
            </a:r>
            <a:r>
              <a:rPr lang="en-US" altLang="zh-CN" sz="1200" dirty="0" smtClean="0">
                <a:latin typeface="+mn-ea"/>
                <a:ea typeface="+mn-ea"/>
              </a:rPr>
              <a:t>3</a:t>
            </a:r>
            <a:r>
              <a:rPr lang="zh-CN" altLang="en-US" sz="1200" dirty="0" smtClean="0">
                <a:latin typeface="+mn-ea"/>
                <a:ea typeface="+mn-ea"/>
              </a:rPr>
              <a:t>）土增税按照纯毛利分摊；</a:t>
            </a:r>
          </a:p>
          <a:p>
            <a:pPr algn="just">
              <a:lnSpc>
                <a:spcPct val="150000"/>
              </a:lnSpc>
            </a:pPr>
            <a:r>
              <a:rPr lang="zh-CN" altLang="en-US" sz="1200" dirty="0" smtClean="0">
                <a:latin typeface="+mn-ea"/>
                <a:ea typeface="+mn-ea"/>
              </a:rPr>
              <a:t>（</a:t>
            </a:r>
            <a:r>
              <a:rPr lang="en-US" altLang="zh-CN" sz="1200" dirty="0" smtClean="0">
                <a:latin typeface="+mn-ea"/>
                <a:ea typeface="+mn-ea"/>
              </a:rPr>
              <a:t>4</a:t>
            </a:r>
            <a:r>
              <a:rPr lang="zh-CN" altLang="en-US" sz="1200" dirty="0" smtClean="0">
                <a:latin typeface="+mn-ea"/>
                <a:ea typeface="+mn-ea"/>
              </a:rPr>
              <a:t>）管理费用、销售费用按照项目整体管理费用、销售费用占不含税收入比例乘以本次申报面积对应的不含税收入分摊；</a:t>
            </a:r>
            <a:endParaRPr lang="zh-CN" altLang="en-US" sz="1200" dirty="0">
              <a:latin typeface="+mn-ea"/>
              <a:ea typeface="+mn-ea"/>
            </a:endParaRPr>
          </a:p>
        </p:txBody>
      </p:sp>
      <p:sp>
        <p:nvSpPr>
          <p:cNvPr id="4" name="矩形 3"/>
          <p:cNvSpPr/>
          <p:nvPr/>
        </p:nvSpPr>
        <p:spPr>
          <a:xfrm>
            <a:off x="2123728" y="1124744"/>
            <a:ext cx="930422" cy="3598236"/>
          </a:xfrm>
          <a:prstGeom prst="rect">
            <a:avLst/>
          </a:prstGeom>
          <a:noFill/>
          <a:ln w="25400">
            <a:solidFill>
              <a:srgbClr val="FF0000"/>
            </a:solidFill>
          </a:ln>
        </p:spPr>
        <p:txBody>
          <a:bodyPr wrap="square" rtlCol="0" anchor="ctr" anchorCtr="0">
            <a:spAutoFit/>
          </a:bodyPr>
          <a:lstStyle/>
          <a:p>
            <a:pPr marL="45720" algn="ctr">
              <a:lnSpc>
                <a:spcPts val="1700"/>
              </a:lnSpc>
            </a:pPr>
            <a:endParaRPr lang="zh-CN" altLang="en-US" sz="1050" b="1" dirty="0">
              <a:solidFill>
                <a:schemeClr val="bg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1979712" y="2811204"/>
            <a:ext cx="1224136" cy="369332"/>
          </a:xfrm>
          <a:prstGeom prst="rect">
            <a:avLst/>
          </a:prstGeom>
          <a:noFill/>
        </p:spPr>
        <p:txBody>
          <a:bodyPr wrap="square" rtlCol="0">
            <a:spAutoFit/>
          </a:bodyPr>
          <a:lstStyle/>
          <a:p>
            <a:pPr algn="ctr"/>
            <a:r>
              <a:rPr lang="zh-CN" altLang="en-US" dirty="0" smtClean="0">
                <a:solidFill>
                  <a:srgbClr val="FF0000"/>
                </a:solidFill>
                <a:latin typeface="+mn-ea"/>
                <a:ea typeface="+mn-ea"/>
              </a:rPr>
              <a:t>注释</a:t>
            </a:r>
            <a:r>
              <a:rPr lang="en-US" altLang="zh-CN" dirty="0" smtClean="0">
                <a:solidFill>
                  <a:srgbClr val="FF0000"/>
                </a:solidFill>
                <a:latin typeface="+mn-ea"/>
                <a:ea typeface="+mn-ea"/>
              </a:rPr>
              <a:t>1</a:t>
            </a:r>
            <a:endParaRPr lang="zh-CN" altLang="en-US" dirty="0">
              <a:solidFill>
                <a:srgbClr val="FF0000"/>
              </a:solidFill>
              <a:latin typeface="+mn-ea"/>
              <a:ea typeface="+mn-ea"/>
            </a:endParaRPr>
          </a:p>
        </p:txBody>
      </p:sp>
      <p:sp>
        <p:nvSpPr>
          <p:cNvPr id="16" name="矩形 15"/>
          <p:cNvSpPr/>
          <p:nvPr/>
        </p:nvSpPr>
        <p:spPr>
          <a:xfrm>
            <a:off x="3347864" y="1124744"/>
            <a:ext cx="2304256" cy="3598236"/>
          </a:xfrm>
          <a:prstGeom prst="rect">
            <a:avLst/>
          </a:prstGeom>
          <a:noFill/>
          <a:ln w="25400">
            <a:solidFill>
              <a:srgbClr val="FF0000"/>
            </a:solidFill>
          </a:ln>
        </p:spPr>
        <p:txBody>
          <a:bodyPr wrap="square" rtlCol="0" anchor="ctr" anchorCtr="0">
            <a:spAutoFit/>
          </a:bodyPr>
          <a:lstStyle/>
          <a:p>
            <a:pPr marL="45720" algn="ctr">
              <a:lnSpc>
                <a:spcPts val="1700"/>
              </a:lnSpc>
            </a:pPr>
            <a:endParaRPr lang="zh-CN" altLang="en-US" sz="1050" b="1"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3887924" y="2811204"/>
            <a:ext cx="1224136" cy="369332"/>
          </a:xfrm>
          <a:prstGeom prst="rect">
            <a:avLst/>
          </a:prstGeom>
          <a:noFill/>
        </p:spPr>
        <p:txBody>
          <a:bodyPr wrap="square" rtlCol="0">
            <a:spAutoFit/>
          </a:bodyPr>
          <a:lstStyle/>
          <a:p>
            <a:pPr algn="ctr"/>
            <a:r>
              <a:rPr lang="zh-CN" altLang="en-US" dirty="0" smtClean="0">
                <a:solidFill>
                  <a:srgbClr val="FF0000"/>
                </a:solidFill>
                <a:latin typeface="+mn-ea"/>
                <a:ea typeface="+mn-ea"/>
              </a:rPr>
              <a:t>注释</a:t>
            </a:r>
            <a:r>
              <a:rPr lang="en-US" altLang="zh-CN" dirty="0" smtClean="0">
                <a:solidFill>
                  <a:srgbClr val="FF0000"/>
                </a:solidFill>
                <a:latin typeface="+mn-ea"/>
                <a:ea typeface="+mn-ea"/>
              </a:rPr>
              <a:t>2</a:t>
            </a:r>
            <a:endParaRPr lang="zh-CN" altLang="en-US" dirty="0">
              <a:solidFill>
                <a:srgbClr val="FF0000"/>
              </a:solidFill>
              <a:latin typeface="+mn-ea"/>
              <a:ea typeface="+mn-ea"/>
            </a:endParaRPr>
          </a:p>
        </p:txBody>
      </p:sp>
      <p:sp>
        <p:nvSpPr>
          <p:cNvPr id="22" name="TextBox 21"/>
          <p:cNvSpPr txBox="1"/>
          <p:nvPr/>
        </p:nvSpPr>
        <p:spPr>
          <a:xfrm>
            <a:off x="323528" y="4725144"/>
            <a:ext cx="8280920" cy="1938992"/>
          </a:xfrm>
          <a:prstGeom prst="rect">
            <a:avLst/>
          </a:prstGeom>
          <a:noFill/>
        </p:spPr>
        <p:txBody>
          <a:bodyPr wrap="square" rtlCol="0">
            <a:spAutoFit/>
          </a:bodyPr>
          <a:lstStyle/>
          <a:p>
            <a:pPr algn="just"/>
            <a:r>
              <a:rPr lang="en-US" altLang="zh-CN" sz="1200" dirty="0" smtClean="0">
                <a:solidFill>
                  <a:srgbClr val="FFC000"/>
                </a:solidFill>
                <a:latin typeface="微软雅黑" pitchFamily="34" charset="-122"/>
                <a:ea typeface="微软雅黑" pitchFamily="34" charset="-122"/>
                <a:sym typeface="Wingdings 3"/>
              </a:rPr>
              <a:t> </a:t>
            </a:r>
            <a:r>
              <a:rPr lang="zh-CN" altLang="en-US" sz="1200" dirty="0" smtClean="0">
                <a:solidFill>
                  <a:srgbClr val="00B050"/>
                </a:solidFill>
                <a:latin typeface="+mn-ea"/>
                <a:ea typeface="+mn-ea"/>
              </a:rPr>
              <a:t>注释</a:t>
            </a:r>
            <a:r>
              <a:rPr lang="en-US" altLang="zh-CN" sz="1200" dirty="0" smtClean="0">
                <a:solidFill>
                  <a:srgbClr val="00B050"/>
                </a:solidFill>
                <a:latin typeface="+mn-ea"/>
                <a:ea typeface="+mn-ea"/>
              </a:rPr>
              <a:t>2</a:t>
            </a:r>
            <a:r>
              <a:rPr lang="zh-CN" altLang="en-US" sz="1200" dirty="0" smtClean="0">
                <a:latin typeface="+mn-ea"/>
                <a:ea typeface="+mn-ea"/>
              </a:rPr>
              <a:t>、拟申报销售均价：</a:t>
            </a:r>
            <a:endParaRPr lang="en-US" altLang="zh-CN" sz="1200" dirty="0" smtClean="0">
              <a:latin typeface="+mn-ea"/>
              <a:ea typeface="+mn-ea"/>
            </a:endParaRPr>
          </a:p>
          <a:p>
            <a:pPr algn="just"/>
            <a:r>
              <a:rPr lang="zh-CN" altLang="en-US" sz="1200" dirty="0" smtClean="0">
                <a:latin typeface="+mn-ea"/>
                <a:ea typeface="+mn-ea"/>
              </a:rPr>
              <a:t>（</a:t>
            </a:r>
            <a:r>
              <a:rPr lang="en-US" altLang="zh-CN" sz="1200" dirty="0">
                <a:latin typeface="+mn-ea"/>
                <a:ea typeface="+mn-ea"/>
              </a:rPr>
              <a:t>1</a:t>
            </a:r>
            <a:r>
              <a:rPr lang="zh-CN" altLang="en-US" sz="1200" dirty="0">
                <a:latin typeface="+mn-ea"/>
                <a:ea typeface="+mn-ea"/>
              </a:rPr>
              <a:t>）已发生的销售收入按实际发生收入计算</a:t>
            </a:r>
            <a:r>
              <a:rPr lang="zh-CN" altLang="en-US" sz="1200" dirty="0" smtClean="0">
                <a:latin typeface="+mn-ea"/>
                <a:ea typeface="+mn-ea"/>
              </a:rPr>
              <a:t>；</a:t>
            </a:r>
          </a:p>
          <a:p>
            <a:pPr algn="just"/>
            <a:r>
              <a:rPr lang="zh-CN" altLang="en-US" sz="1200" dirty="0" smtClean="0">
                <a:latin typeface="+mn-ea"/>
                <a:ea typeface="+mn-ea"/>
              </a:rPr>
              <a:t>（</a:t>
            </a:r>
            <a:r>
              <a:rPr lang="en-US" altLang="zh-CN" sz="1200" dirty="0" smtClean="0">
                <a:latin typeface="+mn-ea"/>
                <a:ea typeface="+mn-ea"/>
              </a:rPr>
              <a:t>2</a:t>
            </a:r>
            <a:r>
              <a:rPr lang="zh-CN" altLang="en-US" sz="1200" dirty="0" smtClean="0">
                <a:latin typeface="+mn-ea"/>
                <a:ea typeface="+mn-ea"/>
              </a:rPr>
              <a:t>）已做价格审批但未售出货量，以已审批的价格乘以未售货量计算；</a:t>
            </a:r>
          </a:p>
          <a:p>
            <a:pPr algn="just"/>
            <a:r>
              <a:rPr lang="zh-CN" altLang="en-US" sz="1200" dirty="0" smtClean="0">
                <a:latin typeface="+mn-ea"/>
                <a:ea typeface="+mn-ea"/>
              </a:rPr>
              <a:t>（</a:t>
            </a:r>
            <a:r>
              <a:rPr lang="en-US" altLang="zh-CN" sz="1200" dirty="0">
                <a:latin typeface="+mn-ea"/>
                <a:ea typeface="+mn-ea"/>
              </a:rPr>
              <a:t>3</a:t>
            </a:r>
            <a:r>
              <a:rPr lang="zh-CN" altLang="en-US" sz="1200" dirty="0">
                <a:latin typeface="+mn-ea"/>
                <a:ea typeface="+mn-ea"/>
              </a:rPr>
              <a:t>）本次申报货值以本次申报价格计算</a:t>
            </a:r>
            <a:r>
              <a:rPr lang="zh-CN" altLang="en-US" sz="1200" dirty="0" smtClean="0">
                <a:latin typeface="+mn-ea"/>
                <a:ea typeface="+mn-ea"/>
              </a:rPr>
              <a:t>；</a:t>
            </a:r>
          </a:p>
          <a:p>
            <a:pPr algn="just"/>
            <a:r>
              <a:rPr lang="zh-CN" altLang="en-US" sz="1200" dirty="0" smtClean="0">
                <a:latin typeface="+mn-ea"/>
                <a:ea typeface="+mn-ea"/>
              </a:rPr>
              <a:t>（</a:t>
            </a:r>
            <a:r>
              <a:rPr lang="en-US" altLang="zh-CN" sz="1200" dirty="0" smtClean="0">
                <a:latin typeface="+mn-ea"/>
                <a:ea typeface="+mn-ea"/>
              </a:rPr>
              <a:t>4</a:t>
            </a:r>
            <a:r>
              <a:rPr lang="zh-CN" altLang="en-US" sz="1200" dirty="0" smtClean="0">
                <a:latin typeface="+mn-ea"/>
                <a:ea typeface="+mn-ea"/>
              </a:rPr>
              <a:t>）</a:t>
            </a:r>
            <a:r>
              <a:rPr lang="zh-CN" altLang="en-US" sz="1200" dirty="0" smtClean="0">
                <a:solidFill>
                  <a:srgbClr val="FF0000"/>
                </a:solidFill>
                <a:latin typeface="+mn-ea"/>
                <a:ea typeface="+mn-ea"/>
              </a:rPr>
              <a:t>未申报房源货值中，按本次申报售价与责任书均价孰低和合理估计销售均价分别测算项目整体净利率</a:t>
            </a:r>
            <a:r>
              <a:rPr lang="zh-CN" altLang="en-US" sz="1200" dirty="0" smtClean="0">
                <a:latin typeface="+mn-ea"/>
                <a:ea typeface="+mn-ea"/>
              </a:rPr>
              <a:t>；</a:t>
            </a:r>
          </a:p>
          <a:p>
            <a:pPr algn="just"/>
            <a:r>
              <a:rPr lang="zh-CN" altLang="en-US" sz="1200" dirty="0" smtClean="0">
                <a:latin typeface="+mn-ea"/>
                <a:ea typeface="+mn-ea"/>
              </a:rPr>
              <a:t>（</a:t>
            </a:r>
            <a:r>
              <a:rPr lang="en-US" altLang="zh-CN" sz="1200" dirty="0" smtClean="0">
                <a:latin typeface="+mn-ea"/>
                <a:ea typeface="+mn-ea"/>
              </a:rPr>
              <a:t>5</a:t>
            </a:r>
            <a:r>
              <a:rPr lang="zh-CN" altLang="en-US" sz="1200" dirty="0" smtClean="0">
                <a:latin typeface="+mn-ea"/>
                <a:ea typeface="+mn-ea"/>
              </a:rPr>
              <a:t>）增值税金附加、管理费用、销售费用按比例重新计提，不考虑以前期间的实际发生数；</a:t>
            </a:r>
          </a:p>
          <a:p>
            <a:pPr algn="just"/>
            <a:r>
              <a:rPr lang="zh-CN" altLang="en-US" sz="1200" dirty="0" smtClean="0">
                <a:latin typeface="+mn-ea"/>
                <a:ea typeface="+mn-ea"/>
              </a:rPr>
              <a:t>（</a:t>
            </a:r>
            <a:r>
              <a:rPr lang="en-US" altLang="zh-CN" sz="1200" dirty="0" smtClean="0">
                <a:latin typeface="+mn-ea"/>
                <a:ea typeface="+mn-ea"/>
              </a:rPr>
              <a:t>6</a:t>
            </a:r>
            <a:r>
              <a:rPr lang="zh-CN" altLang="en-US" sz="1200" dirty="0" smtClean="0">
                <a:latin typeface="+mn-ea"/>
                <a:ea typeface="+mn-ea"/>
              </a:rPr>
              <a:t>）财务费用：原则上不变，但如果实际销售均价较责任书均价有较大降幅，导致现金流回正周期较责任书回正时间推迟较多，应考虑增加财务费用；</a:t>
            </a:r>
          </a:p>
          <a:p>
            <a:pPr algn="just"/>
            <a:r>
              <a:rPr lang="zh-CN" altLang="en-US" sz="1200" dirty="0" smtClean="0">
                <a:latin typeface="+mn-ea"/>
                <a:ea typeface="+mn-ea"/>
              </a:rPr>
              <a:t>（</a:t>
            </a:r>
            <a:r>
              <a:rPr lang="en-US" altLang="zh-CN" sz="1200" dirty="0">
                <a:latin typeface="+mn-ea"/>
                <a:ea typeface="+mn-ea"/>
              </a:rPr>
              <a:t>7</a:t>
            </a:r>
            <a:r>
              <a:rPr lang="zh-CN" altLang="en-US" sz="1200" dirty="0">
                <a:latin typeface="+mn-ea"/>
                <a:ea typeface="+mn-ea"/>
              </a:rPr>
              <a:t>）以（</a:t>
            </a:r>
            <a:r>
              <a:rPr lang="en-US" altLang="zh-CN" sz="1200" dirty="0">
                <a:latin typeface="+mn-ea"/>
                <a:ea typeface="+mn-ea"/>
              </a:rPr>
              <a:t>1</a:t>
            </a:r>
            <a:r>
              <a:rPr lang="zh-CN" altLang="en-US" sz="1200" dirty="0">
                <a:latin typeface="+mn-ea"/>
                <a:ea typeface="+mn-ea"/>
              </a:rPr>
              <a:t>）</a:t>
            </a:r>
            <a:r>
              <a:rPr lang="en-US" altLang="zh-CN" sz="1200" dirty="0">
                <a:latin typeface="+mn-ea"/>
                <a:ea typeface="+mn-ea"/>
              </a:rPr>
              <a:t>-</a:t>
            </a:r>
            <a:r>
              <a:rPr lang="zh-CN" altLang="en-US" sz="1200" dirty="0">
                <a:latin typeface="+mn-ea"/>
                <a:ea typeface="+mn-ea"/>
              </a:rPr>
              <a:t>（</a:t>
            </a:r>
            <a:r>
              <a:rPr lang="en-US" altLang="zh-CN" sz="1200" dirty="0">
                <a:latin typeface="+mn-ea"/>
                <a:ea typeface="+mn-ea"/>
              </a:rPr>
              <a:t>6</a:t>
            </a:r>
            <a:r>
              <a:rPr lang="zh-CN" altLang="en-US" sz="1200" dirty="0">
                <a:latin typeface="+mn-ea"/>
                <a:ea typeface="+mn-ea"/>
              </a:rPr>
              <a:t>）的数据重新测算土增税和企业</a:t>
            </a:r>
            <a:r>
              <a:rPr lang="zh-CN" altLang="en-US" sz="1200" dirty="0" smtClean="0">
                <a:latin typeface="+mn-ea"/>
                <a:ea typeface="+mn-ea"/>
              </a:rPr>
              <a:t>所得税</a:t>
            </a:r>
            <a:endParaRPr lang="en-US" altLang="zh-CN" sz="1200" dirty="0" smtClean="0">
              <a:latin typeface="+mn-ea"/>
              <a:ea typeface="+mn-ea"/>
            </a:endParaRPr>
          </a:p>
          <a:p>
            <a:pPr algn="just"/>
            <a:r>
              <a:rPr lang="zh-CN" altLang="en-US" sz="1200" dirty="0" smtClean="0">
                <a:latin typeface="+mn-ea"/>
                <a:ea typeface="+mn-ea"/>
              </a:rPr>
              <a:t>（</a:t>
            </a:r>
            <a:r>
              <a:rPr lang="en-US" altLang="zh-CN" sz="1200" dirty="0" smtClean="0">
                <a:latin typeface="+mn-ea"/>
                <a:ea typeface="+mn-ea"/>
              </a:rPr>
              <a:t>8</a:t>
            </a:r>
            <a:r>
              <a:rPr lang="zh-CN" altLang="en-US" sz="1200" dirty="0">
                <a:latin typeface="+mn-ea"/>
                <a:ea typeface="+mn-ea"/>
              </a:rPr>
              <a:t>）</a:t>
            </a:r>
            <a:r>
              <a:rPr lang="zh-CN" altLang="en-US" sz="1200" dirty="0">
                <a:solidFill>
                  <a:srgbClr val="FF0000"/>
                </a:solidFill>
                <a:latin typeface="+mn-ea"/>
                <a:ea typeface="+mn-ea"/>
              </a:rPr>
              <a:t>所有优惠活动后单个业态的</a:t>
            </a:r>
            <a:r>
              <a:rPr lang="zh-CN" altLang="en-US" sz="1200" dirty="0" smtClean="0">
                <a:solidFill>
                  <a:srgbClr val="FF0000"/>
                </a:solidFill>
                <a:latin typeface="+mn-ea"/>
                <a:ea typeface="+mn-ea"/>
              </a:rPr>
              <a:t>净利率不可以</a:t>
            </a:r>
            <a:r>
              <a:rPr lang="zh-CN" altLang="en-US" sz="1200" dirty="0">
                <a:solidFill>
                  <a:srgbClr val="FF0000"/>
                </a:solidFill>
                <a:latin typeface="+mn-ea"/>
                <a:ea typeface="+mn-ea"/>
              </a:rPr>
              <a:t>小于</a:t>
            </a:r>
            <a:r>
              <a:rPr lang="en-US" altLang="zh-CN" sz="1200" dirty="0">
                <a:solidFill>
                  <a:srgbClr val="FF0000"/>
                </a:solidFill>
                <a:latin typeface="+mn-ea"/>
                <a:ea typeface="+mn-ea"/>
              </a:rPr>
              <a:t>0</a:t>
            </a:r>
            <a:endParaRPr lang="zh-CN" altLang="en-US" sz="1200" dirty="0">
              <a:solidFill>
                <a:srgbClr val="FF0000"/>
              </a:solidFill>
              <a:latin typeface="+mn-ea"/>
              <a:ea typeface="+mn-ea"/>
            </a:endParaRPr>
          </a:p>
        </p:txBody>
      </p:sp>
    </p:spTree>
    <p:extLst>
      <p:ext uri="{BB962C8B-B14F-4D97-AF65-F5344CB8AC3E}">
        <p14:creationId xmlns:p14="http://schemas.microsoft.com/office/powerpoint/2010/main" val="28539746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18"/>
          <p:cNvSpPr>
            <a:spLocks noChangeArrowheads="1"/>
          </p:cNvSpPr>
          <p:nvPr/>
        </p:nvSpPr>
        <p:spPr bwMode="auto">
          <a:xfrm>
            <a:off x="777875" y="185306"/>
            <a:ext cx="5522913" cy="438582"/>
          </a:xfrm>
          <a:prstGeom prst="rect">
            <a:avLst/>
          </a:prstGeom>
          <a:noFill/>
          <a:ln w="9525">
            <a:noFill/>
            <a:miter lim="800000"/>
            <a:headEnd/>
            <a:tailEnd/>
          </a:ln>
        </p:spPr>
        <p:txBody>
          <a:bodyPr lIns="68580" tIns="34290" rIns="68580" bIns="34290">
            <a:spAutoFit/>
          </a:bodyPr>
          <a:lstStyle/>
          <a:p>
            <a:r>
              <a:rPr lang="zh-CN" altLang="en-US" sz="2400" b="1" dirty="0">
                <a:latin typeface="+mn-ea"/>
                <a:ea typeface="+mn-ea"/>
                <a:cs typeface="+mn-ea"/>
                <a:sym typeface="+mn-lt"/>
              </a:rPr>
              <a:t>一、 新价格审批表的注意事项</a:t>
            </a:r>
          </a:p>
        </p:txBody>
      </p:sp>
      <p:sp>
        <p:nvSpPr>
          <p:cNvPr id="4" name="TextBox 3"/>
          <p:cNvSpPr txBox="1"/>
          <p:nvPr/>
        </p:nvSpPr>
        <p:spPr>
          <a:xfrm>
            <a:off x="780166" y="692696"/>
            <a:ext cx="3863842" cy="369332"/>
          </a:xfrm>
          <a:prstGeom prst="rect">
            <a:avLst/>
          </a:prstGeom>
          <a:noFill/>
        </p:spPr>
        <p:txBody>
          <a:bodyPr wrap="square" rtlCol="0">
            <a:spAutoFit/>
          </a:bodyPr>
          <a:lstStyle/>
          <a:p>
            <a:r>
              <a:rPr lang="en-US" altLang="zh-CN" dirty="0">
                <a:latin typeface="+mn-ea"/>
                <a:ea typeface="+mn-ea"/>
              </a:rPr>
              <a:t>3</a:t>
            </a:r>
            <a:r>
              <a:rPr lang="zh-CN" altLang="en-US" dirty="0">
                <a:latin typeface="+mn-ea"/>
                <a:ea typeface="+mn-ea"/>
              </a:rPr>
              <a:t>、项目整体净利润率重算</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96697"/>
            <a:ext cx="6429375"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202090" y="1412776"/>
            <a:ext cx="936104" cy="4193996"/>
          </a:xfrm>
          <a:prstGeom prst="rect">
            <a:avLst/>
          </a:prstGeom>
          <a:noFill/>
          <a:ln w="25400">
            <a:solidFill>
              <a:srgbClr val="FF0000"/>
            </a:solidFill>
          </a:ln>
        </p:spPr>
        <p:txBody>
          <a:bodyPr wrap="square" rtlCol="0" anchor="ctr" anchorCtr="0">
            <a:spAutoFit/>
          </a:bodyPr>
          <a:lstStyle/>
          <a:p>
            <a:pPr marL="45720" algn="ctr">
              <a:lnSpc>
                <a:spcPts val="1700"/>
              </a:lnSpc>
            </a:pPr>
            <a:endParaRPr lang="zh-CN" altLang="en-US" sz="105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1187624" y="1412776"/>
            <a:ext cx="697502" cy="4193996"/>
          </a:xfrm>
          <a:prstGeom prst="rect">
            <a:avLst/>
          </a:prstGeom>
          <a:noFill/>
          <a:ln w="25400">
            <a:solidFill>
              <a:srgbClr val="FF0000"/>
            </a:solidFill>
          </a:ln>
        </p:spPr>
        <p:txBody>
          <a:bodyPr wrap="square" rtlCol="0" anchor="ctr" anchorCtr="0">
            <a:spAutoFit/>
          </a:bodyPr>
          <a:lstStyle/>
          <a:p>
            <a:pPr marL="45720" algn="ctr">
              <a:lnSpc>
                <a:spcPts val="1700"/>
              </a:lnSpc>
            </a:pPr>
            <a:endParaRPr lang="zh-CN" altLang="en-US" sz="1050" b="1" dirty="0">
              <a:solidFill>
                <a:schemeClr val="bg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323528" y="2144401"/>
            <a:ext cx="742658" cy="276999"/>
          </a:xfrm>
          <a:prstGeom prst="rect">
            <a:avLst/>
          </a:prstGeom>
          <a:noFill/>
        </p:spPr>
        <p:txBody>
          <a:bodyPr wrap="square" rtlCol="0">
            <a:spAutoFit/>
          </a:bodyPr>
          <a:lstStyle/>
          <a:p>
            <a:pPr algn="ctr"/>
            <a:r>
              <a:rPr lang="zh-CN" altLang="en-US" sz="1200" dirty="0" smtClean="0">
                <a:solidFill>
                  <a:srgbClr val="FF0000"/>
                </a:solidFill>
                <a:latin typeface="+mn-ea"/>
                <a:ea typeface="+mn-ea"/>
              </a:rPr>
              <a:t>注释</a:t>
            </a:r>
            <a:r>
              <a:rPr lang="en-US" altLang="zh-CN" sz="1200" dirty="0" smtClean="0">
                <a:solidFill>
                  <a:srgbClr val="FF0000"/>
                </a:solidFill>
                <a:latin typeface="+mn-ea"/>
                <a:ea typeface="+mn-ea"/>
              </a:rPr>
              <a:t>1</a:t>
            </a:r>
            <a:endParaRPr lang="zh-CN" altLang="en-US" sz="1200" dirty="0">
              <a:solidFill>
                <a:srgbClr val="FF0000"/>
              </a:solidFill>
              <a:latin typeface="+mn-ea"/>
              <a:ea typeface="+mn-ea"/>
            </a:endParaRPr>
          </a:p>
        </p:txBody>
      </p:sp>
      <p:sp>
        <p:nvSpPr>
          <p:cNvPr id="14" name="TextBox 13"/>
          <p:cNvSpPr txBox="1"/>
          <p:nvPr/>
        </p:nvSpPr>
        <p:spPr>
          <a:xfrm>
            <a:off x="1187624" y="2149135"/>
            <a:ext cx="742658" cy="276999"/>
          </a:xfrm>
          <a:prstGeom prst="rect">
            <a:avLst/>
          </a:prstGeom>
          <a:noFill/>
        </p:spPr>
        <p:txBody>
          <a:bodyPr wrap="square" rtlCol="0">
            <a:spAutoFit/>
          </a:bodyPr>
          <a:lstStyle/>
          <a:p>
            <a:pPr algn="ctr"/>
            <a:r>
              <a:rPr lang="zh-CN" altLang="en-US" sz="1200" dirty="0" smtClean="0">
                <a:solidFill>
                  <a:srgbClr val="FF0000"/>
                </a:solidFill>
                <a:latin typeface="+mn-ea"/>
                <a:ea typeface="+mn-ea"/>
              </a:rPr>
              <a:t>注释</a:t>
            </a:r>
            <a:r>
              <a:rPr lang="en-US" altLang="zh-CN" sz="1200" dirty="0" smtClean="0">
                <a:solidFill>
                  <a:srgbClr val="FF0000"/>
                </a:solidFill>
                <a:latin typeface="+mn-ea"/>
                <a:ea typeface="+mn-ea"/>
              </a:rPr>
              <a:t>2</a:t>
            </a:r>
            <a:endParaRPr lang="zh-CN" altLang="en-US" sz="1200" dirty="0">
              <a:solidFill>
                <a:srgbClr val="FF0000"/>
              </a:solidFill>
              <a:latin typeface="+mn-ea"/>
              <a:ea typeface="+mn-ea"/>
            </a:endParaRPr>
          </a:p>
        </p:txBody>
      </p:sp>
      <p:sp>
        <p:nvSpPr>
          <p:cNvPr id="7" name="TextBox 6"/>
          <p:cNvSpPr txBox="1"/>
          <p:nvPr/>
        </p:nvSpPr>
        <p:spPr>
          <a:xfrm>
            <a:off x="6608887" y="1196697"/>
            <a:ext cx="2535113" cy="523220"/>
          </a:xfrm>
          <a:prstGeom prst="rect">
            <a:avLst/>
          </a:prstGeom>
          <a:noFill/>
        </p:spPr>
        <p:txBody>
          <a:bodyPr wrap="square" rtlCol="0">
            <a:spAutoFit/>
          </a:bodyPr>
          <a:lstStyle/>
          <a:p>
            <a:r>
              <a:rPr lang="en-US" altLang="zh-CN" sz="1400" dirty="0" smtClean="0">
                <a:solidFill>
                  <a:srgbClr val="FFC000"/>
                </a:solidFill>
                <a:latin typeface="微软雅黑" pitchFamily="34" charset="-122"/>
                <a:ea typeface="微软雅黑" pitchFamily="34" charset="-122"/>
                <a:sym typeface="Wingdings 3"/>
              </a:rPr>
              <a:t> </a:t>
            </a:r>
            <a:r>
              <a:rPr lang="zh-CN" altLang="en-US" sz="1400" dirty="0" smtClean="0">
                <a:solidFill>
                  <a:srgbClr val="00B050"/>
                </a:solidFill>
                <a:latin typeface="+mn-ea"/>
                <a:ea typeface="+mn-ea"/>
              </a:rPr>
              <a:t>注释</a:t>
            </a:r>
            <a:r>
              <a:rPr lang="en-US" altLang="zh-CN" sz="1400" dirty="0" smtClean="0">
                <a:solidFill>
                  <a:srgbClr val="00B050"/>
                </a:solidFill>
                <a:latin typeface="+mn-ea"/>
                <a:ea typeface="+mn-ea"/>
              </a:rPr>
              <a:t>1</a:t>
            </a:r>
            <a:r>
              <a:rPr lang="zh-CN" altLang="en-US" sz="1400" dirty="0" smtClean="0">
                <a:latin typeface="+mn-ea"/>
                <a:ea typeface="+mn-ea"/>
              </a:rPr>
              <a:t>、责任书：填写</a:t>
            </a:r>
            <a:r>
              <a:rPr lang="zh-CN" altLang="en-US" sz="1400" dirty="0" smtClean="0">
                <a:solidFill>
                  <a:srgbClr val="FF0000"/>
                </a:solidFill>
                <a:latin typeface="+mn-ea"/>
                <a:ea typeface="+mn-ea"/>
              </a:rPr>
              <a:t>已签批</a:t>
            </a:r>
            <a:r>
              <a:rPr lang="zh-CN" altLang="en-US" sz="1400" dirty="0" smtClean="0">
                <a:latin typeface="+mn-ea"/>
                <a:ea typeface="+mn-ea"/>
              </a:rPr>
              <a:t>责任书的项目</a:t>
            </a:r>
            <a:r>
              <a:rPr lang="zh-CN" altLang="en-US" sz="1400" dirty="0" smtClean="0">
                <a:solidFill>
                  <a:srgbClr val="FF0000"/>
                </a:solidFill>
                <a:latin typeface="+mn-ea"/>
                <a:ea typeface="+mn-ea"/>
              </a:rPr>
              <a:t>整体</a:t>
            </a:r>
            <a:r>
              <a:rPr lang="zh-CN" altLang="en-US" sz="1400" dirty="0" smtClean="0">
                <a:latin typeface="+mn-ea"/>
                <a:ea typeface="+mn-ea"/>
              </a:rPr>
              <a:t>数据。</a:t>
            </a:r>
            <a:endParaRPr lang="zh-CN" altLang="en-US" sz="1400" dirty="0">
              <a:latin typeface="+mn-ea"/>
              <a:ea typeface="+mn-ea"/>
            </a:endParaRPr>
          </a:p>
        </p:txBody>
      </p:sp>
      <p:sp>
        <p:nvSpPr>
          <p:cNvPr id="16" name="TextBox 15"/>
          <p:cNvSpPr txBox="1"/>
          <p:nvPr/>
        </p:nvSpPr>
        <p:spPr>
          <a:xfrm>
            <a:off x="6593772" y="1988840"/>
            <a:ext cx="2550228" cy="1169551"/>
          </a:xfrm>
          <a:prstGeom prst="rect">
            <a:avLst/>
          </a:prstGeom>
          <a:noFill/>
        </p:spPr>
        <p:txBody>
          <a:bodyPr wrap="square" rtlCol="0">
            <a:spAutoFit/>
          </a:bodyPr>
          <a:lstStyle/>
          <a:p>
            <a:r>
              <a:rPr lang="en-US" altLang="zh-CN" sz="1400" dirty="0" smtClean="0">
                <a:solidFill>
                  <a:srgbClr val="FFC000"/>
                </a:solidFill>
                <a:latin typeface="微软雅黑" pitchFamily="34" charset="-122"/>
                <a:ea typeface="微软雅黑" pitchFamily="34" charset="-122"/>
                <a:sym typeface="Wingdings 3"/>
              </a:rPr>
              <a:t> </a:t>
            </a:r>
            <a:r>
              <a:rPr lang="zh-CN" altLang="en-US" sz="1400" dirty="0" smtClean="0">
                <a:solidFill>
                  <a:srgbClr val="00B050"/>
                </a:solidFill>
                <a:latin typeface="+mn-ea"/>
                <a:ea typeface="+mn-ea"/>
              </a:rPr>
              <a:t>注释</a:t>
            </a:r>
            <a:r>
              <a:rPr lang="en-US" altLang="zh-CN" sz="1400" dirty="0" smtClean="0">
                <a:solidFill>
                  <a:srgbClr val="00B050"/>
                </a:solidFill>
                <a:latin typeface="+mn-ea"/>
                <a:ea typeface="+mn-ea"/>
              </a:rPr>
              <a:t>2</a:t>
            </a:r>
            <a:r>
              <a:rPr lang="zh-CN" altLang="en-US" sz="1400" dirty="0" smtClean="0">
                <a:latin typeface="+mn-ea"/>
                <a:ea typeface="+mn-ea"/>
              </a:rPr>
              <a:t>、累计实际数：</a:t>
            </a:r>
            <a:endParaRPr lang="en-US" altLang="zh-CN" sz="1400" dirty="0" smtClean="0">
              <a:latin typeface="+mn-ea"/>
              <a:ea typeface="+mn-ea"/>
            </a:endParaRPr>
          </a:p>
          <a:p>
            <a:r>
              <a:rPr lang="zh-CN" altLang="en-US" sz="1400" dirty="0" smtClean="0">
                <a:latin typeface="+mn-ea"/>
                <a:ea typeface="+mn-ea"/>
              </a:rPr>
              <a:t>（</a:t>
            </a:r>
            <a:r>
              <a:rPr lang="en-US" altLang="zh-CN" sz="1400" dirty="0" smtClean="0">
                <a:latin typeface="+mn-ea"/>
                <a:ea typeface="+mn-ea"/>
              </a:rPr>
              <a:t>1</a:t>
            </a:r>
            <a:r>
              <a:rPr lang="zh-CN" altLang="en-US" sz="1400" dirty="0" smtClean="0">
                <a:latin typeface="+mn-ea"/>
                <a:ea typeface="+mn-ea"/>
              </a:rPr>
              <a:t>）填写截止至</a:t>
            </a:r>
            <a:r>
              <a:rPr lang="en-US" altLang="zh-CN" sz="1400" dirty="0" smtClean="0">
                <a:latin typeface="+mn-ea"/>
                <a:ea typeface="+mn-ea"/>
              </a:rPr>
              <a:t>2018</a:t>
            </a:r>
            <a:r>
              <a:rPr lang="zh-CN" altLang="en-US" sz="1400" dirty="0" smtClean="0">
                <a:latin typeface="+mn-ea"/>
                <a:ea typeface="+mn-ea"/>
              </a:rPr>
              <a:t>年</a:t>
            </a:r>
            <a:r>
              <a:rPr lang="en-US" altLang="zh-CN" sz="1400" dirty="0" smtClean="0">
                <a:latin typeface="+mn-ea"/>
                <a:ea typeface="+mn-ea"/>
              </a:rPr>
              <a:t>XX</a:t>
            </a:r>
            <a:r>
              <a:rPr lang="zh-CN" altLang="en-US" sz="1400" dirty="0" smtClean="0">
                <a:latin typeface="+mn-ea"/>
                <a:ea typeface="+mn-ea"/>
              </a:rPr>
              <a:t>月的</a:t>
            </a:r>
            <a:r>
              <a:rPr lang="zh-CN" altLang="en-US" sz="1400" dirty="0" smtClean="0">
                <a:solidFill>
                  <a:srgbClr val="FF0000"/>
                </a:solidFill>
                <a:latin typeface="+mn-ea"/>
                <a:ea typeface="+mn-ea"/>
              </a:rPr>
              <a:t>表</a:t>
            </a:r>
            <a:r>
              <a:rPr lang="en-US" altLang="zh-CN" sz="1400" dirty="0" smtClean="0">
                <a:solidFill>
                  <a:srgbClr val="FF0000"/>
                </a:solidFill>
                <a:latin typeface="+mn-ea"/>
                <a:ea typeface="+mn-ea"/>
              </a:rPr>
              <a:t>2</a:t>
            </a:r>
            <a:r>
              <a:rPr lang="zh-CN" altLang="en-US" sz="1400" dirty="0" smtClean="0">
                <a:latin typeface="+mn-ea"/>
                <a:ea typeface="+mn-ea"/>
              </a:rPr>
              <a:t>利润执行表数据；</a:t>
            </a:r>
            <a:endParaRPr lang="en-US" altLang="zh-CN" sz="1400" dirty="0" smtClean="0">
              <a:latin typeface="+mn-ea"/>
              <a:ea typeface="+mn-ea"/>
            </a:endParaRPr>
          </a:p>
          <a:p>
            <a:r>
              <a:rPr lang="zh-CN" altLang="en-US" sz="1400" dirty="0" smtClean="0">
                <a:latin typeface="+mn-ea"/>
                <a:ea typeface="+mn-ea"/>
              </a:rPr>
              <a:t>（</a:t>
            </a:r>
            <a:r>
              <a:rPr lang="en-US" altLang="zh-CN" sz="1400" dirty="0" smtClean="0">
                <a:latin typeface="+mn-ea"/>
                <a:ea typeface="+mn-ea"/>
              </a:rPr>
              <a:t>2</a:t>
            </a:r>
            <a:r>
              <a:rPr lang="zh-CN" altLang="en-US" sz="1400" dirty="0" smtClean="0">
                <a:latin typeface="+mn-ea"/>
                <a:ea typeface="+mn-ea"/>
              </a:rPr>
              <a:t>）</a:t>
            </a:r>
            <a:r>
              <a:rPr lang="zh-CN" altLang="en-US" sz="1400" dirty="0" smtClean="0">
                <a:solidFill>
                  <a:srgbClr val="FF0000"/>
                </a:solidFill>
                <a:latin typeface="+mn-ea"/>
                <a:ea typeface="+mn-ea"/>
              </a:rPr>
              <a:t>车位视同公建配套，不分摊成本</a:t>
            </a:r>
            <a:r>
              <a:rPr lang="zh-CN" altLang="en-US" sz="1400" dirty="0" smtClean="0">
                <a:latin typeface="+mn-ea"/>
                <a:ea typeface="+mn-ea"/>
              </a:rPr>
              <a:t>。</a:t>
            </a:r>
            <a:endParaRPr lang="zh-CN" altLang="en-US" sz="1400" dirty="0">
              <a:latin typeface="+mn-ea"/>
              <a:ea typeface="+mn-ea"/>
            </a:endParaRPr>
          </a:p>
        </p:txBody>
      </p:sp>
      <p:sp>
        <p:nvSpPr>
          <p:cNvPr id="17" name="矩形 16"/>
          <p:cNvSpPr/>
          <p:nvPr/>
        </p:nvSpPr>
        <p:spPr>
          <a:xfrm>
            <a:off x="4295256" y="1412776"/>
            <a:ext cx="2220959" cy="4193996"/>
          </a:xfrm>
          <a:prstGeom prst="rect">
            <a:avLst/>
          </a:prstGeom>
          <a:noFill/>
          <a:ln w="25400">
            <a:solidFill>
              <a:srgbClr val="FF0000"/>
            </a:solidFill>
          </a:ln>
        </p:spPr>
        <p:txBody>
          <a:bodyPr wrap="square" rtlCol="0" anchor="ctr" anchorCtr="0">
            <a:spAutoFit/>
          </a:bodyPr>
          <a:lstStyle/>
          <a:p>
            <a:pPr marL="45720" algn="ctr">
              <a:lnSpc>
                <a:spcPts val="1700"/>
              </a:lnSpc>
            </a:pPr>
            <a:endParaRPr lang="zh-CN" altLang="en-US" sz="1050" b="1" dirty="0">
              <a:solidFill>
                <a:schemeClr val="bg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5034406" y="2149135"/>
            <a:ext cx="742658" cy="276999"/>
          </a:xfrm>
          <a:prstGeom prst="rect">
            <a:avLst/>
          </a:prstGeom>
          <a:noFill/>
        </p:spPr>
        <p:txBody>
          <a:bodyPr wrap="square" rtlCol="0">
            <a:spAutoFit/>
          </a:bodyPr>
          <a:lstStyle/>
          <a:p>
            <a:pPr algn="ctr"/>
            <a:r>
              <a:rPr lang="zh-CN" altLang="en-US" sz="1200" dirty="0" smtClean="0">
                <a:solidFill>
                  <a:srgbClr val="FF0000"/>
                </a:solidFill>
                <a:latin typeface="+mn-ea"/>
                <a:ea typeface="+mn-ea"/>
              </a:rPr>
              <a:t>注释</a:t>
            </a:r>
            <a:r>
              <a:rPr lang="en-US" altLang="zh-CN" sz="1200" dirty="0">
                <a:solidFill>
                  <a:srgbClr val="FF0000"/>
                </a:solidFill>
                <a:latin typeface="+mn-ea"/>
                <a:ea typeface="+mn-ea"/>
              </a:rPr>
              <a:t>3</a:t>
            </a:r>
            <a:endParaRPr lang="zh-CN" altLang="en-US" sz="1200" dirty="0">
              <a:solidFill>
                <a:srgbClr val="FF0000"/>
              </a:solidFill>
              <a:latin typeface="+mn-ea"/>
              <a:ea typeface="+mn-ea"/>
            </a:endParaRPr>
          </a:p>
        </p:txBody>
      </p:sp>
      <p:sp>
        <p:nvSpPr>
          <p:cNvPr id="19" name="TextBox 18"/>
          <p:cNvSpPr txBox="1"/>
          <p:nvPr/>
        </p:nvSpPr>
        <p:spPr>
          <a:xfrm>
            <a:off x="6608887" y="3429000"/>
            <a:ext cx="2550228" cy="1600438"/>
          </a:xfrm>
          <a:prstGeom prst="rect">
            <a:avLst/>
          </a:prstGeom>
          <a:noFill/>
        </p:spPr>
        <p:txBody>
          <a:bodyPr wrap="square" rtlCol="0">
            <a:spAutoFit/>
          </a:bodyPr>
          <a:lstStyle/>
          <a:p>
            <a:r>
              <a:rPr lang="en-US" altLang="zh-CN" sz="1400" dirty="0" smtClean="0">
                <a:solidFill>
                  <a:srgbClr val="FFC000"/>
                </a:solidFill>
                <a:latin typeface="微软雅黑" pitchFamily="34" charset="-122"/>
                <a:ea typeface="微软雅黑" pitchFamily="34" charset="-122"/>
                <a:sym typeface="Wingdings 3"/>
              </a:rPr>
              <a:t> </a:t>
            </a:r>
            <a:r>
              <a:rPr lang="zh-CN" altLang="en-US" sz="1400" dirty="0" smtClean="0">
                <a:solidFill>
                  <a:srgbClr val="00B050"/>
                </a:solidFill>
                <a:latin typeface="+mn-ea"/>
                <a:ea typeface="+mn-ea"/>
              </a:rPr>
              <a:t>注释</a:t>
            </a:r>
            <a:r>
              <a:rPr lang="en-US" altLang="zh-CN" sz="1400" dirty="0" smtClean="0">
                <a:solidFill>
                  <a:srgbClr val="00B050"/>
                </a:solidFill>
                <a:latin typeface="+mn-ea"/>
                <a:ea typeface="+mn-ea"/>
              </a:rPr>
              <a:t>3</a:t>
            </a:r>
            <a:r>
              <a:rPr lang="zh-CN" altLang="en-US" sz="1400" dirty="0" smtClean="0">
                <a:latin typeface="+mn-ea"/>
                <a:ea typeface="+mn-ea"/>
              </a:rPr>
              <a:t>、所有优惠活动后均价：</a:t>
            </a:r>
            <a:endParaRPr lang="en-US" altLang="zh-CN" sz="1400" dirty="0" smtClean="0">
              <a:latin typeface="+mn-ea"/>
              <a:ea typeface="+mn-ea"/>
            </a:endParaRPr>
          </a:p>
          <a:p>
            <a:r>
              <a:rPr lang="zh-CN" altLang="en-US" sz="1400" dirty="0" smtClean="0">
                <a:latin typeface="+mn-ea"/>
                <a:ea typeface="+mn-ea"/>
              </a:rPr>
              <a:t>（</a:t>
            </a:r>
            <a:r>
              <a:rPr lang="en-US" altLang="zh-CN" sz="1400" dirty="0" smtClean="0">
                <a:latin typeface="+mn-ea"/>
                <a:ea typeface="+mn-ea"/>
              </a:rPr>
              <a:t>1</a:t>
            </a:r>
            <a:r>
              <a:rPr lang="zh-CN" altLang="en-US" sz="1400" dirty="0" smtClean="0">
                <a:latin typeface="+mn-ea"/>
                <a:ea typeface="+mn-ea"/>
              </a:rPr>
              <a:t>）优惠后均价仅适用于本次申报房源</a:t>
            </a:r>
            <a:r>
              <a:rPr lang="zh-CN" altLang="en-US" sz="1400" dirty="0" smtClean="0">
                <a:latin typeface="+mn-ea"/>
                <a:ea typeface="+mn-ea"/>
              </a:rPr>
              <a:t>，</a:t>
            </a:r>
            <a:r>
              <a:rPr lang="zh-CN" altLang="en-US" sz="1400" dirty="0" smtClean="0">
                <a:latin typeface="+mn-ea"/>
                <a:ea typeface="+mn-ea"/>
              </a:rPr>
              <a:t>未申报房源</a:t>
            </a:r>
            <a:r>
              <a:rPr lang="zh-CN" altLang="en-US" sz="1400" dirty="0" smtClean="0">
                <a:latin typeface="+mn-ea"/>
                <a:ea typeface="+mn-ea"/>
              </a:rPr>
              <a:t>取</a:t>
            </a:r>
            <a:r>
              <a:rPr lang="zh-CN" altLang="en-US" sz="1400" dirty="0" smtClean="0">
                <a:latin typeface="+mn-ea"/>
                <a:ea typeface="+mn-ea"/>
              </a:rPr>
              <a:t>孰低售价</a:t>
            </a:r>
            <a:r>
              <a:rPr lang="zh-CN" altLang="en-US" sz="1400" dirty="0" smtClean="0">
                <a:latin typeface="+mn-ea"/>
                <a:ea typeface="+mn-ea"/>
              </a:rPr>
              <a:t>时，直接取本次申报价格，此处不用考虑“所有优惠活动后的本次申报价格”</a:t>
            </a:r>
            <a:endParaRPr lang="zh-CN" altLang="en-US" sz="1400" dirty="0">
              <a:latin typeface="+mn-ea"/>
              <a:ea typeface="+mn-ea"/>
            </a:endParaRPr>
          </a:p>
        </p:txBody>
      </p:sp>
    </p:spTree>
    <p:extLst>
      <p:ext uri="{BB962C8B-B14F-4D97-AF65-F5344CB8AC3E}">
        <p14:creationId xmlns:p14="http://schemas.microsoft.com/office/powerpoint/2010/main" val="1214345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18"/>
          <p:cNvSpPr>
            <a:spLocks noChangeArrowheads="1"/>
          </p:cNvSpPr>
          <p:nvPr/>
        </p:nvSpPr>
        <p:spPr bwMode="auto">
          <a:xfrm>
            <a:off x="777875" y="185306"/>
            <a:ext cx="5522913" cy="438582"/>
          </a:xfrm>
          <a:prstGeom prst="rect">
            <a:avLst/>
          </a:prstGeom>
          <a:noFill/>
          <a:ln w="9525">
            <a:noFill/>
            <a:miter lim="800000"/>
            <a:headEnd/>
            <a:tailEnd/>
          </a:ln>
        </p:spPr>
        <p:txBody>
          <a:bodyPr lIns="68580" tIns="34290" rIns="68580" bIns="34290">
            <a:spAutoFit/>
          </a:bodyPr>
          <a:lstStyle/>
          <a:p>
            <a:r>
              <a:rPr lang="zh-CN" altLang="en-US" sz="2400" b="1" dirty="0">
                <a:latin typeface="+mn-ea"/>
                <a:ea typeface="+mn-ea"/>
                <a:cs typeface="+mn-ea"/>
                <a:sym typeface="+mn-lt"/>
              </a:rPr>
              <a:t>一、 新价格审批表的注意事项</a:t>
            </a:r>
          </a:p>
        </p:txBody>
      </p:sp>
      <p:sp>
        <p:nvSpPr>
          <p:cNvPr id="4" name="TextBox 3"/>
          <p:cNvSpPr txBox="1"/>
          <p:nvPr/>
        </p:nvSpPr>
        <p:spPr>
          <a:xfrm>
            <a:off x="780166" y="692696"/>
            <a:ext cx="3863842" cy="369332"/>
          </a:xfrm>
          <a:prstGeom prst="rect">
            <a:avLst/>
          </a:prstGeom>
          <a:noFill/>
        </p:spPr>
        <p:txBody>
          <a:bodyPr wrap="square" rtlCol="0">
            <a:spAutoFit/>
          </a:bodyPr>
          <a:lstStyle/>
          <a:p>
            <a:r>
              <a:rPr lang="en-US" altLang="zh-CN" dirty="0" smtClean="0">
                <a:latin typeface="+mn-ea"/>
                <a:ea typeface="+mn-ea"/>
              </a:rPr>
              <a:t>4</a:t>
            </a:r>
            <a:r>
              <a:rPr lang="zh-CN" altLang="en-US" dirty="0">
                <a:latin typeface="+mn-ea"/>
                <a:ea typeface="+mn-ea"/>
              </a:rPr>
              <a:t>、成本价（盈亏平衡点售价</a:t>
            </a:r>
            <a:r>
              <a:rPr lang="zh-CN" altLang="en-US" dirty="0" smtClean="0">
                <a:latin typeface="+mn-ea"/>
                <a:ea typeface="+mn-ea"/>
              </a:rPr>
              <a:t>）</a:t>
            </a:r>
            <a:endParaRPr lang="en-US" altLang="zh-CN" dirty="0" smtClean="0">
              <a:latin typeface="+mn-ea"/>
              <a:ea typeface="+mn-ea"/>
            </a:endParaRPr>
          </a:p>
        </p:txBody>
      </p:sp>
      <p:sp>
        <p:nvSpPr>
          <p:cNvPr id="5" name="TextBox 4"/>
          <p:cNvSpPr txBox="1"/>
          <p:nvPr/>
        </p:nvSpPr>
        <p:spPr>
          <a:xfrm>
            <a:off x="611560" y="4961056"/>
            <a:ext cx="7524750" cy="700192"/>
          </a:xfrm>
          <a:prstGeom prst="rect">
            <a:avLst/>
          </a:prstGeom>
          <a:noFill/>
        </p:spPr>
        <p:txBody>
          <a:bodyPr wrap="square" rtlCol="0">
            <a:spAutoFit/>
          </a:bodyPr>
          <a:lstStyle/>
          <a:p>
            <a:pPr>
              <a:lnSpc>
                <a:spcPct val="150000"/>
              </a:lnSpc>
            </a:pPr>
            <a:r>
              <a:rPr lang="en-US" altLang="zh-CN" sz="1400" dirty="0" smtClean="0">
                <a:solidFill>
                  <a:srgbClr val="FFC000"/>
                </a:solidFill>
                <a:latin typeface="微软雅黑" pitchFamily="34" charset="-122"/>
                <a:ea typeface="微软雅黑" pitchFamily="34" charset="-122"/>
                <a:sym typeface="Wingdings 3"/>
              </a:rPr>
              <a:t> </a:t>
            </a:r>
            <a:r>
              <a:rPr lang="zh-CN" altLang="en-US" sz="1400" dirty="0" smtClean="0">
                <a:solidFill>
                  <a:srgbClr val="00B050"/>
                </a:solidFill>
                <a:latin typeface="+mn-ea"/>
                <a:ea typeface="+mn-ea"/>
              </a:rPr>
              <a:t>注释</a:t>
            </a:r>
            <a:r>
              <a:rPr lang="en-US" altLang="zh-CN" sz="1400" dirty="0" smtClean="0">
                <a:solidFill>
                  <a:srgbClr val="00B050"/>
                </a:solidFill>
                <a:latin typeface="+mn-ea"/>
                <a:ea typeface="+mn-ea"/>
              </a:rPr>
              <a:t>1</a:t>
            </a:r>
            <a:r>
              <a:rPr lang="zh-CN" altLang="en-US" sz="1400" dirty="0" smtClean="0">
                <a:latin typeface="+mn-ea"/>
                <a:ea typeface="+mn-ea"/>
              </a:rPr>
              <a:t>、由于</a:t>
            </a:r>
            <a:r>
              <a:rPr lang="en-US" altLang="zh-CN" sz="1400" dirty="0" smtClean="0">
                <a:latin typeface="+mn-ea"/>
                <a:ea typeface="+mn-ea"/>
              </a:rPr>
              <a:t>《</a:t>
            </a:r>
            <a:r>
              <a:rPr lang="zh-CN" altLang="en-US" sz="1400" dirty="0" smtClean="0">
                <a:latin typeface="+mn-ea"/>
                <a:ea typeface="+mn-ea"/>
              </a:rPr>
              <a:t>利润表底稿</a:t>
            </a:r>
            <a:r>
              <a:rPr lang="en-US" altLang="zh-CN" sz="1400" dirty="0" smtClean="0">
                <a:latin typeface="+mn-ea"/>
                <a:ea typeface="+mn-ea"/>
              </a:rPr>
              <a:t>》</a:t>
            </a:r>
            <a:r>
              <a:rPr lang="zh-CN" altLang="en-US" sz="1400" dirty="0" smtClean="0">
                <a:latin typeface="+mn-ea"/>
                <a:ea typeface="+mn-ea"/>
              </a:rPr>
              <a:t>中计算盈亏平衡点售价时的面积仅为 </a:t>
            </a:r>
            <a:r>
              <a:rPr lang="en-US" altLang="zh-CN" sz="1400" dirty="0" smtClean="0">
                <a:latin typeface="+mn-ea"/>
                <a:ea typeface="+mn-ea"/>
              </a:rPr>
              <a:t>1 </a:t>
            </a:r>
            <a:r>
              <a:rPr lang="en-US" altLang="zh-CN" sz="1400" dirty="0" smtClean="0"/>
              <a:t>m</a:t>
            </a:r>
            <a:r>
              <a:rPr lang="en-US" altLang="zh-CN" sz="1400" baseline="30000" dirty="0" smtClean="0"/>
              <a:t>2</a:t>
            </a:r>
            <a:r>
              <a:rPr lang="zh-CN" altLang="en-US" sz="1400" dirty="0" smtClean="0">
                <a:latin typeface="+mn-ea"/>
                <a:ea typeface="+mn-ea"/>
              </a:rPr>
              <a:t>，因此计算盈亏平衡点售价的净利润时，</a:t>
            </a:r>
            <a:r>
              <a:rPr lang="zh-CN" altLang="en-US" sz="1400" dirty="0" smtClean="0">
                <a:solidFill>
                  <a:srgbClr val="FF0000"/>
                </a:solidFill>
                <a:latin typeface="+mn-ea"/>
                <a:ea typeface="+mn-ea"/>
              </a:rPr>
              <a:t>请保留至少</a:t>
            </a:r>
            <a:r>
              <a:rPr lang="en-US" altLang="zh-CN" sz="1400" dirty="0" smtClean="0">
                <a:solidFill>
                  <a:srgbClr val="FF0000"/>
                </a:solidFill>
                <a:latin typeface="+mn-ea"/>
                <a:ea typeface="+mn-ea"/>
              </a:rPr>
              <a:t>5</a:t>
            </a:r>
            <a:r>
              <a:rPr lang="zh-CN" altLang="en-US" sz="1400" dirty="0" smtClean="0">
                <a:solidFill>
                  <a:srgbClr val="FF0000"/>
                </a:solidFill>
                <a:latin typeface="+mn-ea"/>
                <a:ea typeface="+mn-ea"/>
              </a:rPr>
              <a:t>位小数点</a:t>
            </a:r>
            <a:r>
              <a:rPr lang="zh-CN" altLang="en-US" sz="1400" dirty="0" smtClean="0">
                <a:latin typeface="+mn-ea"/>
                <a:ea typeface="+mn-ea"/>
              </a:rPr>
              <a:t>。</a:t>
            </a:r>
            <a:endParaRPr lang="zh-CN" altLang="zh-CN" sz="1400" dirty="0"/>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5327"/>
            <a:ext cx="7998672" cy="365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940152" y="1772816"/>
            <a:ext cx="2376264" cy="369332"/>
          </a:xfrm>
          <a:prstGeom prst="rect">
            <a:avLst/>
          </a:prstGeom>
          <a:noFill/>
          <a:ln w="25400">
            <a:solidFill>
              <a:srgbClr val="FF0000"/>
            </a:solidFill>
          </a:ln>
        </p:spPr>
        <p:txBody>
          <a:bodyPr wrap="square" rtlCol="0">
            <a:spAutoFit/>
          </a:bodyPr>
          <a:lstStyle/>
          <a:p>
            <a:pPr algn="ctr"/>
            <a:r>
              <a:rPr lang="zh-CN" altLang="en-US" dirty="0" smtClean="0">
                <a:solidFill>
                  <a:srgbClr val="FF0000"/>
                </a:solidFill>
                <a:latin typeface="+mn-ea"/>
                <a:ea typeface="+mn-ea"/>
              </a:rPr>
              <a:t>注释</a:t>
            </a:r>
            <a:r>
              <a:rPr lang="en-US" altLang="zh-CN" dirty="0" smtClean="0">
                <a:solidFill>
                  <a:srgbClr val="FF0000"/>
                </a:solidFill>
                <a:latin typeface="+mn-ea"/>
                <a:ea typeface="+mn-ea"/>
              </a:rPr>
              <a:t>1</a:t>
            </a:r>
            <a:endParaRPr lang="zh-CN" altLang="en-US" dirty="0">
              <a:solidFill>
                <a:srgbClr val="FF0000"/>
              </a:solidFill>
              <a:latin typeface="+mn-ea"/>
              <a:ea typeface="+mn-ea"/>
            </a:endParaRPr>
          </a:p>
        </p:txBody>
      </p:sp>
    </p:spTree>
    <p:extLst>
      <p:ext uri="{BB962C8B-B14F-4D97-AF65-F5344CB8AC3E}">
        <p14:creationId xmlns:p14="http://schemas.microsoft.com/office/powerpoint/2010/main" val="980643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18"/>
          <p:cNvSpPr>
            <a:spLocks noChangeArrowheads="1"/>
          </p:cNvSpPr>
          <p:nvPr/>
        </p:nvSpPr>
        <p:spPr bwMode="auto">
          <a:xfrm>
            <a:off x="777875" y="185306"/>
            <a:ext cx="5522913" cy="438582"/>
          </a:xfrm>
          <a:prstGeom prst="rect">
            <a:avLst/>
          </a:prstGeom>
          <a:noFill/>
          <a:ln w="9525">
            <a:noFill/>
            <a:miter lim="800000"/>
            <a:headEnd/>
            <a:tailEnd/>
          </a:ln>
        </p:spPr>
        <p:txBody>
          <a:bodyPr lIns="68580" tIns="34290" rIns="68580" bIns="34290">
            <a:spAutoFit/>
          </a:bodyPr>
          <a:lstStyle/>
          <a:p>
            <a:r>
              <a:rPr lang="zh-CN" altLang="en-US" sz="2400" b="1" dirty="0">
                <a:latin typeface="+mn-ea"/>
                <a:ea typeface="+mn-ea"/>
                <a:cs typeface="+mn-ea"/>
                <a:sym typeface="+mn-lt"/>
              </a:rPr>
              <a:t>一、 新价格审批表的注意事项</a:t>
            </a:r>
          </a:p>
        </p:txBody>
      </p:sp>
      <p:sp>
        <p:nvSpPr>
          <p:cNvPr id="4" name="TextBox 3"/>
          <p:cNvSpPr txBox="1"/>
          <p:nvPr/>
        </p:nvSpPr>
        <p:spPr>
          <a:xfrm>
            <a:off x="780166" y="692696"/>
            <a:ext cx="3863842" cy="369332"/>
          </a:xfrm>
          <a:prstGeom prst="rect">
            <a:avLst/>
          </a:prstGeom>
          <a:noFill/>
        </p:spPr>
        <p:txBody>
          <a:bodyPr wrap="square" rtlCol="0">
            <a:spAutoFit/>
          </a:bodyPr>
          <a:lstStyle/>
          <a:p>
            <a:r>
              <a:rPr lang="en-US" altLang="zh-CN" dirty="0">
                <a:latin typeface="+mn-ea"/>
                <a:ea typeface="+mn-ea"/>
              </a:rPr>
              <a:t>6</a:t>
            </a:r>
            <a:r>
              <a:rPr lang="zh-CN" altLang="en-US" dirty="0">
                <a:latin typeface="+mn-ea"/>
                <a:ea typeface="+mn-ea"/>
              </a:rPr>
              <a:t>、注释区</a:t>
            </a:r>
            <a:endParaRPr lang="zh-CN" altLang="en-US" dirty="0">
              <a:latin typeface="+mn-ea"/>
              <a:ea typeface="+mn-ea"/>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025" y="1268760"/>
            <a:ext cx="4848225"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658687" y="1320475"/>
            <a:ext cx="2729737" cy="1061829"/>
          </a:xfrm>
          <a:prstGeom prst="rect">
            <a:avLst/>
          </a:prstGeom>
          <a:noFill/>
        </p:spPr>
        <p:txBody>
          <a:bodyPr wrap="square" rtlCol="0">
            <a:spAutoFit/>
          </a:bodyPr>
          <a:lstStyle/>
          <a:p>
            <a:pPr>
              <a:lnSpc>
                <a:spcPct val="150000"/>
              </a:lnSpc>
            </a:pPr>
            <a:r>
              <a:rPr lang="en-US" altLang="zh-CN" sz="1400" dirty="0" smtClean="0">
                <a:solidFill>
                  <a:srgbClr val="FFC000"/>
                </a:solidFill>
                <a:latin typeface="微软雅黑" pitchFamily="34" charset="-122"/>
                <a:ea typeface="微软雅黑" pitchFamily="34" charset="-122"/>
                <a:sym typeface="Wingdings 3"/>
              </a:rPr>
              <a:t> </a:t>
            </a:r>
            <a:r>
              <a:rPr lang="zh-CN" altLang="en-US" sz="1400" dirty="0" smtClean="0">
                <a:solidFill>
                  <a:srgbClr val="00B050"/>
                </a:solidFill>
                <a:latin typeface="+mn-ea"/>
                <a:ea typeface="+mn-ea"/>
              </a:rPr>
              <a:t>注释</a:t>
            </a:r>
            <a:r>
              <a:rPr lang="zh-CN" altLang="en-US" sz="1400" dirty="0" smtClean="0">
                <a:latin typeface="+mn-ea"/>
                <a:ea typeface="+mn-ea"/>
              </a:rPr>
              <a:t>、请注意第</a:t>
            </a:r>
            <a:r>
              <a:rPr lang="en-US" altLang="zh-CN" sz="1400" dirty="0" smtClean="0">
                <a:latin typeface="+mn-ea"/>
                <a:ea typeface="+mn-ea"/>
              </a:rPr>
              <a:t>26</a:t>
            </a:r>
            <a:r>
              <a:rPr lang="zh-CN" altLang="en-US" sz="1400" dirty="0" smtClean="0">
                <a:latin typeface="+mn-ea"/>
                <a:ea typeface="+mn-ea"/>
              </a:rPr>
              <a:t>行的注释中，必须填写本次申报所有优惠后含税收入减少金额。</a:t>
            </a:r>
            <a:endParaRPr lang="zh-CN" altLang="zh-CN" sz="1400" dirty="0"/>
          </a:p>
        </p:txBody>
      </p:sp>
    </p:spTree>
    <p:extLst>
      <p:ext uri="{BB962C8B-B14F-4D97-AF65-F5344CB8AC3E}">
        <p14:creationId xmlns:p14="http://schemas.microsoft.com/office/powerpoint/2010/main" val="980643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18"/>
          <p:cNvSpPr>
            <a:spLocks noChangeArrowheads="1"/>
          </p:cNvSpPr>
          <p:nvPr/>
        </p:nvSpPr>
        <p:spPr bwMode="auto">
          <a:xfrm>
            <a:off x="777875" y="185306"/>
            <a:ext cx="5522913" cy="438582"/>
          </a:xfrm>
          <a:prstGeom prst="rect">
            <a:avLst/>
          </a:prstGeom>
          <a:noFill/>
          <a:ln w="9525">
            <a:noFill/>
            <a:miter lim="800000"/>
            <a:headEnd/>
            <a:tailEnd/>
          </a:ln>
        </p:spPr>
        <p:txBody>
          <a:bodyPr lIns="68580" tIns="34290" rIns="68580" bIns="34290">
            <a:spAutoFit/>
          </a:bodyPr>
          <a:lstStyle/>
          <a:p>
            <a:r>
              <a:rPr lang="zh-CN" altLang="en-US" sz="2400" b="1" dirty="0">
                <a:latin typeface="+mn-ea"/>
                <a:ea typeface="+mn-ea"/>
                <a:cs typeface="+mn-ea"/>
                <a:sym typeface="+mn-lt"/>
              </a:rPr>
              <a:t>二、整体收入的计算</a:t>
            </a:r>
          </a:p>
        </p:txBody>
      </p:sp>
      <p:sp>
        <p:nvSpPr>
          <p:cNvPr id="7" name="TextBox 6"/>
          <p:cNvSpPr txBox="1"/>
          <p:nvPr/>
        </p:nvSpPr>
        <p:spPr>
          <a:xfrm>
            <a:off x="777875" y="980728"/>
            <a:ext cx="6314405" cy="376898"/>
          </a:xfrm>
          <a:prstGeom prst="rect">
            <a:avLst/>
          </a:prstGeom>
          <a:noFill/>
        </p:spPr>
        <p:txBody>
          <a:bodyPr wrap="square" rtlCol="0">
            <a:spAutoFit/>
          </a:bodyPr>
          <a:lstStyle/>
          <a:p>
            <a:pPr>
              <a:lnSpc>
                <a:spcPct val="150000"/>
              </a:lnSpc>
            </a:pPr>
            <a:r>
              <a:rPr lang="en-US" altLang="zh-CN" sz="1400" dirty="0" smtClean="0">
                <a:solidFill>
                  <a:srgbClr val="FFC000"/>
                </a:solidFill>
                <a:latin typeface="微软雅黑" pitchFamily="34" charset="-122"/>
                <a:ea typeface="微软雅黑" pitchFamily="34" charset="-122"/>
                <a:sym typeface="Wingdings 3"/>
              </a:rPr>
              <a:t> </a:t>
            </a:r>
            <a:r>
              <a:rPr lang="zh-CN" altLang="en-US" sz="1400" dirty="0" smtClean="0">
                <a:latin typeface="微软雅黑" pitchFamily="34" charset="-122"/>
                <a:ea typeface="微软雅黑" pitchFamily="34" charset="-122"/>
                <a:sym typeface="Wingdings 3"/>
              </a:rPr>
              <a:t>从</a:t>
            </a:r>
            <a:r>
              <a:rPr lang="en-US" altLang="zh-CN" sz="1400" dirty="0" smtClean="0">
                <a:latin typeface="微软雅黑" pitchFamily="34" charset="-122"/>
                <a:ea typeface="微软雅黑" pitchFamily="34" charset="-122"/>
                <a:sym typeface="Wingdings 3"/>
              </a:rPr>
              <a:t>《</a:t>
            </a:r>
            <a:r>
              <a:rPr lang="zh-CN" altLang="en-US" sz="1400" dirty="0" smtClean="0">
                <a:latin typeface="微软雅黑" pitchFamily="34" charset="-122"/>
                <a:ea typeface="微软雅黑" pitchFamily="34" charset="-122"/>
                <a:sym typeface="Wingdings 3"/>
              </a:rPr>
              <a:t>财务审核表</a:t>
            </a:r>
            <a:r>
              <a:rPr lang="en-US" altLang="zh-CN" sz="1400" dirty="0" smtClean="0">
                <a:latin typeface="微软雅黑" pitchFamily="34" charset="-122"/>
                <a:ea typeface="微软雅黑" pitchFamily="34" charset="-122"/>
                <a:sym typeface="Wingdings 3"/>
              </a:rPr>
              <a:t>》</a:t>
            </a:r>
            <a:r>
              <a:rPr lang="zh-CN" altLang="en-US" sz="1400" dirty="0" smtClean="0">
                <a:latin typeface="微软雅黑" pitchFamily="34" charset="-122"/>
                <a:ea typeface="微软雅黑" pitchFamily="34" charset="-122"/>
                <a:sym typeface="Wingdings 3"/>
              </a:rPr>
              <a:t>可以看出，需要重算</a:t>
            </a:r>
            <a:r>
              <a:rPr lang="en-US" altLang="zh-CN" sz="1400" dirty="0" smtClean="0">
                <a:latin typeface="微软雅黑" pitchFamily="34" charset="-122"/>
                <a:ea typeface="微软雅黑" pitchFamily="34" charset="-122"/>
                <a:sym typeface="Wingdings 3"/>
              </a:rPr>
              <a:t>4</a:t>
            </a:r>
            <a:r>
              <a:rPr lang="zh-CN" altLang="en-US" sz="1400" dirty="0" smtClean="0">
                <a:latin typeface="微软雅黑" pitchFamily="34" charset="-122"/>
                <a:ea typeface="微软雅黑" pitchFamily="34" charset="-122"/>
                <a:sym typeface="Wingdings 3"/>
              </a:rPr>
              <a:t>个整体净利润率；</a:t>
            </a:r>
            <a:endParaRPr lang="zh-CN" altLang="zh-CN" sz="1400" dirty="0"/>
          </a:p>
        </p:txBody>
      </p:sp>
      <p:sp>
        <p:nvSpPr>
          <p:cNvPr id="8" name="TextBox 7"/>
          <p:cNvSpPr txBox="1"/>
          <p:nvPr/>
        </p:nvSpPr>
        <p:spPr>
          <a:xfrm>
            <a:off x="777875" y="1484784"/>
            <a:ext cx="6314405" cy="415498"/>
          </a:xfrm>
          <a:prstGeom prst="rect">
            <a:avLst/>
          </a:prstGeom>
          <a:noFill/>
        </p:spPr>
        <p:txBody>
          <a:bodyPr wrap="square" rtlCol="0">
            <a:spAutoFit/>
          </a:bodyPr>
          <a:lstStyle/>
          <a:p>
            <a:pPr>
              <a:lnSpc>
                <a:spcPct val="150000"/>
              </a:lnSpc>
            </a:pPr>
            <a:r>
              <a:rPr lang="en-US" altLang="zh-CN" sz="1400" dirty="0" smtClean="0">
                <a:solidFill>
                  <a:srgbClr val="FFC000"/>
                </a:solidFill>
                <a:latin typeface="微软雅黑" pitchFamily="34" charset="-122"/>
                <a:ea typeface="微软雅黑" pitchFamily="34" charset="-122"/>
                <a:sym typeface="Wingdings 3"/>
              </a:rPr>
              <a:t> </a:t>
            </a:r>
            <a:r>
              <a:rPr lang="en-US" altLang="zh-CN" sz="1400" dirty="0" smtClean="0">
                <a:latin typeface="微软雅黑" pitchFamily="34" charset="-122"/>
                <a:ea typeface="微软雅黑" pitchFamily="34" charset="-122"/>
                <a:sym typeface="Wingdings 3"/>
              </a:rPr>
              <a:t>4</a:t>
            </a:r>
            <a:r>
              <a:rPr lang="zh-CN" altLang="en-US" sz="1400" dirty="0" smtClean="0">
                <a:latin typeface="微软雅黑" pitchFamily="34" charset="-122"/>
                <a:ea typeface="微软雅黑" pitchFamily="34" charset="-122"/>
                <a:sym typeface="Wingdings 3"/>
              </a:rPr>
              <a:t>个整体净利润率对应的收入为以下几种情况的组合：</a:t>
            </a:r>
            <a:endParaRPr lang="zh-CN" altLang="zh-CN" sz="1400" dirty="0"/>
          </a:p>
        </p:txBody>
      </p:sp>
      <p:graphicFrame>
        <p:nvGraphicFramePr>
          <p:cNvPr id="3" name="表格 2"/>
          <p:cNvGraphicFramePr>
            <a:graphicFrameLocks noGrp="1"/>
          </p:cNvGraphicFramePr>
          <p:nvPr>
            <p:extLst>
              <p:ext uri="{D42A27DB-BD31-4B8C-83A1-F6EECF244321}">
                <p14:modId xmlns:p14="http://schemas.microsoft.com/office/powerpoint/2010/main" val="515065614"/>
              </p:ext>
            </p:extLst>
          </p:nvPr>
        </p:nvGraphicFramePr>
        <p:xfrm>
          <a:off x="323527" y="1916832"/>
          <a:ext cx="8568953" cy="4118560"/>
        </p:xfrm>
        <a:graphic>
          <a:graphicData uri="http://schemas.openxmlformats.org/drawingml/2006/table">
            <a:tbl>
              <a:tblPr firstRow="1" bandRow="1">
                <a:tableStyleId>{5C22544A-7EE6-4342-B048-85BDC9FD1C3A}</a:tableStyleId>
              </a:tblPr>
              <a:tblGrid>
                <a:gridCol w="1368153"/>
                <a:gridCol w="1728192"/>
                <a:gridCol w="1296144"/>
                <a:gridCol w="1584177"/>
                <a:gridCol w="1094521"/>
                <a:gridCol w="1497766"/>
              </a:tblGrid>
              <a:tr h="370840">
                <a:tc>
                  <a:txBody>
                    <a:bodyPr/>
                    <a:lstStyle/>
                    <a:p>
                      <a:pPr algn="ctr"/>
                      <a:endParaRPr lang="zh-CN" altLang="en-US" sz="1400" b="0" dirty="0"/>
                    </a:p>
                  </a:txBody>
                  <a:tcPr anchor="ctr"/>
                </a:tc>
                <a:tc>
                  <a:txBody>
                    <a:bodyPr/>
                    <a:lstStyle/>
                    <a:p>
                      <a:pPr algn="ctr"/>
                      <a:endParaRPr lang="zh-CN" altLang="en-US" sz="1400" b="0" dirty="0"/>
                    </a:p>
                  </a:txBody>
                  <a:tcPr anchor="ctr"/>
                </a:tc>
                <a:tc gridSpan="2">
                  <a:txBody>
                    <a:bodyPr/>
                    <a:lstStyle/>
                    <a:p>
                      <a:pPr algn="ctr" fontAlgn="ctr"/>
                      <a:r>
                        <a:rPr lang="zh-CN" altLang="en-US" sz="1400" b="1" i="0" u="none" strike="noStrike" dirty="0">
                          <a:solidFill>
                            <a:schemeClr val="bg1"/>
                          </a:solidFill>
                          <a:effectLst/>
                          <a:latin typeface="宋体"/>
                        </a:rPr>
                        <a:t>拟申报销售均价</a:t>
                      </a:r>
                      <a:endParaRPr lang="zh-CN" altLang="en-US" sz="1400" b="1" i="0" u="none" strike="noStrike" dirty="0">
                        <a:solidFill>
                          <a:schemeClr val="bg1"/>
                        </a:solidFill>
                        <a:effectLst/>
                        <a:latin typeface="Arial"/>
                      </a:endParaRPr>
                    </a:p>
                  </a:txBody>
                  <a:tcPr marL="0" marR="0" marT="0" marB="0" anchor="ctr"/>
                </a:tc>
                <a:tc hMerge="1">
                  <a:txBody>
                    <a:bodyPr/>
                    <a:lstStyle/>
                    <a:p>
                      <a:endParaRPr lang="zh-CN" altLang="en-US"/>
                    </a:p>
                  </a:txBody>
                  <a:tcPr/>
                </a:tc>
                <a:tc gridSpan="2">
                  <a:txBody>
                    <a:bodyPr/>
                    <a:lstStyle/>
                    <a:p>
                      <a:pPr algn="ctr" fontAlgn="ctr"/>
                      <a:r>
                        <a:rPr lang="zh-CN" altLang="en-US" sz="1400" b="1" i="0" u="none" strike="noStrike" dirty="0">
                          <a:solidFill>
                            <a:schemeClr val="bg1"/>
                          </a:solidFill>
                          <a:effectLst/>
                          <a:latin typeface="宋体"/>
                        </a:rPr>
                        <a:t>所有优惠活动后均价</a:t>
                      </a:r>
                      <a:endParaRPr lang="zh-CN" altLang="en-US" sz="1400" b="1" i="0" u="none" strike="noStrike" dirty="0">
                        <a:solidFill>
                          <a:schemeClr val="bg1"/>
                        </a:solidFill>
                        <a:effectLst/>
                        <a:latin typeface="Arial"/>
                      </a:endParaRPr>
                    </a:p>
                  </a:txBody>
                  <a:tcPr marL="0" marR="0" marT="0" marB="0" anchor="ctr"/>
                </a:tc>
                <a:tc hMerge="1">
                  <a:txBody>
                    <a:bodyPr/>
                    <a:lstStyle/>
                    <a:p>
                      <a:endParaRPr lang="zh-CN" altLang="en-US"/>
                    </a:p>
                  </a:txBody>
                  <a:tcPr/>
                </a:tc>
              </a:tr>
              <a:tr h="637272">
                <a:tc>
                  <a:txBody>
                    <a:bodyPr/>
                    <a:lstStyle/>
                    <a:p>
                      <a:pPr algn="ctr"/>
                      <a:endParaRPr lang="zh-CN" altLang="en-US" sz="1400" b="0" dirty="0"/>
                    </a:p>
                  </a:txBody>
                  <a:tcPr anchor="ctr"/>
                </a:tc>
                <a:tc>
                  <a:txBody>
                    <a:bodyPr/>
                    <a:lstStyle/>
                    <a:p>
                      <a:pPr algn="ctr"/>
                      <a:endParaRPr lang="zh-CN" altLang="en-US" sz="1400" b="0" dirty="0"/>
                    </a:p>
                  </a:txBody>
                  <a:tcPr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200" b="1" i="0" u="none" strike="noStrike" dirty="0" smtClean="0">
                          <a:solidFill>
                            <a:srgbClr val="000000"/>
                          </a:solidFill>
                          <a:effectLst/>
                          <a:latin typeface="宋体"/>
                        </a:rPr>
                        <a:t>未申报房源按责任书均价</a:t>
                      </a:r>
                      <a:endParaRPr lang="en-US" altLang="zh-CN" sz="1200" b="1" i="0" u="none" strike="noStrike" dirty="0" smtClean="0">
                        <a:solidFill>
                          <a:srgbClr val="000000"/>
                        </a:solidFill>
                        <a:effectLst/>
                        <a:latin typeface="宋体"/>
                      </a:endParaRPr>
                    </a:p>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200" b="1" i="0" u="none" strike="noStrike" dirty="0" smtClean="0">
                          <a:solidFill>
                            <a:srgbClr val="000000"/>
                          </a:solidFill>
                          <a:effectLst/>
                          <a:latin typeface="宋体"/>
                        </a:rPr>
                        <a:t>（</a:t>
                      </a:r>
                      <a:r>
                        <a:rPr lang="zh-CN" altLang="en-US" sz="1200" b="1" dirty="0" smtClean="0">
                          <a:solidFill>
                            <a:srgbClr val="FF0000"/>
                          </a:solidFill>
                        </a:rPr>
                        <a:t>整体</a:t>
                      </a:r>
                      <a:r>
                        <a:rPr lang="en-US" altLang="zh-CN" sz="1200" b="1" dirty="0" smtClean="0">
                          <a:solidFill>
                            <a:srgbClr val="FF0000"/>
                          </a:solidFill>
                        </a:rPr>
                        <a:t>1</a:t>
                      </a:r>
                      <a:r>
                        <a:rPr lang="zh-CN" altLang="en-US" sz="1200" b="1" i="0" u="none" strike="noStrike" dirty="0" smtClean="0">
                          <a:solidFill>
                            <a:srgbClr val="000000"/>
                          </a:solidFill>
                          <a:effectLst/>
                          <a:latin typeface="宋体"/>
                        </a:rPr>
                        <a:t>）</a:t>
                      </a:r>
                      <a:endParaRPr lang="zh-CN" altLang="en-US" sz="1200" b="1" i="0" u="none" strike="noStrike" dirty="0">
                        <a:solidFill>
                          <a:srgbClr val="000000"/>
                        </a:solidFill>
                        <a:effectLst/>
                        <a:latin typeface="Arial"/>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200" b="1" i="0" u="none" strike="noStrike" dirty="0">
                          <a:solidFill>
                            <a:srgbClr val="000000"/>
                          </a:solidFill>
                          <a:effectLst/>
                          <a:latin typeface="宋体"/>
                        </a:rPr>
                        <a:t>未申报房源按本次申报售价与责任书均价孰</a:t>
                      </a:r>
                      <a:r>
                        <a:rPr lang="zh-CN" altLang="en-US" sz="1200" b="1" i="0" u="none" strike="noStrike" dirty="0" smtClean="0">
                          <a:solidFill>
                            <a:srgbClr val="000000"/>
                          </a:solidFill>
                          <a:effectLst/>
                          <a:latin typeface="宋体"/>
                        </a:rPr>
                        <a:t>低</a:t>
                      </a:r>
                      <a:endParaRPr lang="en-US" altLang="zh-CN" sz="1200" b="1" i="0" u="none" strike="noStrike" dirty="0" smtClean="0">
                        <a:solidFill>
                          <a:srgbClr val="000000"/>
                        </a:solidFill>
                        <a:effectLst/>
                        <a:latin typeface="宋体"/>
                      </a:endParaRPr>
                    </a:p>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200" b="1" i="0" u="none" strike="noStrike" dirty="0" smtClean="0">
                          <a:solidFill>
                            <a:srgbClr val="000000"/>
                          </a:solidFill>
                          <a:effectLst/>
                          <a:latin typeface="宋体"/>
                        </a:rPr>
                        <a:t>（</a:t>
                      </a:r>
                      <a:r>
                        <a:rPr lang="zh-CN" altLang="en-US" sz="1200" b="1" dirty="0" smtClean="0">
                          <a:solidFill>
                            <a:srgbClr val="FF0000"/>
                          </a:solidFill>
                        </a:rPr>
                        <a:t>整体</a:t>
                      </a:r>
                      <a:r>
                        <a:rPr lang="en-US" altLang="zh-CN" sz="1200" b="1" dirty="0" smtClean="0">
                          <a:solidFill>
                            <a:srgbClr val="FF0000"/>
                          </a:solidFill>
                        </a:rPr>
                        <a:t>2</a:t>
                      </a:r>
                      <a:r>
                        <a:rPr lang="zh-CN" altLang="en-US" sz="1200" b="1" i="0" u="none" strike="noStrike" dirty="0" smtClean="0">
                          <a:solidFill>
                            <a:srgbClr val="000000"/>
                          </a:solidFill>
                          <a:effectLst/>
                          <a:latin typeface="宋体"/>
                        </a:rPr>
                        <a:t>）</a:t>
                      </a:r>
                      <a:endParaRPr lang="zh-CN" altLang="en-US" sz="1200" b="1" i="0" u="none" strike="noStrike" dirty="0">
                        <a:solidFill>
                          <a:srgbClr val="000000"/>
                        </a:solidFill>
                        <a:effectLst/>
                        <a:latin typeface="Arial"/>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200" b="1" i="0" u="none" strike="noStrike" dirty="0">
                          <a:solidFill>
                            <a:srgbClr val="000000"/>
                          </a:solidFill>
                          <a:effectLst/>
                          <a:latin typeface="宋体"/>
                        </a:rPr>
                        <a:t>未申报房源按责任书</a:t>
                      </a:r>
                      <a:r>
                        <a:rPr lang="zh-CN" altLang="en-US" sz="1200" b="1" i="0" u="none" strike="noStrike" dirty="0" smtClean="0">
                          <a:solidFill>
                            <a:srgbClr val="000000"/>
                          </a:solidFill>
                          <a:effectLst/>
                          <a:latin typeface="宋体"/>
                        </a:rPr>
                        <a:t>均价</a:t>
                      </a:r>
                      <a:endParaRPr lang="en-US" altLang="zh-CN" sz="1200" b="1" i="0" u="none" strike="noStrike" dirty="0" smtClean="0">
                        <a:solidFill>
                          <a:srgbClr val="000000"/>
                        </a:solidFill>
                        <a:effectLst/>
                        <a:latin typeface="宋体"/>
                      </a:endParaRPr>
                    </a:p>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200" b="1" i="0" u="none" strike="noStrike" dirty="0" smtClean="0">
                          <a:solidFill>
                            <a:srgbClr val="000000"/>
                          </a:solidFill>
                          <a:effectLst/>
                          <a:latin typeface="宋体"/>
                        </a:rPr>
                        <a:t>（</a:t>
                      </a:r>
                      <a:r>
                        <a:rPr lang="zh-CN" altLang="en-US" sz="1200" b="1" dirty="0" smtClean="0">
                          <a:solidFill>
                            <a:srgbClr val="FF0000"/>
                          </a:solidFill>
                        </a:rPr>
                        <a:t>整体</a:t>
                      </a:r>
                      <a:r>
                        <a:rPr lang="en-US" altLang="zh-CN" sz="1200" b="1" dirty="0" smtClean="0">
                          <a:solidFill>
                            <a:srgbClr val="FF0000"/>
                          </a:solidFill>
                        </a:rPr>
                        <a:t>3</a:t>
                      </a:r>
                      <a:r>
                        <a:rPr lang="zh-CN" altLang="en-US" sz="1200" b="1" i="0" u="none" strike="noStrike" dirty="0" smtClean="0">
                          <a:solidFill>
                            <a:srgbClr val="000000"/>
                          </a:solidFill>
                          <a:effectLst/>
                          <a:latin typeface="宋体"/>
                        </a:rPr>
                        <a:t>）</a:t>
                      </a:r>
                      <a:endParaRPr lang="zh-CN" altLang="en-US" sz="1200" b="1" i="0" u="none" strike="noStrike" dirty="0">
                        <a:solidFill>
                          <a:srgbClr val="000000"/>
                        </a:solidFill>
                        <a:effectLst/>
                        <a:latin typeface="Arial"/>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200" b="1" i="0" u="none" strike="noStrike" dirty="0" smtClean="0">
                          <a:solidFill>
                            <a:srgbClr val="000000"/>
                          </a:solidFill>
                          <a:effectLst/>
                          <a:latin typeface="宋体"/>
                        </a:rPr>
                        <a:t>未申报房源按本次申报售价与责任书均价孰低</a:t>
                      </a:r>
                      <a:endParaRPr lang="en-US" altLang="zh-CN" sz="1200" b="1" i="0" u="none" strike="noStrike" dirty="0" smtClean="0">
                        <a:solidFill>
                          <a:srgbClr val="000000"/>
                        </a:solidFill>
                        <a:effectLst/>
                        <a:latin typeface="宋体"/>
                      </a:endParaRPr>
                    </a:p>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200" b="1" i="0" u="none" strike="noStrike" dirty="0" smtClean="0">
                          <a:solidFill>
                            <a:srgbClr val="000000"/>
                          </a:solidFill>
                          <a:effectLst/>
                          <a:latin typeface="宋体"/>
                        </a:rPr>
                        <a:t>（</a:t>
                      </a:r>
                      <a:r>
                        <a:rPr lang="zh-CN" altLang="en-US" sz="1200" b="1" dirty="0" smtClean="0">
                          <a:solidFill>
                            <a:srgbClr val="FF0000"/>
                          </a:solidFill>
                        </a:rPr>
                        <a:t>整体</a:t>
                      </a:r>
                      <a:r>
                        <a:rPr lang="en-US" altLang="zh-CN" sz="1200" b="1" dirty="0" smtClean="0">
                          <a:solidFill>
                            <a:srgbClr val="FF0000"/>
                          </a:solidFill>
                        </a:rPr>
                        <a:t>4</a:t>
                      </a:r>
                      <a:r>
                        <a:rPr lang="zh-CN" altLang="en-US" sz="1200" b="1" i="0" u="none" strike="noStrike" dirty="0" smtClean="0">
                          <a:solidFill>
                            <a:srgbClr val="000000"/>
                          </a:solidFill>
                          <a:effectLst/>
                          <a:latin typeface="宋体"/>
                        </a:rPr>
                        <a:t>）</a:t>
                      </a:r>
                      <a:endParaRPr lang="zh-CN" altLang="en-US" sz="1200" b="1" i="0" u="none" strike="noStrike" dirty="0">
                        <a:solidFill>
                          <a:srgbClr val="000000"/>
                        </a:solidFill>
                        <a:effectLst/>
                        <a:latin typeface="Arial"/>
                      </a:endParaRPr>
                    </a:p>
                  </a:txBody>
                  <a:tcPr marL="0" marR="0" marT="0" marB="0" anchor="ctr"/>
                </a:tc>
              </a:tr>
              <a:tr h="481816">
                <a:tc>
                  <a:txBody>
                    <a:bodyPr/>
                    <a:lstStyle/>
                    <a:p>
                      <a:pPr algn="ctr"/>
                      <a:r>
                        <a:rPr lang="zh-CN" altLang="en-US" sz="1400" b="0" dirty="0" smtClean="0"/>
                        <a:t>实际数</a:t>
                      </a:r>
                      <a:endParaRPr lang="zh-CN" altLang="en-US" sz="1400" b="0" dirty="0"/>
                    </a:p>
                  </a:txBody>
                  <a:tcPr anchor="ctr"/>
                </a:tc>
                <a:tc>
                  <a:txBody>
                    <a:bodyPr/>
                    <a:lstStyle/>
                    <a:p>
                      <a:pPr algn="ctr"/>
                      <a:r>
                        <a:rPr lang="zh-CN" altLang="en-US" sz="1400" b="0" dirty="0" smtClean="0"/>
                        <a:t>截止至</a:t>
                      </a:r>
                      <a:r>
                        <a:rPr lang="en-US" altLang="zh-CN" sz="1400" b="0" dirty="0" smtClean="0"/>
                        <a:t>2018</a:t>
                      </a:r>
                      <a:r>
                        <a:rPr lang="zh-CN" altLang="en-US" sz="1400" b="0" dirty="0" smtClean="0"/>
                        <a:t>年</a:t>
                      </a:r>
                      <a:r>
                        <a:rPr lang="en-US" altLang="zh-CN" sz="1400" b="0" dirty="0" smtClean="0"/>
                        <a:t>X</a:t>
                      </a:r>
                      <a:r>
                        <a:rPr lang="zh-CN" altLang="en-US" sz="1400" b="0" dirty="0" smtClean="0"/>
                        <a:t>月</a:t>
                      </a:r>
                      <a:endParaRPr lang="zh-CN" altLang="en-US" sz="1400" b="0" dirty="0"/>
                    </a:p>
                  </a:txBody>
                  <a:tcPr anchor="ctr"/>
                </a:tc>
                <a:tc>
                  <a:txBody>
                    <a:bodyPr/>
                    <a:lstStyle/>
                    <a:p>
                      <a:pPr algn="ctr"/>
                      <a:r>
                        <a:rPr lang="en-US" altLang="zh-CN" sz="1600" b="0" dirty="0" smtClean="0">
                          <a:sym typeface="Wingdings"/>
                        </a:rPr>
                        <a:t></a:t>
                      </a:r>
                      <a:endParaRPr lang="zh-CN" altLang="en-US" sz="16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ym typeface="Wingdings"/>
                        </a:rPr>
                        <a:t></a:t>
                      </a:r>
                      <a:endParaRPr lang="zh-CN" altLang="en-US" sz="1600" b="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ym typeface="Wingdings"/>
                        </a:rPr>
                        <a:t></a:t>
                      </a:r>
                      <a:endParaRPr lang="zh-CN" altLang="en-US" sz="1600" b="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ym typeface="Wingdings"/>
                        </a:rPr>
                        <a:t></a:t>
                      </a:r>
                      <a:endParaRPr lang="zh-CN" altLang="en-US" sz="1600" b="0" dirty="0" smtClean="0"/>
                    </a:p>
                  </a:txBody>
                  <a:tcPr anchor="ctr"/>
                </a:tc>
              </a:tr>
              <a:tr h="504056">
                <a:tc>
                  <a:txBody>
                    <a:bodyPr/>
                    <a:lstStyle/>
                    <a:p>
                      <a:pPr algn="ctr"/>
                      <a:r>
                        <a:rPr lang="zh-CN" altLang="en-US" sz="1400" b="0" dirty="0" smtClean="0"/>
                        <a:t>已申报未售</a:t>
                      </a:r>
                      <a:endParaRPr lang="zh-CN" altLang="en-US" sz="1400" b="0" dirty="0"/>
                    </a:p>
                  </a:txBody>
                  <a:tcPr anchor="ctr"/>
                </a:tc>
                <a:tc>
                  <a:txBody>
                    <a:bodyPr/>
                    <a:lstStyle/>
                    <a:p>
                      <a:pPr algn="ctr"/>
                      <a:r>
                        <a:rPr lang="zh-CN" altLang="en-US" sz="1400" b="0" dirty="0" smtClean="0"/>
                        <a:t>截止至</a:t>
                      </a:r>
                      <a:r>
                        <a:rPr lang="en-US" altLang="zh-CN" sz="1400" b="0" dirty="0" smtClean="0"/>
                        <a:t>2018</a:t>
                      </a:r>
                      <a:r>
                        <a:rPr lang="zh-CN" altLang="en-US" sz="1400" b="0" dirty="0" smtClean="0"/>
                        <a:t>年</a:t>
                      </a:r>
                      <a:r>
                        <a:rPr lang="en-US" altLang="zh-CN" sz="1400" b="0" dirty="0" smtClean="0"/>
                        <a:t>X</a:t>
                      </a:r>
                      <a:r>
                        <a:rPr lang="zh-CN" altLang="en-US" sz="1400" b="0" dirty="0" smtClean="0"/>
                        <a:t>月</a:t>
                      </a:r>
                      <a:endParaRPr lang="zh-CN" altLang="en-US" sz="1400" b="0" dirty="0"/>
                    </a:p>
                  </a:txBody>
                  <a:tcPr anchor="ctr"/>
                </a:tc>
                <a:tc>
                  <a:txBody>
                    <a:bodyPr/>
                    <a:lstStyle/>
                    <a:p>
                      <a:pPr algn="ctr"/>
                      <a:r>
                        <a:rPr lang="en-US" altLang="zh-CN" sz="1600" b="0" dirty="0" smtClean="0">
                          <a:sym typeface="Wingdings"/>
                        </a:rPr>
                        <a:t></a:t>
                      </a:r>
                      <a:endParaRPr lang="zh-CN" altLang="en-US" sz="16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ym typeface="Wingdings"/>
                        </a:rPr>
                        <a:t></a:t>
                      </a:r>
                      <a:endParaRPr lang="zh-CN" altLang="en-US" sz="1600" b="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ym typeface="Wingdings"/>
                        </a:rPr>
                        <a:t></a:t>
                      </a:r>
                      <a:endParaRPr lang="zh-CN" altLang="en-US" sz="1600" b="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ym typeface="Wingdings"/>
                        </a:rPr>
                        <a:t></a:t>
                      </a:r>
                      <a:endParaRPr lang="zh-CN" altLang="en-US" sz="1600" b="0" dirty="0" smtClean="0"/>
                    </a:p>
                  </a:txBody>
                  <a:tcPr anchor="ctr"/>
                </a:tc>
              </a:tr>
              <a:tr h="504056">
                <a:tc rowSpan="2">
                  <a:txBody>
                    <a:bodyPr/>
                    <a:lstStyle/>
                    <a:p>
                      <a:pPr algn="ctr"/>
                      <a:r>
                        <a:rPr lang="zh-CN" altLang="en-US" sz="1400" b="0" dirty="0" smtClean="0"/>
                        <a:t>本次拟申报</a:t>
                      </a:r>
                      <a:endParaRPr lang="en-US" altLang="zh-CN" sz="1400" b="0" dirty="0" smtClean="0"/>
                    </a:p>
                  </a:txBody>
                  <a:tcPr anchor="ctr"/>
                </a:tc>
                <a:tc>
                  <a:txBody>
                    <a:bodyPr/>
                    <a:lstStyle/>
                    <a:p>
                      <a:pPr algn="ctr"/>
                      <a:r>
                        <a:rPr lang="zh-CN" altLang="en-US" sz="1400" b="0" dirty="0" smtClean="0"/>
                        <a:t>无优惠</a:t>
                      </a:r>
                      <a:endParaRPr lang="en-US" altLang="zh-CN" sz="1400" b="0" dirty="0" smtClean="0"/>
                    </a:p>
                  </a:txBody>
                  <a:tcPr anchor="ctr"/>
                </a:tc>
                <a:tc>
                  <a:txBody>
                    <a:bodyPr/>
                    <a:lstStyle/>
                    <a:p>
                      <a:pPr algn="ctr"/>
                      <a:r>
                        <a:rPr lang="en-US" altLang="zh-CN" sz="1600" b="0" dirty="0" smtClean="0">
                          <a:sym typeface="Wingdings"/>
                        </a:rPr>
                        <a:t></a:t>
                      </a:r>
                      <a:endParaRPr lang="zh-CN" altLang="en-US" sz="16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ym typeface="Wingdings"/>
                        </a:rPr>
                        <a:t></a:t>
                      </a:r>
                      <a:endParaRPr lang="zh-CN" altLang="en-US" sz="1600" b="0" dirty="0" smtClean="0"/>
                    </a:p>
                  </a:txBody>
                  <a:tcPr anchor="ctr"/>
                </a:tc>
                <a:tc>
                  <a:txBody>
                    <a:bodyPr/>
                    <a:lstStyle/>
                    <a:p>
                      <a:pPr algn="ctr"/>
                      <a:endParaRPr lang="zh-CN" altLang="en-US" sz="1600" b="0" dirty="0"/>
                    </a:p>
                  </a:txBody>
                  <a:tcPr anchor="ctr"/>
                </a:tc>
                <a:tc>
                  <a:txBody>
                    <a:bodyPr/>
                    <a:lstStyle/>
                    <a:p>
                      <a:pPr algn="ctr"/>
                      <a:endParaRPr lang="zh-CN" altLang="en-US" sz="1600" b="0" dirty="0"/>
                    </a:p>
                  </a:txBody>
                  <a:tcPr anchor="ctr"/>
                </a:tc>
              </a:tr>
              <a:tr h="504056">
                <a:tc vMerge="1">
                  <a:txBody>
                    <a:bodyPr/>
                    <a:lstStyle/>
                    <a:p>
                      <a:pPr algn="ctr"/>
                      <a:endParaRPr lang="zh-CN" altLang="en-US" sz="1400" b="0" dirty="0"/>
                    </a:p>
                  </a:txBody>
                  <a:tcPr anchor="ctr"/>
                </a:tc>
                <a:tc>
                  <a:txBody>
                    <a:bodyPr/>
                    <a:lstStyle/>
                    <a:p>
                      <a:pPr algn="ctr"/>
                      <a:r>
                        <a:rPr lang="zh-CN" altLang="en-US" sz="1400" b="0" dirty="0" smtClean="0"/>
                        <a:t>所有优惠活动后</a:t>
                      </a:r>
                      <a:endParaRPr lang="zh-CN" altLang="en-US" sz="1400" b="0" dirty="0"/>
                    </a:p>
                  </a:txBody>
                  <a:tcPr anchor="ctr"/>
                </a:tc>
                <a:tc>
                  <a:txBody>
                    <a:bodyPr/>
                    <a:lstStyle/>
                    <a:p>
                      <a:pPr algn="ctr"/>
                      <a:endParaRPr lang="zh-CN" altLang="en-US" sz="16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600" b="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ym typeface="Wingdings"/>
                        </a:rPr>
                        <a:t></a:t>
                      </a:r>
                      <a:endParaRPr lang="zh-CN" altLang="en-US" sz="1600" b="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ym typeface="Wingdings"/>
                        </a:rPr>
                        <a:t></a:t>
                      </a:r>
                      <a:endParaRPr lang="zh-CN" altLang="en-US" sz="1600" b="0" dirty="0" smtClean="0"/>
                    </a:p>
                  </a:txBody>
                  <a:tcPr anchor="ctr"/>
                </a:tc>
              </a:tr>
              <a:tr h="504056">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b="0" dirty="0" smtClean="0"/>
                        <a:t>未申报</a:t>
                      </a:r>
                      <a:endParaRPr lang="en-US" altLang="zh-CN" sz="1400" b="0" dirty="0" smtClean="0"/>
                    </a:p>
                  </a:txBody>
                  <a:tcPr anchor="ctr"/>
                </a:tc>
                <a:tc>
                  <a:txBody>
                    <a:bodyPr/>
                    <a:lstStyle/>
                    <a:p>
                      <a:pPr algn="ctr"/>
                      <a:r>
                        <a:rPr lang="zh-CN" altLang="en-US" sz="1400" b="0" dirty="0" smtClean="0"/>
                        <a:t>按责任书均价</a:t>
                      </a:r>
                      <a:endParaRPr lang="zh-CN" altLang="en-US" sz="14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ym typeface="Wingdings"/>
                        </a:rPr>
                        <a:t></a:t>
                      </a:r>
                      <a:endParaRPr lang="zh-CN" altLang="en-US" sz="1600" b="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600" b="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ym typeface="Wingdings"/>
                        </a:rPr>
                        <a:t></a:t>
                      </a:r>
                      <a:endParaRPr lang="zh-CN" altLang="en-US" sz="1600" b="0" dirty="0" smtClean="0"/>
                    </a:p>
                  </a:txBody>
                  <a:tcPr anchor="ctr"/>
                </a:tc>
                <a:tc>
                  <a:txBody>
                    <a:bodyPr/>
                    <a:lstStyle/>
                    <a:p>
                      <a:pPr algn="ctr"/>
                      <a:endParaRPr lang="zh-CN" altLang="en-US" sz="1600" b="0" dirty="0"/>
                    </a:p>
                  </a:txBody>
                  <a:tcPr anchor="ctr"/>
                </a:tc>
              </a:tr>
              <a:tr h="370840">
                <a:tc vMerge="1">
                  <a:txBody>
                    <a:bodyPr/>
                    <a:lstStyle/>
                    <a:p>
                      <a:pPr algn="ctr"/>
                      <a:endParaRPr lang="zh-CN" altLang="en-US" sz="1400" b="0" dirty="0" smtClean="0"/>
                    </a:p>
                  </a:txBody>
                  <a:tcPr anchor="ctr"/>
                </a:tc>
                <a:tc>
                  <a:txBody>
                    <a:bodyPr/>
                    <a:lstStyle/>
                    <a:p>
                      <a:pPr algn="ctr"/>
                      <a:r>
                        <a:rPr lang="zh-CN" altLang="en-US" sz="1400" b="0" dirty="0" smtClean="0"/>
                        <a:t>按本次申报售价与责任书均价孰低</a:t>
                      </a:r>
                    </a:p>
                  </a:txBody>
                  <a:tcPr anchor="ctr"/>
                </a:tc>
                <a:tc>
                  <a:txBody>
                    <a:bodyPr/>
                    <a:lstStyle/>
                    <a:p>
                      <a:pPr algn="ctr"/>
                      <a:endParaRPr lang="zh-CN" altLang="en-US" sz="16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ym typeface="Wingdings"/>
                        </a:rPr>
                        <a:t></a:t>
                      </a:r>
                      <a:endParaRPr lang="zh-CN" altLang="en-US" sz="1600" b="0" dirty="0" smtClean="0"/>
                    </a:p>
                  </a:txBody>
                  <a:tcPr anchor="ctr"/>
                </a:tc>
                <a:tc>
                  <a:txBody>
                    <a:bodyPr/>
                    <a:lstStyle/>
                    <a:p>
                      <a:pPr algn="ctr"/>
                      <a:endParaRPr lang="zh-CN" altLang="en-US" sz="16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ym typeface="Wingdings"/>
                        </a:rPr>
                        <a:t></a:t>
                      </a:r>
                      <a:endParaRPr lang="zh-CN" altLang="en-US" sz="1600" b="0" dirty="0" smtClean="0"/>
                    </a:p>
                  </a:txBody>
                  <a:tcPr anchor="ctr"/>
                </a:tc>
              </a:tr>
            </a:tbl>
          </a:graphicData>
        </a:graphic>
      </p:graphicFrame>
    </p:spTree>
    <p:extLst>
      <p:ext uri="{BB962C8B-B14F-4D97-AF65-F5344CB8AC3E}">
        <p14:creationId xmlns:p14="http://schemas.microsoft.com/office/powerpoint/2010/main" val="3973200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17d994b0-17b7-494d-9127-7b3cbf266a4f"/>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epnbmo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Mod val="75000"/>
          </a:schemeClr>
        </a:solidFill>
        <a:ln>
          <a:noFill/>
        </a:ln>
      </a:spPr>
      <a:bodyPr wrap="square" rtlCol="0" anchor="ctr" anchorCtr="0">
        <a:spAutoFit/>
      </a:bodyPr>
      <a:lstStyle>
        <a:defPPr marL="45720" algn="ctr">
          <a:lnSpc>
            <a:spcPts val="1700"/>
          </a:lnSpc>
          <a:defRPr sz="1050" b="1" dirty="0">
            <a:solidFill>
              <a:schemeClr val="bg1"/>
            </a:solidFill>
            <a:latin typeface="微软雅黑" panose="020B0503020204020204" pitchFamily="34" charset="-122"/>
            <a:ea typeface="微软雅黑" panose="020B0503020204020204" pitchFamily="34" charset="-122"/>
          </a:defRPr>
        </a:defPPr>
      </a:lstStyle>
    </a:spDef>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epnbmo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主题5">
  <a:themeElements>
    <a:clrScheme name="自定义 25">
      <a:dk1>
        <a:sysClr val="windowText" lastClr="000000"/>
      </a:dk1>
      <a:lt1>
        <a:sysClr val="window" lastClr="FFFFFF"/>
      </a:lt1>
      <a:dk2>
        <a:srgbClr val="373545"/>
      </a:dk2>
      <a:lt2>
        <a:srgbClr val="CEDBE6"/>
      </a:lt2>
      <a:accent1>
        <a:srgbClr val="AAA97A"/>
      </a:accent1>
      <a:accent2>
        <a:srgbClr val="84ACB6"/>
      </a:accent2>
      <a:accent3>
        <a:srgbClr val="E7AA50"/>
      </a:accent3>
      <a:accent4>
        <a:srgbClr val="7EC1AC"/>
      </a:accent4>
      <a:accent5>
        <a:srgbClr val="84ACB6"/>
      </a:accent5>
      <a:accent6>
        <a:srgbClr val="85A5C1"/>
      </a:accent6>
      <a:hlink>
        <a:srgbClr val="84ACB6"/>
      </a:hlink>
      <a:folHlink>
        <a:srgbClr val="B1C5D7"/>
      </a:folHlink>
    </a:clrScheme>
    <a:fontScheme name="2epnbmo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主题5" id="{B8EDB911-D765-4A7B-BBC7-40DBB672FBA6}" vid="{AECAB1C0-5DF6-436C-85E8-20094DBE11C0}"/>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34640</TotalTime>
  <Words>1597</Words>
  <Application>Microsoft Office PowerPoint</Application>
  <PresentationFormat>全屏显示(4:3)</PresentationFormat>
  <Paragraphs>149</Paragraphs>
  <Slides>11</Slides>
  <Notes>2</Notes>
  <HiddenSlides>0</HiddenSlides>
  <MMClips>0</MMClips>
  <ScaleCrop>false</ScaleCrop>
  <HeadingPairs>
    <vt:vector size="4" baseType="variant">
      <vt:variant>
        <vt:lpstr>主题</vt:lpstr>
      </vt:variant>
      <vt:variant>
        <vt:i4>3</vt:i4>
      </vt:variant>
      <vt:variant>
        <vt:lpstr>幻灯片标题</vt:lpstr>
      </vt:variant>
      <vt:variant>
        <vt:i4>11</vt:i4>
      </vt:variant>
    </vt:vector>
  </HeadingPairs>
  <TitlesOfParts>
    <vt:vector size="14" baseType="lpstr">
      <vt:lpstr>Office 主题</vt:lpstr>
      <vt:lpstr>自定义设计方案</vt:lpstr>
      <vt:lpstr>主题5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赵泽发</dc:creator>
  <cp:lastModifiedBy>Section</cp:lastModifiedBy>
  <cp:revision>3030</cp:revision>
  <cp:lastPrinted>2018-05-21T07:17:46Z</cp:lastPrinted>
  <dcterms:modified xsi:type="dcterms:W3CDTF">2018-11-29T11:44:36Z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0x0101005874104323E5D849872B16DA3CF1BD86</vt:lpwstr>
  </property>
</Properties>
</file>