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76" r:id="rId2"/>
    <p:sldMasterId id="2147483690" r:id="rId3"/>
  </p:sldMasterIdLst>
  <p:notesMasterIdLst>
    <p:notesMasterId r:id="rId23"/>
  </p:notesMasterIdLst>
  <p:handoutMasterIdLst>
    <p:handoutMasterId r:id="rId24"/>
  </p:handoutMasterIdLst>
  <p:sldIdLst>
    <p:sldId id="2371" r:id="rId4"/>
    <p:sldId id="2397" r:id="rId5"/>
    <p:sldId id="2347" r:id="rId6"/>
    <p:sldId id="2415" r:id="rId7"/>
    <p:sldId id="2409" r:id="rId8"/>
    <p:sldId id="2412" r:id="rId9"/>
    <p:sldId id="2411" r:id="rId10"/>
    <p:sldId id="2416" r:id="rId11"/>
    <p:sldId id="2400" r:id="rId12"/>
    <p:sldId id="2418" r:id="rId13"/>
    <p:sldId id="2399" r:id="rId14"/>
    <p:sldId id="2417" r:id="rId15"/>
    <p:sldId id="2413" r:id="rId16"/>
    <p:sldId id="2401" r:id="rId17"/>
    <p:sldId id="2402" r:id="rId18"/>
    <p:sldId id="2414" r:id="rId19"/>
    <p:sldId id="2407" r:id="rId20"/>
    <p:sldId id="2419" r:id="rId21"/>
    <p:sldId id="2395" r:id="rId22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D0D0D0"/>
    <a:srgbClr val="404040"/>
    <a:srgbClr val="558ED5"/>
    <a:srgbClr val="DCE6F2"/>
    <a:srgbClr val="4F81BD"/>
    <a:srgbClr val="A5E290"/>
    <a:srgbClr val="D2D2CD"/>
    <a:srgbClr val="D2D2D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29" autoAdjust="0"/>
    <p:restoredTop sz="91462" autoAdjust="0"/>
  </p:normalViewPr>
  <p:slideViewPr>
    <p:cSldViewPr>
      <p:cViewPr varScale="1">
        <p:scale>
          <a:sx n="92" d="100"/>
          <a:sy n="92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2519F5-7142-451D-BCE6-33605993CD50}" type="datetimeFigureOut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F627B4-A4EE-4DD0-BEC0-83DB62DB2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2FC01E-1DEA-483F-81E0-0B6347BBE005}" type="datetimeFigureOut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40" y="4714877"/>
            <a:ext cx="5437187" cy="4467225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826E88-4F3D-4295-B79E-DF7EE2AF9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6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5FB8-E79D-4101-B7F6-7789BF944F97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0031A8-D008-48AC-BEF0-330D52FF084F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8CC538-8B9A-468B-B7B9-F5D64E8C697B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CA67-78B4-4778-AB3F-9C6D4E2C6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81D07-B65A-42CD-8E7E-9870D52D7A77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C41-291E-4B03-9A26-CAC48F76D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008EDE-9CE1-476F-B1CA-E3BAD3FD8961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FC74-308F-4ADB-9049-D13D6798E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51" y="6356352"/>
            <a:ext cx="2085975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9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34CE-09BF-4010-9968-7D7B7425BE0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543670" y="6082012"/>
            <a:ext cx="359569" cy="628141"/>
            <a:chOff x="8512534" y="214157"/>
            <a:chExt cx="359569" cy="522682"/>
          </a:xfrm>
        </p:grpSpPr>
        <p:sp>
          <p:nvSpPr>
            <p:cNvPr id="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63121" y="6109646"/>
            <a:ext cx="2133600" cy="366183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fld id="{56FB2B91-6457-44F1-A1F7-41696C1D972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199777"/>
            <a:ext cx="4267200" cy="529455"/>
            <a:chOff x="0" y="91992"/>
            <a:chExt cx="7200000" cy="670008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91992"/>
              <a:ext cx="1759597" cy="670008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1813468" y="91992"/>
              <a:ext cx="1759597" cy="1183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3626935" y="91992"/>
              <a:ext cx="1759597" cy="1183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5440403" y="91992"/>
              <a:ext cx="1759597" cy="1183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9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D31-3DFA-46F4-B1E9-DF6FE33B16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50F2-DC0E-4E3E-A325-3F58211F10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CF84-0D4B-40AB-BE1C-0B38E12408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DB0368-A00C-4BE6-ADE2-ACA4DB2A2780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870-D79E-4940-99A3-2F48EE8021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CC04-2046-4049-A3EE-75EED9D70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F23B-82EE-4421-B1C6-348652D06E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E019-A39D-46DA-B2D7-583D3CCE39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0F1-0FA3-4CB6-8C61-6895703D0D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9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253-281C-4C8E-B7FD-0DFB0DB576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1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2255639" y="5033713"/>
            <a:ext cx="585430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2255639" y="3764746"/>
            <a:ext cx="5854303" cy="118040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7" name="Freeform 80856"/>
          <p:cNvSpPr>
            <a:spLocks/>
          </p:cNvSpPr>
          <p:nvPr userDrawn="1"/>
        </p:nvSpPr>
        <p:spPr bwMode="auto">
          <a:xfrm>
            <a:off x="1" y="574921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8" name="Freeform 80857"/>
          <p:cNvSpPr>
            <a:spLocks/>
          </p:cNvSpPr>
          <p:nvPr userDrawn="1"/>
        </p:nvSpPr>
        <p:spPr bwMode="auto">
          <a:xfrm>
            <a:off x="0" y="1026322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9" name="Freeform 80859"/>
          <p:cNvSpPr>
            <a:spLocks/>
          </p:cNvSpPr>
          <p:nvPr userDrawn="1"/>
        </p:nvSpPr>
        <p:spPr bwMode="auto">
          <a:xfrm>
            <a:off x="0" y="-19050"/>
            <a:ext cx="2260998" cy="1531938"/>
          </a:xfrm>
          <a:custGeom>
            <a:avLst/>
            <a:gdLst>
              <a:gd name="T0" fmla="*/ 0 w 1582"/>
              <a:gd name="T1" fmla="*/ 0 h 805"/>
              <a:gd name="T2" fmla="*/ 1262 w 1582"/>
              <a:gd name="T3" fmla="*/ 0 h 805"/>
              <a:gd name="T4" fmla="*/ 1582 w 1582"/>
              <a:gd name="T5" fmla="*/ 43 h 805"/>
              <a:gd name="T6" fmla="*/ 0 w 1582"/>
              <a:gd name="T7" fmla="*/ 805 h 805"/>
              <a:gd name="T8" fmla="*/ 0 w 1582"/>
              <a:gd name="T9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2" h="805">
                <a:moveTo>
                  <a:pt x="0" y="0"/>
                </a:moveTo>
                <a:cubicBezTo>
                  <a:pt x="1262" y="0"/>
                  <a:pt x="1262" y="0"/>
                  <a:pt x="1262" y="0"/>
                </a:cubicBezTo>
                <a:cubicBezTo>
                  <a:pt x="1582" y="43"/>
                  <a:pt x="1582" y="43"/>
                  <a:pt x="1582" y="43"/>
                </a:cubicBezTo>
                <a:cubicBezTo>
                  <a:pt x="1582" y="43"/>
                  <a:pt x="438" y="237"/>
                  <a:pt x="0" y="8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0" name="Freeform 80862"/>
          <p:cNvSpPr>
            <a:spLocks/>
          </p:cNvSpPr>
          <p:nvPr userDrawn="1"/>
        </p:nvSpPr>
        <p:spPr bwMode="auto">
          <a:xfrm>
            <a:off x="7437836" y="1617680"/>
            <a:ext cx="1707356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1" name="图片占位符 352"/>
          <p:cNvSpPr>
            <a:spLocks noGrp="1"/>
          </p:cNvSpPr>
          <p:nvPr>
            <p:ph type="pic" sz="quarter" idx="12"/>
          </p:nvPr>
        </p:nvSpPr>
        <p:spPr>
          <a:xfrm>
            <a:off x="2647951" y="1418864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2" name="图片占位符 353"/>
          <p:cNvSpPr>
            <a:spLocks noGrp="1"/>
          </p:cNvSpPr>
          <p:nvPr>
            <p:ph type="pic" sz="quarter" idx="13"/>
          </p:nvPr>
        </p:nvSpPr>
        <p:spPr>
          <a:xfrm>
            <a:off x="1" y="-154942"/>
            <a:ext cx="4813698" cy="1608316"/>
          </a:xfrm>
          <a:custGeom>
            <a:avLst/>
            <a:gdLst>
              <a:gd name="connsiteX0" fmla="*/ 3692252 w 6418263"/>
              <a:gd name="connsiteY0" fmla="*/ 206 h 1608316"/>
              <a:gd name="connsiteX1" fmla="*/ 6418263 w 6418263"/>
              <a:gd name="connsiteY1" fmla="*/ 687909 h 1608316"/>
              <a:gd name="connsiteX2" fmla="*/ 3208179 w 6418263"/>
              <a:gd name="connsiteY2" fmla="*/ 1595924 h 1608316"/>
              <a:gd name="connsiteX3" fmla="*/ 0 w 6418263"/>
              <a:gd name="connsiteY3" fmla="*/ 1595924 h 1608316"/>
              <a:gd name="connsiteX4" fmla="*/ 3692252 w 6418263"/>
              <a:gd name="connsiteY4" fmla="*/ 206 h 16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263" h="1608316">
                <a:moveTo>
                  <a:pt x="3692252" y="206"/>
                </a:moveTo>
                <a:cubicBezTo>
                  <a:pt x="4485426" y="7255"/>
                  <a:pt x="5397133" y="196306"/>
                  <a:pt x="6418263" y="687909"/>
                </a:cubicBezTo>
                <a:cubicBezTo>
                  <a:pt x="6418263" y="687909"/>
                  <a:pt x="4951341" y="1732983"/>
                  <a:pt x="3208179" y="1595924"/>
                </a:cubicBezTo>
                <a:cubicBezTo>
                  <a:pt x="1465018" y="1458865"/>
                  <a:pt x="1655527" y="1040074"/>
                  <a:pt x="0" y="1595924"/>
                </a:cubicBezTo>
                <a:cubicBezTo>
                  <a:pt x="0" y="1595924"/>
                  <a:pt x="1312729" y="-20942"/>
                  <a:pt x="3692252" y="206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3" name="图片占位符 354"/>
          <p:cNvSpPr>
            <a:spLocks noGrp="1"/>
          </p:cNvSpPr>
          <p:nvPr>
            <p:ph type="pic" sz="quarter" idx="14"/>
          </p:nvPr>
        </p:nvSpPr>
        <p:spPr>
          <a:xfrm>
            <a:off x="6398418" y="995302"/>
            <a:ext cx="2500313" cy="847121"/>
          </a:xfrm>
          <a:custGeom>
            <a:avLst/>
            <a:gdLst>
              <a:gd name="connsiteX0" fmla="*/ 1669969 w 3333750"/>
              <a:gd name="connsiteY0" fmla="*/ 303 h 847121"/>
              <a:gd name="connsiteX1" fmla="*/ 3333750 w 3333750"/>
              <a:gd name="connsiteY1" fmla="*/ 531456 h 847121"/>
              <a:gd name="connsiteX2" fmla="*/ 0 w 3333750"/>
              <a:gd name="connsiteY2" fmla="*/ 388700 h 847121"/>
              <a:gd name="connsiteX3" fmla="*/ 1669969 w 3333750"/>
              <a:gd name="connsiteY3" fmla="*/ 303 h 84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847121">
                <a:moveTo>
                  <a:pt x="1669969" y="303"/>
                </a:moveTo>
                <a:cubicBezTo>
                  <a:pt x="2215382" y="-7002"/>
                  <a:pt x="2814102" y="116750"/>
                  <a:pt x="3333750" y="531456"/>
                </a:cubicBezTo>
                <a:cubicBezTo>
                  <a:pt x="3333750" y="531456"/>
                  <a:pt x="1854625" y="1328986"/>
                  <a:pt x="0" y="388700"/>
                </a:cubicBezTo>
                <a:cubicBezTo>
                  <a:pt x="0" y="388700"/>
                  <a:pt x="760947" y="12479"/>
                  <a:pt x="1669969" y="303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zh-CN" altLang="en-US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3722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2019/6/21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5" y="1455023"/>
            <a:ext cx="5061347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02445" y="2228484"/>
            <a:ext cx="5061347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Freeform 80856"/>
          <p:cNvSpPr>
            <a:spLocks/>
          </p:cNvSpPr>
          <p:nvPr userDrawn="1"/>
        </p:nvSpPr>
        <p:spPr bwMode="auto">
          <a:xfrm>
            <a:off x="1" y="3095647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4" name="Freeform 80857"/>
          <p:cNvSpPr>
            <a:spLocks/>
          </p:cNvSpPr>
          <p:nvPr userDrawn="1"/>
        </p:nvSpPr>
        <p:spPr bwMode="auto">
          <a:xfrm>
            <a:off x="0" y="3487759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5" name="Freeform 80862"/>
          <p:cNvSpPr>
            <a:spLocks/>
          </p:cNvSpPr>
          <p:nvPr userDrawn="1"/>
        </p:nvSpPr>
        <p:spPr bwMode="auto">
          <a:xfrm>
            <a:off x="7486652" y="4305329"/>
            <a:ext cx="1657350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6" name="图片占位符 188"/>
          <p:cNvSpPr>
            <a:spLocks noGrp="1"/>
          </p:cNvSpPr>
          <p:nvPr>
            <p:ph type="pic" sz="quarter" idx="12"/>
          </p:nvPr>
        </p:nvSpPr>
        <p:spPr>
          <a:xfrm>
            <a:off x="2647951" y="4059295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88354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2B01-A5A7-4F2A-B6AC-BA701E663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2019/6/21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2019/6/21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직사각형 45">
            <a:extLst/>
          </p:cNvPr>
          <p:cNvSpPr/>
          <p:nvPr userDrawn="1"/>
        </p:nvSpPr>
        <p:spPr>
          <a:xfrm>
            <a:off x="502445" y="1045445"/>
            <a:ext cx="8142669" cy="88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9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810442" y="2657684"/>
            <a:ext cx="2718299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810442" y="3595927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442" y="3911563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时间日期</a:t>
            </a:r>
            <a:endParaRPr lang="en-US" altLang="zh-CN" dirty="0"/>
          </a:p>
        </p:txBody>
      </p:sp>
      <p:sp>
        <p:nvSpPr>
          <p:cNvPr id="49" name="Freeform 35"/>
          <p:cNvSpPr>
            <a:spLocks/>
          </p:cNvSpPr>
          <p:nvPr userDrawn="1"/>
        </p:nvSpPr>
        <p:spPr bwMode="auto">
          <a:xfrm>
            <a:off x="1" y="1725292"/>
            <a:ext cx="6103144" cy="2497138"/>
          </a:xfrm>
          <a:custGeom>
            <a:avLst/>
            <a:gdLst>
              <a:gd name="T0" fmla="*/ 0 w 4277"/>
              <a:gd name="T1" fmla="*/ 651 h 1311"/>
              <a:gd name="T2" fmla="*/ 0 w 4277"/>
              <a:gd name="T3" fmla="*/ 1110 h 1311"/>
              <a:gd name="T4" fmla="*/ 2220 w 4277"/>
              <a:gd name="T5" fmla="*/ 587 h 1311"/>
              <a:gd name="T6" fmla="*/ 4277 w 4277"/>
              <a:gd name="T7" fmla="*/ 303 h 1311"/>
              <a:gd name="T8" fmla="*/ 1891 w 4277"/>
              <a:gd name="T9" fmla="*/ 440 h 1311"/>
              <a:gd name="T10" fmla="*/ 888 w 4277"/>
              <a:gd name="T11" fmla="*/ 694 h 1311"/>
              <a:gd name="T12" fmla="*/ 0 w 4277"/>
              <a:gd name="T13" fmla="*/ 65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7" h="1311">
                <a:moveTo>
                  <a:pt x="0" y="651"/>
                </a:moveTo>
                <a:cubicBezTo>
                  <a:pt x="0" y="1110"/>
                  <a:pt x="0" y="1110"/>
                  <a:pt x="0" y="1110"/>
                </a:cubicBezTo>
                <a:cubicBezTo>
                  <a:pt x="0" y="1110"/>
                  <a:pt x="608" y="1311"/>
                  <a:pt x="2220" y="587"/>
                </a:cubicBezTo>
                <a:cubicBezTo>
                  <a:pt x="2220" y="587"/>
                  <a:pt x="3207" y="193"/>
                  <a:pt x="4277" y="303"/>
                </a:cubicBezTo>
                <a:cubicBezTo>
                  <a:pt x="4277" y="303"/>
                  <a:pt x="3372" y="0"/>
                  <a:pt x="1891" y="440"/>
                </a:cubicBezTo>
                <a:cubicBezTo>
                  <a:pt x="1891" y="440"/>
                  <a:pt x="1398" y="637"/>
                  <a:pt x="888" y="694"/>
                </a:cubicBezTo>
                <a:cubicBezTo>
                  <a:pt x="378" y="752"/>
                  <a:pt x="0" y="651"/>
                  <a:pt x="0" y="6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0" name="Freeform 36"/>
          <p:cNvSpPr>
            <a:spLocks/>
          </p:cNvSpPr>
          <p:nvPr userDrawn="1"/>
        </p:nvSpPr>
        <p:spPr bwMode="auto">
          <a:xfrm>
            <a:off x="1" y="2003109"/>
            <a:ext cx="2533650" cy="1236663"/>
          </a:xfrm>
          <a:custGeom>
            <a:avLst/>
            <a:gdLst>
              <a:gd name="T0" fmla="*/ 0 w 1776"/>
              <a:gd name="T1" fmla="*/ 257 h 649"/>
              <a:gd name="T2" fmla="*/ 1140 w 1776"/>
              <a:gd name="T3" fmla="*/ 147 h 649"/>
              <a:gd name="T4" fmla="*/ 1776 w 1776"/>
              <a:gd name="T5" fmla="*/ 257 h 649"/>
              <a:gd name="T6" fmla="*/ 0 w 1776"/>
              <a:gd name="T7" fmla="*/ 456 h 649"/>
              <a:gd name="T8" fmla="*/ 0 w 1776"/>
              <a:gd name="T9" fmla="*/ 257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649">
                <a:moveTo>
                  <a:pt x="0" y="257"/>
                </a:moveTo>
                <a:cubicBezTo>
                  <a:pt x="0" y="257"/>
                  <a:pt x="389" y="0"/>
                  <a:pt x="1140" y="147"/>
                </a:cubicBezTo>
                <a:cubicBezTo>
                  <a:pt x="1140" y="147"/>
                  <a:pt x="1401" y="222"/>
                  <a:pt x="1776" y="257"/>
                </a:cubicBezTo>
                <a:cubicBezTo>
                  <a:pt x="1776" y="257"/>
                  <a:pt x="809" y="649"/>
                  <a:pt x="0" y="45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1" name="Freeform 39"/>
          <p:cNvSpPr>
            <a:spLocks/>
          </p:cNvSpPr>
          <p:nvPr userDrawn="1"/>
        </p:nvSpPr>
        <p:spPr bwMode="auto">
          <a:xfrm>
            <a:off x="7437836" y="3663630"/>
            <a:ext cx="1707356" cy="1466850"/>
          </a:xfrm>
          <a:custGeom>
            <a:avLst/>
            <a:gdLst>
              <a:gd name="T0" fmla="*/ 1197 w 1197"/>
              <a:gd name="T1" fmla="*/ 0 h 770"/>
              <a:gd name="T2" fmla="*/ 1197 w 1197"/>
              <a:gd name="T3" fmla="*/ 741 h 770"/>
              <a:gd name="T4" fmla="*/ 0 w 1197"/>
              <a:gd name="T5" fmla="*/ 598 h 770"/>
              <a:gd name="T6" fmla="*/ 1197 w 1197"/>
              <a:gd name="T7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7" h="770">
                <a:moveTo>
                  <a:pt x="1197" y="0"/>
                </a:moveTo>
                <a:cubicBezTo>
                  <a:pt x="1197" y="741"/>
                  <a:pt x="1197" y="741"/>
                  <a:pt x="1197" y="741"/>
                </a:cubicBezTo>
                <a:cubicBezTo>
                  <a:pt x="1197" y="741"/>
                  <a:pt x="346" y="770"/>
                  <a:pt x="0" y="598"/>
                </a:cubicBezTo>
                <a:cubicBezTo>
                  <a:pt x="0" y="598"/>
                  <a:pt x="864" y="365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2004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1949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B23BC7-0809-41EB-8A34-123C40ADE9D3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5AE4-BC46-43FA-A63E-E14A28082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40BD6E-B186-44F1-963E-264110CAE7D8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ECD4-6D8A-40CC-B8B7-552A3BBECA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9D032-37DF-4D4D-BA4F-61E8E4E4D145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E2B4-6DD6-4CE6-ACA5-610B07F9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5B24C9-F469-4E2B-BE9A-1DC0BB606A8A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E03-1C06-4E66-A0C1-854EB3E4E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147DB8-4530-463C-B855-D2E4B032CCE6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CF48-5E1C-4CC7-9FB0-34040B6EA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DBDBE8-C58E-4746-8B77-DD0CB763F9DD}" type="datetime1">
              <a:rPr lang="zh-CN" altLang="en-US"/>
              <a:pPr>
                <a:defRPr/>
              </a:pPr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B0CE-4A14-4911-848A-02AF6F270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Picture 4" descr="OQAAAB+LCAAAAAAABACrVlIpqSxIVbJSCs5NLCpxyUxML0rM9SxJzVXSUfJMUbLKK83J0VFyysxLycxLdy/KLy0oVrKKjq0FALpUkis5AAAA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8788" b="3995"/>
          <a:stretch/>
        </p:blipFill>
        <p:spPr bwMode="auto">
          <a:xfrm>
            <a:off x="7452320" y="6597352"/>
            <a:ext cx="1418073" cy="144000"/>
          </a:xfrm>
          <a:prstGeom prst="rect">
            <a:avLst/>
          </a:prstGeom>
          <a:noFill/>
          <a:extLst/>
        </p:spPr>
      </p:pic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 rot="19740000">
            <a:off x="169863" y="679450"/>
            <a:ext cx="350837" cy="403225"/>
          </a:xfrm>
          <a:prstGeom prst="triangle">
            <a:avLst>
              <a:gd name="adj" fmla="val 56088"/>
            </a:avLst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等腰三角形 6"/>
          <p:cNvSpPr>
            <a:spLocks noChangeArrowheads="1"/>
          </p:cNvSpPr>
          <p:nvPr userDrawn="1"/>
        </p:nvSpPr>
        <p:spPr bwMode="auto">
          <a:xfrm rot="5400000">
            <a:off x="-288926" y="261938"/>
            <a:ext cx="1301751" cy="723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24328" y="23664"/>
            <a:ext cx="1413133" cy="959397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701402" y="623888"/>
            <a:ext cx="65844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7" r:id="rId13"/>
    <p:sldLayoutId id="2147483701" r:id="rId14"/>
  </p:sldLayoutIdLst>
  <p:transition spd="med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2019/6/21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617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2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51510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2019/6/21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5" y="6515104"/>
            <a:ext cx="310515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www.islide.cc 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「 让</a:t>
            </a: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PPT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设计简单起来！」</a:t>
            </a:r>
            <a:endParaRPr lang="zh-CN" altLang="en-US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1510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grpSp>
        <p:nvGrpSpPr>
          <p:cNvPr id="31" name="组合 30"/>
          <p:cNvGrpSpPr/>
          <p:nvPr userDrawn="1"/>
        </p:nvGrpSpPr>
        <p:grpSpPr>
          <a:xfrm>
            <a:off x="6523100" y="525540"/>
            <a:ext cx="2620900" cy="1072357"/>
            <a:chOff x="4054475" y="-573881"/>
            <a:chExt cx="8137525" cy="2497138"/>
          </a:xfrm>
        </p:grpSpPr>
        <p:sp>
          <p:nvSpPr>
            <p:cNvPr id="32" name="Freeform 35"/>
            <p:cNvSpPr>
              <a:spLocks/>
            </p:cNvSpPr>
            <p:nvPr/>
          </p:nvSpPr>
          <p:spPr bwMode="auto">
            <a:xfrm flipH="1">
              <a:off x="4054475" y="-573881"/>
              <a:ext cx="8137525" cy="2497138"/>
            </a:xfrm>
            <a:custGeom>
              <a:avLst/>
              <a:gdLst>
                <a:gd name="T0" fmla="*/ 0 w 4277"/>
                <a:gd name="T1" fmla="*/ 651 h 1311"/>
                <a:gd name="T2" fmla="*/ 0 w 4277"/>
                <a:gd name="T3" fmla="*/ 1110 h 1311"/>
                <a:gd name="T4" fmla="*/ 2220 w 4277"/>
                <a:gd name="T5" fmla="*/ 587 h 1311"/>
                <a:gd name="T6" fmla="*/ 4277 w 4277"/>
                <a:gd name="T7" fmla="*/ 303 h 1311"/>
                <a:gd name="T8" fmla="*/ 1891 w 4277"/>
                <a:gd name="T9" fmla="*/ 440 h 1311"/>
                <a:gd name="T10" fmla="*/ 888 w 4277"/>
                <a:gd name="T11" fmla="*/ 694 h 1311"/>
                <a:gd name="T12" fmla="*/ 0 w 4277"/>
                <a:gd name="T13" fmla="*/ 65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1311">
                  <a:moveTo>
                    <a:pt x="0" y="651"/>
                  </a:moveTo>
                  <a:cubicBezTo>
                    <a:pt x="0" y="1110"/>
                    <a:pt x="0" y="1110"/>
                    <a:pt x="0" y="1110"/>
                  </a:cubicBezTo>
                  <a:cubicBezTo>
                    <a:pt x="0" y="1110"/>
                    <a:pt x="608" y="1311"/>
                    <a:pt x="2220" y="587"/>
                  </a:cubicBezTo>
                  <a:cubicBezTo>
                    <a:pt x="2220" y="587"/>
                    <a:pt x="3207" y="193"/>
                    <a:pt x="4277" y="303"/>
                  </a:cubicBezTo>
                  <a:cubicBezTo>
                    <a:pt x="4277" y="303"/>
                    <a:pt x="3372" y="0"/>
                    <a:pt x="1891" y="440"/>
                  </a:cubicBezTo>
                  <a:cubicBezTo>
                    <a:pt x="1891" y="440"/>
                    <a:pt x="1398" y="637"/>
                    <a:pt x="888" y="694"/>
                  </a:cubicBezTo>
                  <a:cubicBezTo>
                    <a:pt x="378" y="752"/>
                    <a:pt x="0" y="651"/>
                    <a:pt x="0" y="65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 flipH="1">
              <a:off x="8813800" y="-296068"/>
              <a:ext cx="3378200" cy="1236663"/>
            </a:xfrm>
            <a:custGeom>
              <a:avLst/>
              <a:gdLst>
                <a:gd name="T0" fmla="*/ 0 w 1776"/>
                <a:gd name="T1" fmla="*/ 257 h 649"/>
                <a:gd name="T2" fmla="*/ 1140 w 1776"/>
                <a:gd name="T3" fmla="*/ 147 h 649"/>
                <a:gd name="T4" fmla="*/ 1776 w 1776"/>
                <a:gd name="T5" fmla="*/ 257 h 649"/>
                <a:gd name="T6" fmla="*/ 0 w 1776"/>
                <a:gd name="T7" fmla="*/ 456 h 649"/>
                <a:gd name="T8" fmla="*/ 0 w 1776"/>
                <a:gd name="T9" fmla="*/ 25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649">
                  <a:moveTo>
                    <a:pt x="0" y="257"/>
                  </a:moveTo>
                  <a:cubicBezTo>
                    <a:pt x="0" y="257"/>
                    <a:pt x="389" y="0"/>
                    <a:pt x="1140" y="147"/>
                  </a:cubicBezTo>
                  <a:cubicBezTo>
                    <a:pt x="1140" y="147"/>
                    <a:pt x="1401" y="222"/>
                    <a:pt x="1776" y="257"/>
                  </a:cubicBezTo>
                  <a:cubicBezTo>
                    <a:pt x="1776" y="257"/>
                    <a:pt x="809" y="649"/>
                    <a:pt x="0" y="45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9016" y="4077072"/>
            <a:ext cx="6605686" cy="584775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3155748"/>
            <a:ext cx="9144000" cy="3702252"/>
          </a:xfrm>
          <a:prstGeom prst="rect">
            <a:avLst/>
          </a:prstGeom>
          <a:solidFill>
            <a:srgbClr val="558ED5">
              <a:alpha val="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" y="4"/>
            <a:ext cx="9143999" cy="262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322538" y="5157192"/>
            <a:ext cx="655244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f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" y="-1"/>
            <a:ext cx="9143137" cy="31557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9" name="矩形 8"/>
          <p:cNvSpPr/>
          <p:nvPr/>
        </p:nvSpPr>
        <p:spPr>
          <a:xfrm>
            <a:off x="1269298" y="4077072"/>
            <a:ext cx="660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072866"/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预</a:t>
            </a:r>
            <a:r>
              <a:rPr lang="zh-CN" altLang="en-US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算执</a:t>
            </a:r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行填</a:t>
            </a:r>
            <a:r>
              <a:rPr lang="zh-CN" altLang="en-US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报要求培训</a:t>
            </a:r>
          </a:p>
        </p:txBody>
      </p:sp>
      <p:sp>
        <p:nvSpPr>
          <p:cNvPr id="12" name="副标题 5">
            <a:extLst>
              <a:ext uri="{FF2B5EF4-FFF2-40B4-BE49-F238E27FC236}">
                <a16:creationId xmlns="" xmlns:a16="http://schemas.microsoft.com/office/drawing/2014/main" id="{CD08E92E-016F-407D-A038-42E031B38DBB}"/>
              </a:ext>
            </a:extLst>
          </p:cNvPr>
          <p:cNvSpPr txBox="1">
            <a:spLocks/>
          </p:cNvSpPr>
          <p:nvPr/>
        </p:nvSpPr>
        <p:spPr>
          <a:xfrm>
            <a:off x="6227902" y="6093296"/>
            <a:ext cx="1728192" cy="558799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1F497D"/>
                </a:solidFill>
                <a:cs typeface="+mn-ea"/>
                <a:sym typeface="+mn-lt"/>
              </a:rPr>
              <a:t>2019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rgbClr val="1F497D"/>
                </a:solidFill>
                <a:cs typeface="+mn-ea"/>
                <a:sym typeface="+mn-lt"/>
              </a:rPr>
              <a:t>6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1F497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8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398035" y="1162059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970" y="4565057"/>
            <a:ext cx="8101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7</a:t>
            </a:r>
            <a:r>
              <a:rPr lang="zh-CN" altLang="en-US" sz="1600" dirty="0" smtClean="0">
                <a:latin typeface="+mn-ea"/>
                <a:ea typeface="+mn-ea"/>
              </a:rPr>
              <a:t>、</a:t>
            </a:r>
            <a:r>
              <a:rPr lang="en-US" altLang="zh-CN" sz="1600" dirty="0" smtClean="0">
                <a:latin typeface="+mn-ea"/>
                <a:ea typeface="+mn-ea"/>
              </a:rPr>
              <a:t>2.3</a:t>
            </a:r>
            <a:r>
              <a:rPr lang="zh-CN" altLang="en-US" sz="1600" dirty="0">
                <a:latin typeface="+mn-ea"/>
                <a:ea typeface="+mn-ea"/>
              </a:rPr>
              <a:t>为数据汇总表，出现超支应解释原因，如果成本结余较多也应说明原因，是由于工程进度还是其他原因，是否会影响销售进度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5536" y="899486"/>
            <a:ext cx="3735644" cy="613594"/>
            <a:chOff x="3770274" y="3938956"/>
            <a:chExt cx="979508" cy="575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979508" cy="57516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成本控制表（</a:t>
              </a:r>
              <a:r>
                <a:rPr lang="en-US" altLang="zh-CN" sz="1600" b="1" dirty="0">
                  <a:cs typeface="+mn-ea"/>
                  <a:sym typeface="+mn-lt"/>
                </a:rPr>
                <a:t>2.7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en-US" altLang="zh-CN" sz="1600" b="1" dirty="0" smtClean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4107"/>
            <a:ext cx="7147844" cy="23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9550" y="774232"/>
            <a:ext cx="4176465" cy="576066"/>
            <a:chOff x="3770274" y="3720419"/>
            <a:chExt cx="856523" cy="705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720419"/>
              <a:ext cx="856523" cy="70594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表</a:t>
              </a:r>
              <a:r>
                <a:rPr lang="en-US" altLang="zh-CN" sz="1600" b="1" dirty="0">
                  <a:cs typeface="+mn-ea"/>
                  <a:sym typeface="+mn-lt"/>
                </a:rPr>
                <a:t>1.3.1.1</a:t>
              </a:r>
              <a:r>
                <a:rPr lang="zh-CN" altLang="en-US" sz="1600" b="1" dirty="0">
                  <a:cs typeface="+mn-ea"/>
                  <a:sym typeface="+mn-lt"/>
                </a:rPr>
                <a:t>单方</a:t>
              </a:r>
              <a:r>
                <a:rPr lang="zh-CN" altLang="en-US" sz="1600" b="1" dirty="0" smtClean="0">
                  <a:cs typeface="+mn-ea"/>
                  <a:sym typeface="+mn-lt"/>
                </a:rPr>
                <a:t>成调</a:t>
              </a:r>
              <a:r>
                <a:rPr lang="zh-CN" altLang="en-US" sz="1600" b="1" dirty="0">
                  <a:cs typeface="+mn-ea"/>
                  <a:sym typeface="+mn-lt"/>
                </a:rPr>
                <a:t>整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endParaRPr lang="en-US" altLang="zh-CN" sz="1600" b="1" dirty="0" smtClean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04720" y="3932668"/>
              <a:ext cx="54160" cy="2814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97308"/>
            <a:ext cx="4104456" cy="39922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80700"/>
            <a:ext cx="4027894" cy="4025503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283967" y="2996952"/>
            <a:ext cx="864095" cy="792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45720" algn="ctr">
              <a:lnSpc>
                <a:spcPts val="1700"/>
              </a:lnSpc>
            </a:pP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0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9784" y="1966965"/>
            <a:ext cx="75366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按照责任书底稿静态利润表或指标表分业态数据进行填写（车位有成本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截止</a:t>
            </a:r>
            <a:r>
              <a:rPr lang="en-US" altLang="zh-CN" sz="1600" dirty="0">
                <a:latin typeface="+mn-ea"/>
                <a:ea typeface="+mn-ea"/>
              </a:rPr>
              <a:t>18</a:t>
            </a:r>
            <a:r>
              <a:rPr lang="zh-CN" altLang="en-US" sz="1600" dirty="0">
                <a:latin typeface="+mn-ea"/>
                <a:ea typeface="+mn-ea"/>
              </a:rPr>
              <a:t>年之前的数据按照</a:t>
            </a:r>
            <a:r>
              <a:rPr lang="en-US" altLang="zh-CN" sz="1600" dirty="0">
                <a:latin typeface="+mn-ea"/>
                <a:ea typeface="+mn-ea"/>
              </a:rPr>
              <a:t>18</a:t>
            </a:r>
            <a:r>
              <a:rPr lang="zh-CN" altLang="en-US" sz="1600" dirty="0">
                <a:latin typeface="+mn-ea"/>
                <a:ea typeface="+mn-ea"/>
              </a:rPr>
              <a:t>年定稿版执行表填写，变更后差异在剩余可售面积中分</a:t>
            </a:r>
            <a:r>
              <a:rPr lang="zh-CN" altLang="en-US" sz="1600" dirty="0" smtClean="0">
                <a:latin typeface="+mn-ea"/>
                <a:ea typeface="+mn-ea"/>
              </a:rPr>
              <a:t>摊。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车位成本当做公建配套分摊到地上；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对</a:t>
            </a:r>
            <a:r>
              <a:rPr lang="zh-CN" altLang="en-US" sz="1600" dirty="0">
                <a:latin typeface="+mn-ea"/>
                <a:ea typeface="+mn-ea"/>
              </a:rPr>
              <a:t>项目溢价的分摊及处理，应根据项目溢价性质（如土增税溢价或土增税所得税溢价）进行正确填报，该部分溢价应该是指所得税溢价，土增税溢价应该在底稿计算全周期土增税时单独处理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降</a:t>
            </a:r>
            <a:r>
              <a:rPr lang="zh-CN" altLang="en-US" sz="1600" dirty="0" smtClean="0">
                <a:latin typeface="+mn-ea"/>
                <a:ea typeface="+mn-ea"/>
              </a:rPr>
              <a:t>税调整的影响（目前指</a:t>
            </a:r>
            <a:r>
              <a:rPr lang="en-US" altLang="zh-CN" sz="1600" dirty="0" smtClean="0">
                <a:latin typeface="+mn-ea"/>
                <a:ea typeface="+mn-ea"/>
              </a:rPr>
              <a:t>18</a:t>
            </a:r>
            <a:r>
              <a:rPr lang="zh-CN" altLang="en-US" sz="1600" dirty="0" smtClean="0">
                <a:latin typeface="+mn-ea"/>
                <a:ea typeface="+mn-ea"/>
              </a:rPr>
              <a:t>年降税调整的影响，已有计算过程，变更后项目不存在该影响，</a:t>
            </a:r>
            <a:r>
              <a:rPr lang="en-US" altLang="zh-CN" sz="1600" dirty="0" smtClean="0">
                <a:latin typeface="+mn-ea"/>
                <a:ea typeface="+mn-ea"/>
              </a:rPr>
              <a:t>19</a:t>
            </a:r>
            <a:r>
              <a:rPr lang="zh-CN" altLang="en-US" sz="1600" dirty="0" smtClean="0">
                <a:latin typeface="+mn-ea"/>
                <a:ea typeface="+mn-ea"/>
              </a:rPr>
              <a:t>年降税影响考虑方法相同，但是由于后续安排，暂时不用填写）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550" y="774232"/>
            <a:ext cx="4176465" cy="576066"/>
            <a:chOff x="3770274" y="3720419"/>
            <a:chExt cx="856523" cy="705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720419"/>
              <a:ext cx="856523" cy="70594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表</a:t>
              </a:r>
              <a:r>
                <a:rPr lang="en-US" altLang="zh-CN" sz="1600" b="1" dirty="0">
                  <a:cs typeface="+mn-ea"/>
                  <a:sym typeface="+mn-lt"/>
                </a:rPr>
                <a:t>1.3.1.1</a:t>
              </a:r>
              <a:r>
                <a:rPr lang="zh-CN" altLang="en-US" sz="1600" b="1" dirty="0">
                  <a:cs typeface="+mn-ea"/>
                  <a:sym typeface="+mn-lt"/>
                </a:rPr>
                <a:t>单方</a:t>
              </a:r>
              <a:r>
                <a:rPr lang="zh-CN" altLang="en-US" sz="1600" b="1" dirty="0" smtClean="0">
                  <a:cs typeface="+mn-ea"/>
                  <a:sym typeface="+mn-lt"/>
                </a:rPr>
                <a:t>成调</a:t>
              </a:r>
              <a:r>
                <a:rPr lang="zh-CN" altLang="en-US" sz="1600" b="1" dirty="0">
                  <a:cs typeface="+mn-ea"/>
                  <a:sym typeface="+mn-lt"/>
                </a:rPr>
                <a:t>整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endParaRPr lang="en-US" altLang="zh-CN" sz="1600" b="1" dirty="0" smtClean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04720" y="3932668"/>
              <a:ext cx="54160" cy="2814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284265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41694" y="2335170"/>
            <a:ext cx="49792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6. </a:t>
            </a:r>
            <a:r>
              <a:rPr lang="zh-CN" altLang="en-US" sz="1600" dirty="0" smtClean="0">
                <a:latin typeface="+mn-ea"/>
                <a:ea typeface="+mn-ea"/>
              </a:rPr>
              <a:t>在</a:t>
            </a:r>
            <a:r>
              <a:rPr lang="zh-CN" altLang="en-US" sz="1600" dirty="0">
                <a:latin typeface="+mn-ea"/>
                <a:ea typeface="+mn-ea"/>
              </a:rPr>
              <a:t>编制责任书时应充分考虑细分业态成本的差异性及溢价的特殊性，详细填制并附上分摊及计算的底稿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7. </a:t>
            </a:r>
            <a:r>
              <a:rPr lang="zh-CN" altLang="en-US" sz="1600" dirty="0" smtClean="0">
                <a:latin typeface="+mn-ea"/>
                <a:ea typeface="+mn-ea"/>
              </a:rPr>
              <a:t>精</a:t>
            </a:r>
            <a:r>
              <a:rPr lang="zh-CN" altLang="en-US" sz="1600" dirty="0">
                <a:latin typeface="+mn-ea"/>
                <a:ea typeface="+mn-ea"/>
              </a:rPr>
              <a:t>装改毛坯、毛坯改精装在执行的时候经常用错单方成本，出现这种变化比较大的情况，需要及时变更责任</a:t>
            </a:r>
            <a:r>
              <a:rPr lang="zh-CN" altLang="en-US" sz="1600" dirty="0" smtClean="0">
                <a:latin typeface="+mn-ea"/>
                <a:ea typeface="+mn-ea"/>
              </a:rPr>
              <a:t>书</a:t>
            </a:r>
            <a:endParaRPr lang="zh-CN" altLang="en-US" sz="1600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8. </a:t>
            </a: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表是填报利润执行表及分析项目销售毛利的基础表，务必填报准确及合理。</a:t>
            </a:r>
          </a:p>
        </p:txBody>
      </p: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83568" y="889100"/>
            <a:ext cx="4176465" cy="57606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cs typeface="+mn-ea"/>
                <a:sym typeface="+mn-lt"/>
              </a:rPr>
              <a:t>     成本费用</a:t>
            </a:r>
            <a:r>
              <a:rPr lang="en-US" altLang="zh-CN" sz="1600" b="1" dirty="0" smtClean="0">
                <a:cs typeface="+mn-ea"/>
                <a:sym typeface="+mn-lt"/>
              </a:rPr>
              <a:t>——</a:t>
            </a:r>
            <a:r>
              <a:rPr lang="zh-CN" altLang="en-US" sz="1600" b="1" dirty="0">
                <a:cs typeface="+mn-ea"/>
                <a:sym typeface="+mn-lt"/>
              </a:rPr>
              <a:t>表</a:t>
            </a:r>
            <a:r>
              <a:rPr lang="en-US" altLang="zh-CN" sz="1600" b="1" dirty="0">
                <a:cs typeface="+mn-ea"/>
                <a:sym typeface="+mn-lt"/>
              </a:rPr>
              <a:t>1.3.1.1</a:t>
            </a:r>
            <a:r>
              <a:rPr lang="zh-CN" altLang="en-US" sz="1600" b="1" dirty="0">
                <a:cs typeface="+mn-ea"/>
                <a:sym typeface="+mn-lt"/>
              </a:rPr>
              <a:t>单方</a:t>
            </a:r>
            <a:r>
              <a:rPr lang="zh-CN" altLang="en-US" sz="1600" b="1" dirty="0" smtClean="0">
                <a:cs typeface="+mn-ea"/>
                <a:sym typeface="+mn-lt"/>
              </a:rPr>
              <a:t>成调</a:t>
            </a:r>
            <a:r>
              <a:rPr lang="zh-CN" altLang="en-US" sz="1600" b="1" dirty="0">
                <a:cs typeface="+mn-ea"/>
                <a:sym typeface="+mn-lt"/>
              </a:rPr>
              <a:t>整</a:t>
            </a:r>
            <a:r>
              <a:rPr lang="zh-CN" altLang="en-US" sz="1600" b="1" dirty="0" smtClean="0">
                <a:cs typeface="+mn-ea"/>
                <a:sym typeface="+mn-lt"/>
              </a:rPr>
              <a:t>表</a:t>
            </a:r>
            <a:endParaRPr lang="en-US" altLang="zh-CN" sz="1600" b="1" dirty="0" smtClean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9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3" y="4077072"/>
            <a:ext cx="7848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编</a:t>
            </a:r>
            <a:r>
              <a:rPr lang="zh-CN" altLang="en-US" sz="1600" dirty="0">
                <a:latin typeface="+mn-ea"/>
                <a:ea typeface="+mn-ea"/>
              </a:rPr>
              <a:t>制土增税预算时应充分考虑当地税局认可的清算口径，并结合项目税务筹划的实际情况进行计算；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土</a:t>
            </a:r>
            <a:r>
              <a:rPr lang="zh-CN" altLang="en-US" sz="1600" dirty="0">
                <a:latin typeface="+mn-ea"/>
                <a:ea typeface="+mn-ea"/>
              </a:rPr>
              <a:t>增税分摊原</a:t>
            </a:r>
            <a:r>
              <a:rPr lang="zh-CN" altLang="en-US" sz="1600" dirty="0" smtClean="0">
                <a:latin typeface="+mn-ea"/>
                <a:ea typeface="+mn-ea"/>
              </a:rPr>
              <a:t>则为以全周期预算土增税为基础，按</a:t>
            </a:r>
            <a:r>
              <a:rPr lang="zh-CN" altLang="en-US" sz="1600" dirty="0">
                <a:latin typeface="+mn-ea"/>
                <a:ea typeface="+mn-ea"/>
              </a:rPr>
              <a:t>照销售毛利（销售收入</a:t>
            </a:r>
            <a:r>
              <a:rPr lang="en-US" altLang="zh-CN" sz="1600" dirty="0">
                <a:latin typeface="+mn-ea"/>
                <a:ea typeface="+mn-ea"/>
              </a:rPr>
              <a:t>-</a:t>
            </a:r>
            <a:r>
              <a:rPr lang="zh-CN" altLang="en-US" sz="1600" dirty="0">
                <a:latin typeface="+mn-ea"/>
                <a:ea typeface="+mn-ea"/>
              </a:rPr>
              <a:t>不含溢价及费用的开发成本）进行分摊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如果是由于售价变化造成土增税比例发生变化，应及时作出调</a:t>
            </a:r>
            <a:r>
              <a:rPr lang="zh-CN" altLang="en-US" sz="1600" dirty="0" smtClean="0">
                <a:latin typeface="+mn-ea"/>
                <a:ea typeface="+mn-ea"/>
              </a:rPr>
              <a:t>整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检</a:t>
            </a:r>
            <a:r>
              <a:rPr lang="zh-CN" altLang="en-US" sz="1600" dirty="0" smtClean="0">
                <a:latin typeface="+mn-ea"/>
                <a:ea typeface="+mn-ea"/>
              </a:rPr>
              <a:t>查勾稽核查是否有差异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3013776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税金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土增税计算底稿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77686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" y="1977079"/>
            <a:ext cx="9031942" cy="18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0" y="1188962"/>
            <a:ext cx="40742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利润执行表是当期收入、成本、费用、税金综合体现的经营成果汇总表；是实际数与分摊数相结合进行呈现，是预算执行的核心；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期初</a:t>
            </a:r>
            <a:r>
              <a:rPr lang="zh-CN" altLang="en-US" sz="1600" dirty="0">
                <a:latin typeface="+mn-ea"/>
                <a:ea typeface="+mn-ea"/>
              </a:rPr>
              <a:t>实际</a:t>
            </a:r>
            <a:r>
              <a:rPr lang="zh-CN" altLang="en-US" sz="1600" dirty="0" smtClean="0">
                <a:latin typeface="+mn-ea"/>
                <a:ea typeface="+mn-ea"/>
              </a:rPr>
              <a:t>数与上年签字版定稿数一致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各期及全周期预算数与责任书，预算表一致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填</a:t>
            </a:r>
            <a:r>
              <a:rPr lang="zh-CN" altLang="en-US" sz="1600" dirty="0" smtClean="0">
                <a:latin typeface="+mn-ea"/>
                <a:ea typeface="+mn-ea"/>
              </a:rPr>
              <a:t>报完成后进行分析，如各月度之间波动的原因、如果出现负的纯毛利有没有合理的解释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3301807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利润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利润执行表（</a:t>
              </a:r>
              <a:r>
                <a:rPr lang="en-US" altLang="zh-CN" sz="1600" b="1" dirty="0">
                  <a:cs typeface="+mn-ea"/>
                  <a:sym typeface="+mn-lt"/>
                </a:rPr>
                <a:t>2.5</a:t>
              </a:r>
              <a:r>
                <a:rPr lang="zh-CN" altLang="en-US" sz="1600" b="1" dirty="0"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7400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" y="2005933"/>
            <a:ext cx="4075386" cy="37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7740" y="1188962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5. </a:t>
            </a:r>
            <a:r>
              <a:rPr lang="zh-CN" altLang="en-US" sz="1600" dirty="0" smtClean="0">
                <a:latin typeface="+mn-ea"/>
                <a:ea typeface="+mn-ea"/>
              </a:rPr>
              <a:t>理</a:t>
            </a:r>
            <a:r>
              <a:rPr lang="zh-CN" altLang="en-US" sz="1600" dirty="0">
                <a:latin typeface="+mn-ea"/>
                <a:ea typeface="+mn-ea"/>
              </a:rPr>
              <a:t>解及掌握利润表中各科目的填报口径及分摊</a:t>
            </a:r>
            <a:r>
              <a:rPr lang="zh-CN" altLang="en-US" sz="1600" dirty="0" smtClean="0">
                <a:latin typeface="+mn-ea"/>
                <a:ea typeface="+mn-ea"/>
              </a:rPr>
              <a:t>方法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+mn-ea"/>
                <a:ea typeface="+mn-ea"/>
              </a:rPr>
              <a:t>   </a:t>
            </a:r>
            <a:r>
              <a:rPr lang="en-US" altLang="zh-CN" sz="1600" dirty="0" smtClean="0">
                <a:latin typeface="+mn-ea"/>
                <a:ea typeface="+mn-ea"/>
              </a:rPr>
              <a:t>a</a:t>
            </a:r>
            <a:r>
              <a:rPr lang="en-US" altLang="zh-CN" sz="1600" dirty="0">
                <a:latin typeface="+mn-ea"/>
                <a:ea typeface="+mn-ea"/>
              </a:rPr>
              <a:t>.</a:t>
            </a:r>
            <a:r>
              <a:rPr lang="zh-CN" altLang="en-US" sz="1600" dirty="0" smtClean="0">
                <a:latin typeface="+mn-ea"/>
                <a:ea typeface="+mn-ea"/>
              </a:rPr>
              <a:t>不</a:t>
            </a:r>
            <a:r>
              <a:rPr lang="zh-CN" altLang="en-US" sz="1600" dirty="0" smtClean="0">
                <a:latin typeface="+mn-ea"/>
                <a:ea typeface="+mn-ea"/>
              </a:rPr>
              <a:t>含增值税销售收入 取自销售执行表（</a:t>
            </a:r>
            <a:r>
              <a:rPr lang="en-US" altLang="zh-CN" sz="1600" dirty="0" smtClean="0">
                <a:latin typeface="+mn-ea"/>
                <a:ea typeface="+mn-ea"/>
              </a:rPr>
              <a:t>2.6</a:t>
            </a:r>
            <a:r>
              <a:rPr lang="zh-CN" altLang="en-US" sz="1600" dirty="0" smtClean="0">
                <a:latin typeface="+mn-ea"/>
                <a:ea typeface="+mn-ea"/>
              </a:rPr>
              <a:t>）；不含增值税单方成本 取自单方成本表（</a:t>
            </a:r>
            <a:r>
              <a:rPr lang="en-US" altLang="zh-CN" sz="1600" dirty="0" smtClean="0">
                <a:latin typeface="+mn-ea"/>
                <a:ea typeface="+mn-ea"/>
              </a:rPr>
              <a:t>2.5.1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+mn-ea"/>
                <a:ea typeface="+mn-ea"/>
              </a:rPr>
              <a:t>   </a:t>
            </a:r>
            <a:r>
              <a:rPr lang="en-US" altLang="zh-CN" sz="1600" dirty="0" smtClean="0">
                <a:latin typeface="+mn-ea"/>
                <a:ea typeface="+mn-ea"/>
              </a:rPr>
              <a:t>b.</a:t>
            </a:r>
            <a:r>
              <a:rPr lang="zh-CN" altLang="en-US" sz="1600" dirty="0" smtClean="0">
                <a:latin typeface="+mn-ea"/>
                <a:ea typeface="+mn-ea"/>
              </a:rPr>
              <a:t>税</a:t>
            </a:r>
            <a:r>
              <a:rPr lang="zh-CN" altLang="en-US" sz="1600" dirty="0" smtClean="0">
                <a:latin typeface="+mn-ea"/>
                <a:ea typeface="+mn-ea"/>
              </a:rPr>
              <a:t>金及附</a:t>
            </a:r>
            <a:r>
              <a:rPr lang="zh-CN" altLang="en-US" sz="1600" dirty="0" smtClean="0">
                <a:latin typeface="+mn-ea"/>
                <a:ea typeface="+mn-ea"/>
              </a:rPr>
              <a:t>加是</a:t>
            </a:r>
            <a:r>
              <a:rPr lang="zh-CN" altLang="en-US" sz="1600" dirty="0" smtClean="0">
                <a:latin typeface="+mn-ea"/>
                <a:ea typeface="+mn-ea"/>
              </a:rPr>
              <a:t>按照当期收入分摊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>
                <a:latin typeface="+mn-ea"/>
                <a:ea typeface="+mn-ea"/>
              </a:rPr>
              <a:t> </a:t>
            </a:r>
            <a:r>
              <a:rPr lang="en-US" altLang="zh-CN" sz="1600" dirty="0" smtClean="0">
                <a:latin typeface="+mn-ea"/>
                <a:ea typeface="+mn-ea"/>
              </a:rPr>
              <a:t>  c.</a:t>
            </a:r>
            <a:r>
              <a:rPr lang="zh-CN" altLang="en-US" sz="1600" dirty="0">
                <a:latin typeface="+mn-ea"/>
                <a:ea typeface="+mn-ea"/>
              </a:rPr>
              <a:t> </a:t>
            </a:r>
            <a:r>
              <a:rPr lang="zh-CN" altLang="en-US" sz="1600" dirty="0" smtClean="0">
                <a:latin typeface="+mn-ea"/>
                <a:ea typeface="+mn-ea"/>
              </a:rPr>
              <a:t>财</a:t>
            </a:r>
            <a:r>
              <a:rPr lang="zh-CN" altLang="en-US" sz="1600" dirty="0">
                <a:latin typeface="+mn-ea"/>
                <a:ea typeface="+mn-ea"/>
              </a:rPr>
              <a:t>务费用是按照当期销售面积占全周期面积进行分摊，需要注意，如果财务费用已经超全周期预算，需要以用实际发生数而不是预算数进行分摊；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+mn-ea"/>
                <a:ea typeface="+mn-ea"/>
              </a:rPr>
              <a:t>   </a:t>
            </a:r>
            <a:r>
              <a:rPr lang="en-US" altLang="zh-CN" sz="1600" dirty="0" smtClean="0">
                <a:latin typeface="+mn-ea"/>
                <a:ea typeface="+mn-ea"/>
              </a:rPr>
              <a:t>d.</a:t>
            </a:r>
            <a:r>
              <a:rPr lang="zh-CN" altLang="en-US" sz="1600" dirty="0">
                <a:latin typeface="+mn-ea"/>
                <a:ea typeface="+mn-ea"/>
              </a:rPr>
              <a:t>管理费用、销售费用 取自成本控制表，其他税金通常是在发生当期计入利润表，有些特殊项目，比如出售使用权缴纳房产税的，根据收入金额在全周期进行分</a:t>
            </a:r>
            <a:r>
              <a:rPr lang="zh-CN" altLang="en-US" sz="1600" dirty="0" smtClean="0">
                <a:latin typeface="+mn-ea"/>
                <a:ea typeface="+mn-ea"/>
              </a:rPr>
              <a:t>摊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>
                <a:latin typeface="+mn-ea"/>
                <a:ea typeface="+mn-ea"/>
              </a:rPr>
              <a:t> </a:t>
            </a:r>
            <a:r>
              <a:rPr lang="en-US" altLang="zh-CN" sz="1600" dirty="0" smtClean="0">
                <a:latin typeface="+mn-ea"/>
                <a:ea typeface="+mn-ea"/>
              </a:rPr>
              <a:t>  e.</a:t>
            </a:r>
            <a:r>
              <a:rPr lang="zh-CN" altLang="en-US" sz="1600" dirty="0" smtClean="0">
                <a:latin typeface="+mn-ea"/>
                <a:ea typeface="+mn-ea"/>
              </a:rPr>
              <a:t>土地增值税 取自土增税计算模板底稿；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+mn-ea"/>
                <a:ea typeface="+mn-ea"/>
              </a:rPr>
              <a:t>   </a:t>
            </a:r>
            <a:r>
              <a:rPr lang="en-US" altLang="zh-CN" sz="1600" dirty="0" smtClean="0">
                <a:latin typeface="+mn-ea"/>
                <a:ea typeface="+mn-ea"/>
              </a:rPr>
              <a:t>f.</a:t>
            </a:r>
            <a:r>
              <a:rPr lang="zh-CN" altLang="en-US" sz="1600" dirty="0" smtClean="0">
                <a:latin typeface="+mn-ea"/>
                <a:ea typeface="+mn-ea"/>
              </a:rPr>
              <a:t>企</a:t>
            </a:r>
            <a:r>
              <a:rPr lang="zh-CN" altLang="en-US" sz="1600" dirty="0">
                <a:latin typeface="+mn-ea"/>
                <a:ea typeface="+mn-ea"/>
              </a:rPr>
              <a:t>业</a:t>
            </a:r>
            <a:r>
              <a:rPr lang="zh-CN" altLang="en-US" sz="1600" dirty="0" smtClean="0">
                <a:latin typeface="+mn-ea"/>
                <a:ea typeface="+mn-ea"/>
              </a:rPr>
              <a:t>所得税 根据剔除溢价后的利润计算得出；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3301807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利润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利润执行表（</a:t>
              </a:r>
              <a:r>
                <a:rPr lang="en-US" altLang="zh-CN" sz="1600" b="1" dirty="0">
                  <a:cs typeface="+mn-ea"/>
                  <a:sym typeface="+mn-lt"/>
                </a:rPr>
                <a:t>2.5</a:t>
              </a:r>
              <a:r>
                <a:rPr lang="zh-CN" altLang="en-US" sz="1600" b="1" dirty="0"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7400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2</a:t>
            </a:r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" y="2005933"/>
            <a:ext cx="3757149" cy="34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1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949058" y="2071375"/>
            <a:ext cx="6791294" cy="1757234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7504" y="1988840"/>
            <a:ext cx="1839768" cy="1839769"/>
            <a:chOff x="235531" y="1412875"/>
            <a:chExt cx="2232149" cy="2232149"/>
          </a:xfrm>
        </p:grpSpPr>
        <p:sp>
          <p:nvSpPr>
            <p:cNvPr id="30" name="矩形 29"/>
            <p:cNvSpPr/>
            <p:nvPr/>
          </p:nvSpPr>
          <p:spPr>
            <a:xfrm>
              <a:off x="235531" y="1412875"/>
              <a:ext cx="2232149" cy="2232149"/>
            </a:xfrm>
            <a:prstGeom prst="rect">
              <a:avLst/>
            </a:prstGeom>
            <a:solidFill>
              <a:srgbClr val="DCE6F2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 flipH="1" flipV="1">
              <a:off x="364309" y="1541653"/>
              <a:ext cx="1974593" cy="1974593"/>
              <a:chOff x="1043608" y="1988840"/>
              <a:chExt cx="2880320" cy="2736304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043608" y="1988840"/>
                <a:ext cx="288032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43608" y="4725144"/>
                <a:ext cx="2880320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360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392392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1841132" y="4149080"/>
            <a:ext cx="6546991" cy="1746678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196726" y="4077072"/>
            <a:ext cx="1839770" cy="1839770"/>
            <a:chOff x="235531" y="1412875"/>
            <a:chExt cx="2232149" cy="2232149"/>
          </a:xfrm>
          <a:solidFill>
            <a:srgbClr val="DCE6F2"/>
          </a:solidFill>
        </p:grpSpPr>
        <p:sp>
          <p:nvSpPr>
            <p:cNvPr id="38" name="矩形 37"/>
            <p:cNvSpPr/>
            <p:nvPr/>
          </p:nvSpPr>
          <p:spPr>
            <a:xfrm>
              <a:off x="235531" y="1412875"/>
              <a:ext cx="2232149" cy="2232149"/>
            </a:xfrm>
            <a:prstGeom prst="rect">
              <a:avLst/>
            </a:prstGeom>
            <a:grpFill/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 flipH="1" flipV="1">
              <a:off x="364309" y="1541653"/>
              <a:ext cx="1974593" cy="1974593"/>
              <a:chOff x="1043608" y="1988840"/>
              <a:chExt cx="2880320" cy="2736304"/>
            </a:xfrm>
            <a:grpFill/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043608" y="1988840"/>
                <a:ext cx="288032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043608" y="4725144"/>
                <a:ext cx="2880320" cy="0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043608" y="1988840"/>
                <a:ext cx="0" cy="273630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923928" y="1988840"/>
                <a:ext cx="0" cy="2736304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6" y="2252749"/>
            <a:ext cx="1265804" cy="1311949"/>
          </a:xfrm>
          <a:custGeom>
            <a:avLst/>
            <a:gdLst>
              <a:gd name="connsiteX0" fmla="*/ 0 w 2579915"/>
              <a:gd name="connsiteY0" fmla="*/ 0 h 2296884"/>
              <a:gd name="connsiteX1" fmla="*/ 2579915 w 2579915"/>
              <a:gd name="connsiteY1" fmla="*/ 0 h 2296884"/>
              <a:gd name="connsiteX2" fmla="*/ 2579915 w 2579915"/>
              <a:gd name="connsiteY2" fmla="*/ 2296884 h 2296884"/>
              <a:gd name="connsiteX3" fmla="*/ 0 w 2579915"/>
              <a:gd name="connsiteY3" fmla="*/ 2296884 h 2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5" h="2296884">
                <a:moveTo>
                  <a:pt x="0" y="0"/>
                </a:moveTo>
                <a:lnTo>
                  <a:pt x="2579915" y="0"/>
                </a:lnTo>
                <a:lnTo>
                  <a:pt x="2579915" y="2296884"/>
                </a:lnTo>
                <a:lnTo>
                  <a:pt x="0" y="229688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62" y="4380069"/>
            <a:ext cx="1254498" cy="1232044"/>
          </a:xfrm>
          <a:custGeom>
            <a:avLst/>
            <a:gdLst>
              <a:gd name="connsiteX0" fmla="*/ 0 w 2579915"/>
              <a:gd name="connsiteY0" fmla="*/ 0 h 2296885"/>
              <a:gd name="connsiteX1" fmla="*/ 2579915 w 2579915"/>
              <a:gd name="connsiteY1" fmla="*/ 0 h 2296885"/>
              <a:gd name="connsiteX2" fmla="*/ 2579915 w 2579915"/>
              <a:gd name="connsiteY2" fmla="*/ 2296885 h 2296885"/>
              <a:gd name="connsiteX3" fmla="*/ 0 w 2579915"/>
              <a:gd name="connsiteY3" fmla="*/ 2296885 h 22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5" h="2296885">
                <a:moveTo>
                  <a:pt x="0" y="0"/>
                </a:moveTo>
                <a:lnTo>
                  <a:pt x="2579915" y="0"/>
                </a:lnTo>
                <a:lnTo>
                  <a:pt x="2579915" y="2296885"/>
                </a:lnTo>
                <a:lnTo>
                  <a:pt x="0" y="2296885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947272" y="2144857"/>
            <a:ext cx="5721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未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变更完的项目，计划节点以责任书为准，而不是总控计划；</a:t>
            </a:r>
            <a:endParaRPr lang="en-US" altLang="zh-CN" sz="14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项目的一级节点完成情况进行列示，并解析未完成的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原因及应对措施；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   </a:t>
            </a:r>
            <a:endParaRPr lang="en-US" altLang="zh-CN" sz="14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提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交延迟节点，应为全部累计未完成节点，而不仅是当年未完成</a:t>
            </a:r>
            <a:endParaRPr lang="en-US" altLang="zh-CN" sz="1400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07704" y="4312548"/>
            <a:ext cx="517744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节点延迟可能对成本支出、销售计划、利润及回正期等方面的影响及应对措施</a:t>
            </a:r>
          </a:p>
          <a:p>
            <a:pPr marR="0" lvl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5. 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如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果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有的节点完成比预算计划节点提前较多的，请就提前的经济意义是否合理，是否对项目整体净利润回正期有积极影响进行说明。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7544" y="1052736"/>
            <a:ext cx="2556160" cy="625028"/>
            <a:chOff x="3770274" y="3938955"/>
            <a:chExt cx="1035616" cy="487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810496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89089" y="3938955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829311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0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88631" y="2126322"/>
            <a:ext cx="4355378" cy="4543038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0275" y="2204864"/>
            <a:ext cx="38708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分</a:t>
            </a: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析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报告是月度预算执行情况的综合体现，应完整反映项目预算执行的各部分情况及问题； 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应由地区公司各相关部门，针对各项目的预算执行情况进行反馈沟通探讨后的成果，应与项目实际业务情况紧密的结合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 </a:t>
            </a:r>
            <a:endParaRPr lang="en-US" altLang="zh-CN" sz="16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销售数据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  </a:t>
            </a:r>
            <a:endParaRPr lang="en-US" altLang="zh-CN" sz="16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成本数据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利</a:t>
            </a: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润数据</a:t>
            </a:r>
            <a:endParaRPr lang="en-US" altLang="zh-CN" sz="16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现金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流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节点情况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</a:t>
            </a:r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执行分析及分析报告</a:t>
            </a:r>
            <a:endParaRPr lang="zh-CN" altLang="en-US" sz="2400" b="1" dirty="0"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7543" y="1052736"/>
            <a:ext cx="2808313" cy="648072"/>
            <a:chOff x="3770274" y="3938955"/>
            <a:chExt cx="1016801" cy="487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810496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89089" y="3938955"/>
              <a:ext cx="941024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月度</a:t>
              </a:r>
              <a:r>
                <a:rPr lang="zh-CN" altLang="en-US" sz="1600" b="1" dirty="0">
                  <a:cs typeface="+mn-ea"/>
                  <a:sym typeface="+mn-lt"/>
                </a:rPr>
                <a:t>预算执行分析报告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829311" y="4088637"/>
              <a:ext cx="82553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324" y="1988840"/>
            <a:ext cx="4149877" cy="1493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84" y="3717032"/>
            <a:ext cx="4173061" cy="16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QAAAB+LCAAAAAAABACrVlIpqSxIVbJSCs5NLCpxyUxML0rM9SxJzVXSUfJMUbLKK83J0VFyysxLycxLdy/KLy0oVrKKjq0FALpUkis5AAAA"/>
          <p:cNvPicPr>
            <a:picLocks noChangeAspect="1" noChangeArrowheads="1"/>
          </p:cNvPicPr>
          <p:nvPr/>
        </p:nvPicPr>
        <p:blipFill>
          <a:blip r:embed="rId3"/>
          <a:srcRect l="5449"/>
          <a:stretch>
            <a:fillRect/>
          </a:stretch>
        </p:blipFill>
        <p:spPr bwMode="auto">
          <a:xfrm>
            <a:off x="-6350" y="0"/>
            <a:ext cx="69024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9790" y="-243408"/>
            <a:ext cx="9106229" cy="6859985"/>
            <a:chOff x="2101180" y="0"/>
            <a:chExt cx="10090820" cy="6864801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9274225" y="0"/>
              <a:ext cx="291777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2101180" y="20401"/>
              <a:ext cx="7213140" cy="68444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82"/>
          <p:cNvSpPr/>
          <p:nvPr/>
        </p:nvSpPr>
        <p:spPr>
          <a:xfrm rot="2968493">
            <a:off x="-470910" y="-2013467"/>
            <a:ext cx="3009900" cy="3770312"/>
          </a:xfrm>
          <a:custGeom>
            <a:avLst/>
            <a:gdLst>
              <a:gd name="connsiteX0" fmla="*/ 0 w 3075252"/>
              <a:gd name="connsiteY0" fmla="*/ 0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0 w 3075252"/>
              <a:gd name="connsiteY4" fmla="*/ 0 h 3613333"/>
              <a:gd name="connsiteX0" fmla="*/ 1859907 w 3075252"/>
              <a:gd name="connsiteY0" fmla="*/ 1445566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1859907 w 3075252"/>
              <a:gd name="connsiteY4" fmla="*/ 1445566 h 3613333"/>
              <a:gd name="connsiteX0" fmla="*/ 1859907 w 3075252"/>
              <a:gd name="connsiteY0" fmla="*/ 1445566 h 3630465"/>
              <a:gd name="connsiteX1" fmla="*/ 3075252 w 3075252"/>
              <a:gd name="connsiteY1" fmla="*/ 0 h 3630465"/>
              <a:gd name="connsiteX2" fmla="*/ 3075252 w 3075252"/>
              <a:gd name="connsiteY2" fmla="*/ 3613333 h 3630465"/>
              <a:gd name="connsiteX3" fmla="*/ 327350 w 3075252"/>
              <a:gd name="connsiteY3" fmla="*/ 3630465 h 3630465"/>
              <a:gd name="connsiteX4" fmla="*/ 0 w 3075252"/>
              <a:gd name="connsiteY4" fmla="*/ 3613333 h 3630465"/>
              <a:gd name="connsiteX5" fmla="*/ 1859907 w 3075252"/>
              <a:gd name="connsiteY5" fmla="*/ 1445566 h 3630465"/>
              <a:gd name="connsiteX0" fmla="*/ 1788757 w 3004102"/>
              <a:gd name="connsiteY0" fmla="*/ 1445566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88757 w 3004102"/>
              <a:gd name="connsiteY5" fmla="*/ 1445566 h 3630465"/>
              <a:gd name="connsiteX0" fmla="*/ 1746306 w 3004102"/>
              <a:gd name="connsiteY0" fmla="*/ 1345119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46306 w 3004102"/>
              <a:gd name="connsiteY5" fmla="*/ 1345119 h 3630465"/>
              <a:gd name="connsiteX0" fmla="*/ 1746306 w 3004102"/>
              <a:gd name="connsiteY0" fmla="*/ 1412532 h 3697878"/>
              <a:gd name="connsiteX1" fmla="*/ 2981532 w 3004102"/>
              <a:gd name="connsiteY1" fmla="*/ 0 h 3697878"/>
              <a:gd name="connsiteX2" fmla="*/ 3004102 w 3004102"/>
              <a:gd name="connsiteY2" fmla="*/ 3680746 h 3697878"/>
              <a:gd name="connsiteX3" fmla="*/ 256200 w 3004102"/>
              <a:gd name="connsiteY3" fmla="*/ 3697878 h 3697878"/>
              <a:gd name="connsiteX4" fmla="*/ 0 w 3004102"/>
              <a:gd name="connsiteY4" fmla="*/ 3484935 h 3697878"/>
              <a:gd name="connsiteX5" fmla="*/ 1746306 w 3004102"/>
              <a:gd name="connsiteY5" fmla="*/ 1412532 h 3697878"/>
              <a:gd name="connsiteX0" fmla="*/ 1746306 w 3010530"/>
              <a:gd name="connsiteY0" fmla="*/ 1483980 h 3769326"/>
              <a:gd name="connsiteX1" fmla="*/ 3010530 w 3010530"/>
              <a:gd name="connsiteY1" fmla="*/ 0 h 3769326"/>
              <a:gd name="connsiteX2" fmla="*/ 3004102 w 3010530"/>
              <a:gd name="connsiteY2" fmla="*/ 3752194 h 3769326"/>
              <a:gd name="connsiteX3" fmla="*/ 256200 w 3010530"/>
              <a:gd name="connsiteY3" fmla="*/ 3769326 h 3769326"/>
              <a:gd name="connsiteX4" fmla="*/ 0 w 3010530"/>
              <a:gd name="connsiteY4" fmla="*/ 3556383 h 3769326"/>
              <a:gd name="connsiteX5" fmla="*/ 1746306 w 3010530"/>
              <a:gd name="connsiteY5" fmla="*/ 1483980 h 3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530" h="3769326">
                <a:moveTo>
                  <a:pt x="1746306" y="1483980"/>
                </a:moveTo>
                <a:lnTo>
                  <a:pt x="3010530" y="0"/>
                </a:lnTo>
                <a:cubicBezTo>
                  <a:pt x="3008387" y="1250731"/>
                  <a:pt x="3006245" y="2501463"/>
                  <a:pt x="3004102" y="3752194"/>
                </a:cubicBezTo>
                <a:lnTo>
                  <a:pt x="256200" y="3769326"/>
                </a:lnTo>
                <a:lnTo>
                  <a:pt x="0" y="3556383"/>
                </a:lnTo>
                <a:lnTo>
                  <a:pt x="1746306" y="14839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75BE"/>
              </a:solidFill>
              <a:cs typeface="+mn-ea"/>
              <a:sym typeface="+mn-lt"/>
            </a:endParaRPr>
          </a:p>
        </p:txBody>
      </p:sp>
      <p:sp>
        <p:nvSpPr>
          <p:cNvPr id="3" name="AutoShape 2" descr="http://www.rfchina.com.hk/Images/cn/201391184932966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 sz="21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17"/>
          <p:cNvSpPr txBox="1">
            <a:spLocks/>
          </p:cNvSpPr>
          <p:nvPr/>
        </p:nvSpPr>
        <p:spPr>
          <a:xfrm>
            <a:off x="4731034" y="3183186"/>
            <a:ext cx="4159883" cy="1854311"/>
          </a:xfrm>
          <a:prstGeom prst="rect">
            <a:avLst/>
          </a:prstGeom>
          <a:noFill/>
        </p:spPr>
        <p:txBody>
          <a:bodyPr vert="horz" lIns="90000" tIns="45720" rIns="9000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感谢聆听！</a:t>
            </a:r>
          </a:p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65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59833" y="1511535"/>
            <a:ext cx="1035115" cy="621321"/>
            <a:chOff x="3059833" y="1511535"/>
            <a:chExt cx="1035115" cy="621321"/>
          </a:xfrm>
        </p:grpSpPr>
        <p:sp>
          <p:nvSpPr>
            <p:cNvPr id="8" name="iS1ide-Oval 9"/>
            <p:cNvSpPr/>
            <p:nvPr/>
          </p:nvSpPr>
          <p:spPr bwMode="auto">
            <a:xfrm>
              <a:off x="3944781" y="1747114"/>
              <a:ext cx="150167" cy="15016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9" name="iS1ide-Oval 10"/>
          <p:cNvSpPr/>
          <p:nvPr/>
        </p:nvSpPr>
        <p:spPr bwMode="auto">
          <a:xfrm>
            <a:off x="3944780" y="3286009"/>
            <a:ext cx="150167" cy="150167"/>
          </a:xfrm>
          <a:prstGeom prst="ellipse">
            <a:avLst/>
          </a:prstGeom>
          <a:noFill/>
          <a:ln w="19050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S1ide-Teardrop 16"/>
          <p:cNvSpPr/>
          <p:nvPr/>
        </p:nvSpPr>
        <p:spPr bwMode="auto">
          <a:xfrm rot="2691234">
            <a:off x="3059832" y="3068960"/>
            <a:ext cx="621322" cy="621323"/>
          </a:xfrm>
          <a:prstGeom prst="teardrop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iS1ide-Oval 23"/>
          <p:cNvSpPr/>
          <p:nvPr/>
        </p:nvSpPr>
        <p:spPr bwMode="auto">
          <a:xfrm>
            <a:off x="3075196" y="3084293"/>
            <a:ext cx="598645" cy="598646"/>
          </a:xfrm>
          <a:prstGeom prst="ellipse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7" name="iS1ide-Straight Connector 8"/>
          <p:cNvCxnSpPr/>
          <p:nvPr/>
        </p:nvCxnSpPr>
        <p:spPr>
          <a:xfrm>
            <a:off x="4019863" y="980728"/>
            <a:ext cx="0" cy="52059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059832" y="4535871"/>
            <a:ext cx="1035115" cy="621321"/>
            <a:chOff x="3059832" y="4535871"/>
            <a:chExt cx="1035115" cy="621321"/>
          </a:xfrm>
        </p:grpSpPr>
        <p:sp>
          <p:nvSpPr>
            <p:cNvPr id="11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1" name="íṡľíḍè-TextBox 30"/>
          <p:cNvSpPr txBox="1"/>
          <p:nvPr/>
        </p:nvSpPr>
        <p:spPr>
          <a:xfrm>
            <a:off x="4572000" y="1806692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提</a:t>
            </a:r>
            <a:r>
              <a:rPr lang="zh-CN" altLang="en-US" sz="24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交资料及时间要求</a:t>
            </a:r>
            <a:endParaRPr lang="zh-CN" altLang="en-US" sz="2400" b="1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8934" y="3318860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填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报要点及注意事项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574654" y="4581128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执行分析及分析报告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7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777875" y="185306"/>
            <a:ext cx="552291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.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提交资料及时间要求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95748"/>
              </p:ext>
            </p:extLst>
          </p:nvPr>
        </p:nvGraphicFramePr>
        <p:xfrm>
          <a:off x="1088379" y="1600200"/>
          <a:ext cx="6967241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921"/>
                <a:gridCol w="1634514"/>
                <a:gridCol w="1624761"/>
                <a:gridCol w="3138045"/>
              </a:tblGrid>
              <a:tr h="35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序号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报表名称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地区交表时间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说明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35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表</a:t>
                      </a:r>
                      <a:r>
                        <a:rPr lang="en-US" sz="900" kern="100" dirty="0">
                          <a:effectLst/>
                        </a:rPr>
                        <a:t>1 XX</a:t>
                      </a:r>
                      <a:r>
                        <a:rPr lang="zh-CN" sz="900" kern="100" dirty="0">
                          <a:effectLst/>
                        </a:rPr>
                        <a:t>地区</a:t>
                      </a:r>
                      <a:r>
                        <a:rPr lang="en-US" sz="900" kern="100" dirty="0">
                          <a:effectLst/>
                        </a:rPr>
                        <a:t>XX</a:t>
                      </a:r>
                      <a:r>
                        <a:rPr lang="zh-CN" sz="900" kern="100" dirty="0">
                          <a:effectLst/>
                        </a:rPr>
                        <a:t>项目收入成本和利润预算表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effectLst/>
                        </a:rPr>
                        <a:t>从</a:t>
                      </a:r>
                      <a:r>
                        <a:rPr lang="en-US" sz="900" kern="100" dirty="0">
                          <a:effectLst/>
                        </a:rPr>
                        <a:t>2019</a:t>
                      </a:r>
                      <a:r>
                        <a:rPr lang="zh-CN" sz="900" kern="100" dirty="0">
                          <a:effectLst/>
                        </a:rPr>
                        <a:t>年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月开始，每月报送表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的同时须报送《表</a:t>
                      </a: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》。请使用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月</a:t>
                      </a:r>
                      <a:r>
                        <a:rPr lang="en-US" sz="900" kern="100" dirty="0">
                          <a:effectLst/>
                        </a:rPr>
                        <a:t>26</a:t>
                      </a:r>
                      <a:r>
                        <a:rPr lang="zh-CN" sz="900" kern="100" dirty="0">
                          <a:effectLst/>
                        </a:rPr>
                        <a:t>日发布的《表</a:t>
                      </a: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》模板。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740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表</a:t>
                      </a:r>
                      <a:r>
                        <a:rPr lang="en-US" sz="900" kern="100" dirty="0">
                          <a:effectLst/>
                        </a:rPr>
                        <a:t>2 XX</a:t>
                      </a:r>
                      <a:r>
                        <a:rPr lang="zh-CN" sz="900" kern="100" dirty="0">
                          <a:effectLst/>
                        </a:rPr>
                        <a:t>项目收入成本和利润预算执行表（销售定稿）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effectLst/>
                        </a:rPr>
                        <a:t>只</a:t>
                      </a:r>
                      <a:r>
                        <a:rPr lang="zh-CN" sz="900" kern="100" dirty="0">
                          <a:effectLst/>
                        </a:rPr>
                        <a:t>报送《表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（旧）》，销售数据取自《销售统计报表</a:t>
                      </a:r>
                      <a:r>
                        <a:rPr lang="en-US" sz="900" kern="100" dirty="0">
                          <a:effectLst/>
                        </a:rPr>
                        <a:t> - B2</a:t>
                      </a:r>
                      <a:r>
                        <a:rPr lang="zh-CN" sz="900" kern="100" dirty="0" smtClean="0">
                          <a:effectLst/>
                        </a:rPr>
                        <a:t>》；</a:t>
                      </a:r>
                      <a:endParaRPr lang="en-US" altLang="zh-CN" sz="900" kern="100" dirty="0" smtClean="0">
                        <a:effectLst/>
                      </a:endParaRPr>
                    </a:p>
                  </a:txBody>
                  <a:tcPr marL="56666" marR="56666" marT="0" marB="0" anchor="ctr"/>
                </a:tc>
              </a:tr>
              <a:tr h="48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3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已确定项目面积统计表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　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45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4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节点执行情况表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注意：责任书变更前，填写《节点执行情况表》应使用变更前的节点计划而非新的总控计划。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700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5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表</a:t>
                      </a:r>
                      <a:r>
                        <a:rPr lang="en-US" sz="900" kern="100">
                          <a:effectLst/>
                        </a:rPr>
                        <a:t>2 XX</a:t>
                      </a:r>
                      <a:r>
                        <a:rPr lang="zh-CN" sz="900" kern="100">
                          <a:effectLst/>
                        </a:rPr>
                        <a:t>项目收入成本和利润预算执行表（全部定稿）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、需报送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份《表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》，包括《表</a:t>
                      </a:r>
                      <a:r>
                        <a:rPr lang="en-US" sz="900" kern="100" dirty="0">
                          <a:effectLst/>
                        </a:rPr>
                        <a:t>2-</a:t>
                      </a:r>
                      <a:r>
                        <a:rPr lang="zh-CN" sz="900" kern="100" dirty="0">
                          <a:effectLst/>
                        </a:rPr>
                        <a:t>新》和《表</a:t>
                      </a:r>
                      <a:r>
                        <a:rPr lang="en-US" sz="900" kern="100" dirty="0">
                          <a:effectLst/>
                        </a:rPr>
                        <a:t>2-</a:t>
                      </a:r>
                      <a:r>
                        <a:rPr lang="zh-CN" sz="900" kern="100" dirty="0">
                          <a:effectLst/>
                        </a:rPr>
                        <a:t>旧》。其中，《表</a:t>
                      </a:r>
                      <a:r>
                        <a:rPr lang="en-US" sz="900" kern="100" dirty="0">
                          <a:effectLst/>
                        </a:rPr>
                        <a:t>2-</a:t>
                      </a:r>
                      <a:r>
                        <a:rPr lang="zh-CN" sz="900" kern="100" dirty="0">
                          <a:effectLst/>
                        </a:rPr>
                        <a:t>新》的取数口径与</a:t>
                      </a:r>
                      <a:r>
                        <a:rPr lang="en-US" sz="900" kern="100" dirty="0">
                          <a:effectLst/>
                        </a:rPr>
                        <a:t>2019</a:t>
                      </a:r>
                      <a:r>
                        <a:rPr lang="zh-CN" sz="900" kern="100" dirty="0">
                          <a:effectLst/>
                        </a:rPr>
                        <a:t>年</a:t>
                      </a: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月的《表</a:t>
                      </a:r>
                      <a:r>
                        <a:rPr lang="en-US" sz="900" kern="100" dirty="0">
                          <a:effectLst/>
                        </a:rPr>
                        <a:t>2-</a:t>
                      </a:r>
                      <a:r>
                        <a:rPr lang="zh-CN" sz="900" kern="100" dirty="0">
                          <a:effectLst/>
                        </a:rPr>
                        <a:t>新》取数口径一致。</a:t>
                      </a:r>
                      <a:r>
                        <a:rPr lang="en-US" sz="900" kern="100" dirty="0">
                          <a:effectLst/>
                        </a:rPr>
                        <a:t/>
                      </a:r>
                      <a:br>
                        <a:rPr lang="en-US" sz="900" kern="100" dirty="0">
                          <a:effectLst/>
                        </a:rPr>
                      </a:b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、《表</a:t>
                      </a:r>
                      <a:r>
                        <a:rPr lang="en-US" sz="900" kern="100" dirty="0">
                          <a:effectLst/>
                        </a:rPr>
                        <a:t>2-</a:t>
                      </a:r>
                      <a:r>
                        <a:rPr lang="zh-CN" sz="900" kern="100" dirty="0">
                          <a:effectLst/>
                        </a:rPr>
                        <a:t>新》的期初利润数据请与</a:t>
                      </a:r>
                      <a:r>
                        <a:rPr lang="en-US" sz="900" kern="100" dirty="0">
                          <a:effectLst/>
                        </a:rPr>
                        <a:t>2018</a:t>
                      </a:r>
                      <a:r>
                        <a:rPr lang="zh-CN" sz="900" kern="100" dirty="0">
                          <a:effectLst/>
                        </a:rPr>
                        <a:t>年</a:t>
                      </a:r>
                      <a:r>
                        <a:rPr lang="en-US" sz="900" kern="100" dirty="0">
                          <a:effectLst/>
                        </a:rPr>
                        <a:t>12</a:t>
                      </a:r>
                      <a:r>
                        <a:rPr lang="zh-CN" sz="900" kern="100" dirty="0">
                          <a:effectLst/>
                        </a:rPr>
                        <a:t>月财务总监签字版的累计数据核对一致。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873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6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预算执行分析报告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、报告必须包含《各项目责任书执行主要问题列表》所描述的内容，未包括《各项目责任书执行主要问题列表》要点的报告将被退回重写。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  <a:tr h="558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7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各项目责任书执行主要问题列表（全部定稿）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effectLst/>
                        </a:rPr>
                        <a:t>主</a:t>
                      </a:r>
                      <a:r>
                        <a:rPr lang="zh-CN" sz="900" kern="100" dirty="0">
                          <a:effectLst/>
                        </a:rPr>
                        <a:t>要问题应从《预算执行分析报告》中提取主要内容。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66" marR="56666" marT="0" marB="0"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71600" y="11247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月度预算执行提交时间表：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5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777875" y="185306"/>
            <a:ext cx="552291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.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提交资料及时间要求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87624" y="1628800"/>
            <a:ext cx="64807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600" dirty="0">
                <a:latin typeface="+mn-ea"/>
                <a:ea typeface="+mn-ea"/>
              </a:rPr>
              <a:t>注意事项：</a:t>
            </a:r>
            <a:endParaRPr lang="en-US" altLang="zh-CN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提</a:t>
            </a:r>
            <a:r>
              <a:rPr lang="zh-CN" altLang="en-US" sz="1600" dirty="0">
                <a:latin typeface="+mn-ea"/>
                <a:ea typeface="+mn-ea"/>
              </a:rPr>
              <a:t>交销售、成本、利润表的同时，对应汇总表上的分析一定要填写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altLang="zh-CN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半</a:t>
            </a:r>
            <a:r>
              <a:rPr lang="zh-CN" altLang="en-US" sz="1600" dirty="0">
                <a:latin typeface="+mn-ea"/>
                <a:ea typeface="+mn-ea"/>
              </a:rPr>
              <a:t>年度、年度预算执行表提交时间根据会议时</a:t>
            </a:r>
            <a:r>
              <a:rPr lang="zh-CN" altLang="en-US" sz="1600" dirty="0" smtClean="0">
                <a:latin typeface="+mn-ea"/>
                <a:ea typeface="+mn-ea"/>
              </a:rPr>
              <a:t>间安排另</a:t>
            </a:r>
            <a:r>
              <a:rPr lang="zh-CN" altLang="en-US" sz="1600" dirty="0">
                <a:latin typeface="+mn-ea"/>
                <a:ea typeface="+mn-ea"/>
              </a:rPr>
              <a:t>行通知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26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1ide-Oval 10"/>
          <p:cNvSpPr/>
          <p:nvPr/>
        </p:nvSpPr>
        <p:spPr bwMode="auto">
          <a:xfrm>
            <a:off x="3944780" y="3286009"/>
            <a:ext cx="150167" cy="150167"/>
          </a:xfrm>
          <a:prstGeom prst="ellipse">
            <a:avLst/>
          </a:prstGeom>
          <a:noFill/>
          <a:ln w="19050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iS1ide-Straight Connector 8"/>
          <p:cNvCxnSpPr/>
          <p:nvPr/>
        </p:nvCxnSpPr>
        <p:spPr>
          <a:xfrm>
            <a:off x="4019863" y="1080046"/>
            <a:ext cx="0" cy="52059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059832" y="5069595"/>
            <a:ext cx="1035115" cy="621321"/>
            <a:chOff x="3059832" y="4535871"/>
            <a:chExt cx="1035115" cy="621321"/>
          </a:xfrm>
        </p:grpSpPr>
        <p:sp>
          <p:nvSpPr>
            <p:cNvPr id="11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1" name="íṡľíḍè-TextBox 30"/>
          <p:cNvSpPr txBox="1"/>
          <p:nvPr/>
        </p:nvSpPr>
        <p:spPr>
          <a:xfrm>
            <a:off x="4572000" y="1806692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提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交资料及时间要求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8934" y="3318860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填</a:t>
            </a:r>
            <a:r>
              <a: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报要点及注意事项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608934" y="5118936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执行分析及分析报告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953016" y="3571308"/>
            <a:ext cx="14414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销       售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成本费用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税       金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利      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润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节  点 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表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61987" y="3050431"/>
            <a:ext cx="621322" cy="621321"/>
            <a:chOff x="3059833" y="1511535"/>
            <a:chExt cx="621322" cy="621321"/>
          </a:xfrm>
        </p:grpSpPr>
        <p:sp>
          <p:nvSpPr>
            <p:cNvPr id="24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75196" y="1558219"/>
            <a:ext cx="1035115" cy="621321"/>
            <a:chOff x="3059832" y="4535871"/>
            <a:chExt cx="1035115" cy="621321"/>
          </a:xfrm>
        </p:grpSpPr>
        <p:sp>
          <p:nvSpPr>
            <p:cNvPr id="30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563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7916" y="1126679"/>
            <a:ext cx="37123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期初实际执行数</a:t>
            </a:r>
            <a:r>
              <a:rPr lang="zh-CN" altLang="en-US" sz="1600" dirty="0">
                <a:latin typeface="+mn-ea"/>
                <a:ea typeface="+mn-ea"/>
              </a:rPr>
              <a:t>与</a:t>
            </a:r>
            <a:r>
              <a:rPr lang="en-US" altLang="zh-CN" sz="1600" dirty="0">
                <a:latin typeface="+mn-ea"/>
                <a:ea typeface="+mn-ea"/>
              </a:rPr>
              <a:t>18</a:t>
            </a:r>
            <a:r>
              <a:rPr lang="zh-CN" altLang="en-US" sz="1600" dirty="0">
                <a:latin typeface="+mn-ea"/>
                <a:ea typeface="+mn-ea"/>
              </a:rPr>
              <a:t>年签字版定稿数一致；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各</a:t>
            </a:r>
            <a:r>
              <a:rPr lang="zh-CN" altLang="en-US" sz="1600" dirty="0">
                <a:latin typeface="+mn-ea"/>
                <a:ea typeface="+mn-ea"/>
              </a:rPr>
              <a:t>年预算</a:t>
            </a:r>
            <a:r>
              <a:rPr lang="zh-CN" altLang="en-US" sz="1600" dirty="0" smtClean="0">
                <a:latin typeface="+mn-ea"/>
                <a:ea typeface="+mn-ea"/>
              </a:rPr>
              <a:t>数、全</a:t>
            </a:r>
            <a:r>
              <a:rPr lang="zh-CN" altLang="en-US" sz="1600" dirty="0">
                <a:latin typeface="+mn-ea"/>
                <a:ea typeface="+mn-ea"/>
              </a:rPr>
              <a:t>周期预算数应</a:t>
            </a:r>
            <a:r>
              <a:rPr lang="zh-CN" altLang="en-US" sz="1600" dirty="0" smtClean="0">
                <a:latin typeface="+mn-ea"/>
                <a:ea typeface="+mn-ea"/>
              </a:rPr>
              <a:t>与收入成本利润预算表（表</a:t>
            </a:r>
            <a:r>
              <a:rPr lang="en-US" altLang="zh-CN" sz="1600" dirty="0" smtClean="0">
                <a:latin typeface="+mn-ea"/>
                <a:ea typeface="+mn-ea"/>
              </a:rPr>
              <a:t>1</a:t>
            </a:r>
            <a:r>
              <a:rPr lang="zh-CN" altLang="en-US" sz="1600" dirty="0" smtClean="0">
                <a:latin typeface="+mn-ea"/>
                <a:ea typeface="+mn-ea"/>
              </a:rPr>
              <a:t>）一</a:t>
            </a:r>
            <a:r>
              <a:rPr lang="zh-CN" altLang="en-US" sz="1600" dirty="0">
                <a:latin typeface="+mn-ea"/>
                <a:ea typeface="+mn-ea"/>
              </a:rPr>
              <a:t>致；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变</a:t>
            </a:r>
            <a:r>
              <a:rPr lang="zh-CN" altLang="en-US" sz="1600" dirty="0">
                <a:latin typeface="+mn-ea"/>
                <a:ea typeface="+mn-ea"/>
              </a:rPr>
              <a:t>更后的责任书，</a:t>
            </a:r>
            <a:r>
              <a:rPr lang="en-US" altLang="zh-CN" sz="1600" dirty="0">
                <a:latin typeface="+mn-ea"/>
                <a:ea typeface="+mn-ea"/>
              </a:rPr>
              <a:t>18</a:t>
            </a:r>
            <a:r>
              <a:rPr lang="zh-CN" altLang="en-US" sz="1600" dirty="0">
                <a:latin typeface="+mn-ea"/>
                <a:ea typeface="+mn-ea"/>
              </a:rPr>
              <a:t>年及以前数据预算数应与实际数一</a:t>
            </a:r>
            <a:r>
              <a:rPr lang="zh-CN" altLang="en-US" sz="1600" dirty="0" smtClean="0">
                <a:latin typeface="+mn-ea"/>
                <a:ea typeface="+mn-ea"/>
              </a:rPr>
              <a:t>致。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>
                <a:latin typeface="+mn-ea"/>
                <a:ea typeface="+mn-ea"/>
              </a:rPr>
              <a:t> </a:t>
            </a:r>
            <a:r>
              <a:rPr lang="en-US" altLang="zh-CN" sz="1600" dirty="0" smtClean="0">
                <a:latin typeface="+mn-ea"/>
              </a:rPr>
              <a:t>※ </a:t>
            </a:r>
            <a:r>
              <a:rPr lang="zh-CN" altLang="en-US" sz="1600" dirty="0" smtClean="0">
                <a:latin typeface="+mn-ea"/>
                <a:ea typeface="+mn-ea"/>
              </a:rPr>
              <a:t>特</a:t>
            </a:r>
            <a:r>
              <a:rPr lang="zh-CN" altLang="en-US" sz="1600" dirty="0">
                <a:latin typeface="+mn-ea"/>
                <a:ea typeface="+mn-ea"/>
              </a:rPr>
              <a:t>别注意的是</a:t>
            </a:r>
            <a:r>
              <a:rPr lang="en-US" altLang="zh-CN" sz="1600" dirty="0">
                <a:latin typeface="+mn-ea"/>
                <a:ea typeface="+mn-ea"/>
              </a:rPr>
              <a:t>16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17</a:t>
            </a:r>
            <a:r>
              <a:rPr lang="zh-CN" altLang="en-US" sz="1600" dirty="0">
                <a:latin typeface="+mn-ea"/>
                <a:ea typeface="+mn-ea"/>
              </a:rPr>
              <a:t>的数据，预算数也要填写，有些老项目，并不是</a:t>
            </a:r>
            <a:r>
              <a:rPr lang="en-US" altLang="zh-CN" sz="1600" dirty="0">
                <a:latin typeface="+mn-ea"/>
                <a:ea typeface="+mn-ea"/>
              </a:rPr>
              <a:t>16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17</a:t>
            </a:r>
            <a:r>
              <a:rPr lang="zh-CN" altLang="en-US" sz="1600" dirty="0">
                <a:latin typeface="+mn-ea"/>
                <a:ea typeface="+mn-ea"/>
              </a:rPr>
              <a:t>年没有预算数，而是预算数根据实际数据实编制，有部分地区</a:t>
            </a:r>
            <a:r>
              <a:rPr lang="en-US" altLang="zh-CN" sz="1600" dirty="0" smtClean="0">
                <a:latin typeface="+mn-ea"/>
                <a:ea typeface="+mn-ea"/>
              </a:rPr>
              <a:t>16</a:t>
            </a:r>
            <a:r>
              <a:rPr lang="zh-CN" altLang="en-US" sz="1600" dirty="0" smtClean="0">
                <a:latin typeface="+mn-ea"/>
                <a:ea typeface="+mn-ea"/>
              </a:rPr>
              <a:t>、</a:t>
            </a:r>
            <a:r>
              <a:rPr lang="en-US" altLang="zh-CN" sz="1600" dirty="0" smtClean="0">
                <a:latin typeface="+mn-ea"/>
                <a:ea typeface="+mn-ea"/>
              </a:rPr>
              <a:t>17</a:t>
            </a:r>
            <a:r>
              <a:rPr lang="zh-CN" altLang="en-US" sz="1600" dirty="0">
                <a:latin typeface="+mn-ea"/>
                <a:ea typeface="+mn-ea"/>
              </a:rPr>
              <a:t>预算</a:t>
            </a:r>
            <a:r>
              <a:rPr lang="zh-CN" altLang="en-US" sz="1600" dirty="0" smtClean="0">
                <a:latin typeface="+mn-ea"/>
                <a:ea typeface="+mn-ea"/>
              </a:rPr>
              <a:t>数漏填</a:t>
            </a:r>
            <a:r>
              <a:rPr lang="zh-CN" altLang="en-US" sz="1600" dirty="0">
                <a:latin typeface="+mn-ea"/>
                <a:ea typeface="+mn-ea"/>
              </a:rPr>
              <a:t>写，造成截止目前预算取数有误。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表的面积是可售面积，在责任书编制及执行时的计算口径上应保持一致，否则应该进行调整及说明</a:t>
            </a:r>
            <a:r>
              <a:rPr lang="zh-CN" altLang="en-US" sz="1600" dirty="0" smtClean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zh-CN" altLang="en-US" sz="1600" dirty="0" smtClean="0">
                <a:latin typeface="+mn-ea"/>
                <a:ea typeface="+mn-ea"/>
              </a:rPr>
              <a:t>有细分业态应分至细分业态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67544" y="902575"/>
            <a:ext cx="3733856" cy="708039"/>
            <a:chOff x="3784564" y="4002273"/>
            <a:chExt cx="1016801" cy="250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3784564" y="4002273"/>
              <a:ext cx="1016801" cy="25081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销售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销售执行表（</a:t>
              </a:r>
              <a:r>
                <a:rPr lang="en-US" altLang="zh-CN" sz="1600" b="1" dirty="0">
                  <a:cs typeface="+mn-ea"/>
                  <a:sym typeface="+mn-lt"/>
                </a:rPr>
                <a:t>2.6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en-US" altLang="zh-CN" sz="1600" b="1" dirty="0" smtClean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814848" y="4029576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2" y="2251520"/>
            <a:ext cx="4694979" cy="35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4048" y="1188962"/>
            <a:ext cx="36762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5</a:t>
            </a:r>
            <a:r>
              <a:rPr lang="zh-CN" altLang="en-US" sz="1600" dirty="0" smtClean="0">
                <a:latin typeface="+mn-ea"/>
                <a:ea typeface="+mn-ea"/>
              </a:rPr>
              <a:t>、</a:t>
            </a:r>
            <a:r>
              <a:rPr lang="en-US" altLang="zh-CN" sz="1600" dirty="0" smtClean="0">
                <a:latin typeface="+mn-ea"/>
                <a:ea typeface="+mn-ea"/>
              </a:rPr>
              <a:t>2.6</a:t>
            </a:r>
            <a:r>
              <a:rPr lang="zh-CN" altLang="en-US" sz="1600" dirty="0" smtClean="0">
                <a:latin typeface="+mn-ea"/>
                <a:ea typeface="+mn-ea"/>
              </a:rPr>
              <a:t>销售表含</a:t>
            </a:r>
            <a:r>
              <a:rPr lang="zh-CN" altLang="en-US" sz="1600" dirty="0">
                <a:latin typeface="+mn-ea"/>
                <a:ea typeface="+mn-ea"/>
              </a:rPr>
              <a:t>大单口径</a:t>
            </a:r>
            <a:r>
              <a:rPr lang="zh-CN" altLang="en-US" sz="1600" dirty="0" smtClean="0">
                <a:latin typeface="+mn-ea"/>
                <a:ea typeface="+mn-ea"/>
              </a:rPr>
              <a:t>，应与</a:t>
            </a:r>
            <a:r>
              <a:rPr lang="zh-CN" altLang="en-US" sz="1600" dirty="0">
                <a:latin typeface="+mn-ea"/>
                <a:ea typeface="+mn-ea"/>
              </a:rPr>
              <a:t>销售统计报表</a:t>
            </a:r>
            <a:r>
              <a:rPr lang="en-US" altLang="zh-CN" sz="1600" dirty="0">
                <a:latin typeface="+mn-ea"/>
                <a:ea typeface="+mn-ea"/>
              </a:rPr>
              <a:t>B2</a:t>
            </a:r>
            <a:r>
              <a:rPr lang="zh-CN" altLang="en-US" sz="1600" dirty="0" smtClean="0">
                <a:latin typeface="+mn-ea"/>
                <a:ea typeface="+mn-ea"/>
              </a:rPr>
              <a:t>表</a:t>
            </a:r>
            <a:r>
              <a:rPr lang="zh-CN" altLang="en-US" sz="1600" dirty="0">
                <a:latin typeface="+mn-ea"/>
                <a:ea typeface="+mn-ea"/>
              </a:rPr>
              <a:t>核</a:t>
            </a:r>
            <a:r>
              <a:rPr lang="zh-CN" altLang="en-US" sz="1600" dirty="0" smtClean="0">
                <a:latin typeface="+mn-ea"/>
                <a:ea typeface="+mn-ea"/>
              </a:rPr>
              <a:t>对一致；</a:t>
            </a:r>
            <a:endParaRPr lang="zh-CN" altLang="en-US" sz="1600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6</a:t>
            </a:r>
            <a:r>
              <a:rPr lang="zh-CN" altLang="en-US" sz="1600" dirty="0" smtClean="0">
                <a:latin typeface="+mn-ea"/>
                <a:ea typeface="+mn-ea"/>
              </a:rPr>
              <a:t>、</a:t>
            </a:r>
            <a:r>
              <a:rPr lang="en-US" altLang="zh-CN" sz="1600" dirty="0" smtClean="0">
                <a:latin typeface="+mn-ea"/>
                <a:ea typeface="+mn-ea"/>
              </a:rPr>
              <a:t>2.6</a:t>
            </a:r>
            <a:r>
              <a:rPr lang="zh-CN" altLang="en-US" sz="1600" dirty="0" smtClean="0">
                <a:latin typeface="+mn-ea"/>
                <a:ea typeface="+mn-ea"/>
              </a:rPr>
              <a:t>销售表不</a:t>
            </a:r>
            <a:r>
              <a:rPr lang="zh-CN" altLang="en-US" sz="1600" dirty="0">
                <a:latin typeface="+mn-ea"/>
                <a:ea typeface="+mn-ea"/>
              </a:rPr>
              <a:t>含大单口径</a:t>
            </a:r>
            <a:r>
              <a:rPr lang="zh-CN" altLang="en-US" sz="1600" dirty="0" smtClean="0">
                <a:latin typeface="+mn-ea"/>
                <a:ea typeface="+mn-ea"/>
              </a:rPr>
              <a:t>，以</a:t>
            </a:r>
            <a:r>
              <a:rPr lang="en-US" altLang="zh-CN" sz="1600" dirty="0" smtClean="0">
                <a:latin typeface="+mn-ea"/>
                <a:ea typeface="+mn-ea"/>
              </a:rPr>
              <a:t>B2</a:t>
            </a:r>
            <a:r>
              <a:rPr lang="zh-CN" altLang="en-US" sz="1600" dirty="0" smtClean="0">
                <a:latin typeface="+mn-ea"/>
                <a:ea typeface="+mn-ea"/>
              </a:rPr>
              <a:t>表为基础剔除可更名的员</a:t>
            </a:r>
            <a:r>
              <a:rPr lang="zh-CN" altLang="en-US" sz="1600" dirty="0">
                <a:latin typeface="+mn-ea"/>
                <a:ea typeface="+mn-ea"/>
              </a:rPr>
              <a:t>工折、假大单、以及其</a:t>
            </a:r>
            <a:r>
              <a:rPr lang="zh-CN" altLang="en-US" sz="1600" dirty="0" smtClean="0">
                <a:latin typeface="+mn-ea"/>
                <a:ea typeface="+mn-ea"/>
              </a:rPr>
              <a:t>他调</a:t>
            </a:r>
            <a:r>
              <a:rPr lang="zh-CN" altLang="en-US" sz="1600" dirty="0">
                <a:latin typeface="+mn-ea"/>
                <a:ea typeface="+mn-ea"/>
              </a:rPr>
              <a:t>整</a:t>
            </a:r>
            <a:r>
              <a:rPr lang="zh-CN" altLang="en-US" sz="1600" dirty="0" smtClean="0">
                <a:latin typeface="+mn-ea"/>
                <a:ea typeface="+mn-ea"/>
              </a:rPr>
              <a:t>数（以是否为真实销售作为调整原则）；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7</a:t>
            </a:r>
            <a:r>
              <a:rPr lang="zh-CN" altLang="en-US" sz="1600" dirty="0" smtClean="0">
                <a:latin typeface="+mn-ea"/>
                <a:ea typeface="+mn-ea"/>
              </a:rPr>
              <a:t>、同</a:t>
            </a:r>
            <a:r>
              <a:rPr lang="zh-CN" altLang="en-US" sz="1600" dirty="0">
                <a:latin typeface="+mn-ea"/>
                <a:ea typeface="+mn-ea"/>
              </a:rPr>
              <a:t>时提交</a:t>
            </a:r>
            <a:r>
              <a:rPr lang="en-US" altLang="zh-CN" sz="1600" dirty="0">
                <a:latin typeface="+mn-ea"/>
                <a:ea typeface="+mn-ea"/>
              </a:rPr>
              <a:t>B2</a:t>
            </a:r>
            <a:r>
              <a:rPr lang="zh-CN" altLang="en-US" sz="1600" dirty="0">
                <a:latin typeface="+mn-ea"/>
                <a:ea typeface="+mn-ea"/>
              </a:rPr>
              <a:t>调整至新口径销售的台</a:t>
            </a:r>
            <a:r>
              <a:rPr lang="zh-CN" altLang="en-US" sz="1600" dirty="0" smtClean="0">
                <a:latin typeface="+mn-ea"/>
                <a:ea typeface="+mn-ea"/>
              </a:rPr>
              <a:t>账备查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1" y="1412776"/>
            <a:ext cx="4823124" cy="34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9785" y="4816462"/>
            <a:ext cx="775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  <a:ea typeface="+mn-ea"/>
              </a:rPr>
              <a:t>8</a:t>
            </a:r>
            <a:r>
              <a:rPr lang="zh-CN" altLang="en-US" sz="1600" dirty="0" smtClean="0">
                <a:latin typeface="+mn-ea"/>
                <a:ea typeface="+mn-ea"/>
              </a:rPr>
              <a:t>、</a:t>
            </a:r>
            <a:r>
              <a:rPr lang="en-US" altLang="zh-CN" sz="1600" dirty="0" smtClean="0">
                <a:latin typeface="+mn-ea"/>
                <a:ea typeface="+mn-ea"/>
              </a:rPr>
              <a:t>2.4</a:t>
            </a:r>
            <a:r>
              <a:rPr lang="zh-CN" altLang="en-US" sz="1600" dirty="0">
                <a:latin typeface="+mn-ea"/>
                <a:ea typeface="+mn-ea"/>
              </a:rPr>
              <a:t>销售分析表（出售）数据为链接，需要填写说明，重点为分析本年销售完成的情况，单价低于预算的原</a:t>
            </a:r>
            <a:r>
              <a:rPr lang="zh-CN" altLang="en-US" sz="1600" dirty="0" smtClean="0">
                <a:latin typeface="+mn-ea"/>
                <a:ea typeface="+mn-ea"/>
              </a:rPr>
              <a:t>因等。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6116"/>
            <a:ext cx="8254898" cy="336196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8400" y="711094"/>
            <a:ext cx="3407537" cy="626643"/>
            <a:chOff x="3770274" y="3938956"/>
            <a:chExt cx="927938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6"/>
              <a:ext cx="927938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销售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</a:t>
              </a:r>
              <a:r>
                <a:rPr lang="zh-CN" altLang="en-US" sz="1600" b="1" dirty="0" smtClean="0">
                  <a:cs typeface="+mn-ea"/>
                  <a:sym typeface="+mn-lt"/>
                </a:rPr>
                <a:t>销</a:t>
              </a:r>
              <a:r>
                <a:rPr lang="zh-CN" altLang="en-US" sz="1600" b="1" dirty="0" smtClean="0">
                  <a:cs typeface="+mn-ea"/>
                  <a:sym typeface="+mn-lt"/>
                </a:rPr>
                <a:t>售分析表（</a:t>
              </a:r>
              <a:r>
                <a:rPr lang="en-US" altLang="zh-CN" sz="1600" b="1" dirty="0" smtClean="0">
                  <a:cs typeface="+mn-ea"/>
                  <a:sym typeface="+mn-lt"/>
                </a:rPr>
                <a:t>2.4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36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4008" y="1124744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期初数与</a:t>
            </a:r>
            <a:r>
              <a:rPr lang="en-US" altLang="zh-CN" sz="1600" dirty="0">
                <a:latin typeface="+mn-ea"/>
                <a:ea typeface="+mn-ea"/>
              </a:rPr>
              <a:t>18</a:t>
            </a:r>
            <a:r>
              <a:rPr lang="zh-CN" altLang="en-US" sz="1600" dirty="0">
                <a:latin typeface="+mn-ea"/>
                <a:ea typeface="+mn-ea"/>
              </a:rPr>
              <a:t>年签字版定稿数一致；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土地、建安成本、税金按照系统上成控表数据进行填写，每个月填写完系统需要提交，如发现取数有误，如未选预算科目或者科目选错，需要同时修改系统数据和手工</a:t>
            </a:r>
            <a:r>
              <a:rPr lang="zh-CN" altLang="en-US" sz="1600" dirty="0" smtClean="0">
                <a:latin typeface="+mn-ea"/>
                <a:ea typeface="+mn-ea"/>
              </a:rPr>
              <a:t>表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三费数据根据大表分摊数据进行填</a:t>
            </a:r>
            <a:r>
              <a:rPr lang="zh-CN" altLang="en-US" sz="1600" dirty="0" smtClean="0">
                <a:latin typeface="+mn-ea"/>
                <a:ea typeface="+mn-ea"/>
              </a:rPr>
              <a:t>写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集团管理费按照不含税销售金额计算得</a:t>
            </a:r>
            <a:r>
              <a:rPr lang="zh-CN" altLang="en-US" sz="1600" dirty="0" smtClean="0">
                <a:latin typeface="+mn-ea"/>
                <a:ea typeface="+mn-ea"/>
              </a:rPr>
              <a:t>出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集团管理费抵减所得税，因我们在预算时是把集团管理费当做可以抵减所得税来预计，因此计算出的所得税与实际会有差异，需要拆分至实际经营所得税及集团管理费抵减所得税，集团管理费抵减所得税为负</a:t>
            </a:r>
            <a:r>
              <a:rPr lang="zh-CN" altLang="en-US" sz="1600" dirty="0" smtClean="0">
                <a:latin typeface="+mn-ea"/>
                <a:ea typeface="+mn-ea"/>
              </a:rPr>
              <a:t>数</a:t>
            </a:r>
            <a:endParaRPr lang="en-US" altLang="zh-CN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有</a:t>
            </a:r>
            <a:r>
              <a:rPr lang="zh-CN" altLang="en-US" sz="1600" dirty="0">
                <a:latin typeface="+mn-ea"/>
                <a:ea typeface="+mn-ea"/>
              </a:rPr>
              <a:t>自持物业的项目，其建设期的管理费用应计算进出售物业管理费用</a:t>
            </a:r>
            <a:r>
              <a:rPr lang="zh-CN" altLang="en-US" sz="1600" dirty="0" smtClean="0">
                <a:latin typeface="+mn-ea"/>
                <a:ea typeface="+mn-ea"/>
              </a:rPr>
              <a:t>中；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5536" y="899486"/>
            <a:ext cx="3735644" cy="613594"/>
            <a:chOff x="3770274" y="3938956"/>
            <a:chExt cx="979508" cy="575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979508" cy="57516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成本控制表（</a:t>
              </a:r>
              <a:r>
                <a:rPr lang="en-US" altLang="zh-CN" sz="1600" b="1" dirty="0">
                  <a:cs typeface="+mn-ea"/>
                  <a:sym typeface="+mn-lt"/>
                </a:rPr>
                <a:t>2.7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en-US" altLang="zh-CN" sz="1600" b="1" dirty="0" smtClean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9" y="1637798"/>
            <a:ext cx="4248472" cy="50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wrap="square" rtlCol="0" anchor="ctr" anchorCtr="0">
        <a:spAutoFit/>
      </a:bodyPr>
      <a:lstStyle>
        <a:defPPr marL="45720" algn="ctr">
          <a:lnSpc>
            <a:spcPts val="1700"/>
          </a:lnSpc>
          <a:defRPr sz="105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5">
  <a:themeElements>
    <a:clrScheme name="自定义 2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AAA97A"/>
      </a:accent1>
      <a:accent2>
        <a:srgbClr val="84ACB6"/>
      </a:accent2>
      <a:accent3>
        <a:srgbClr val="E7AA50"/>
      </a:accent3>
      <a:accent4>
        <a:srgbClr val="7EC1AC"/>
      </a:accent4>
      <a:accent5>
        <a:srgbClr val="84ACB6"/>
      </a:accent5>
      <a:accent6>
        <a:srgbClr val="85A5C1"/>
      </a:accent6>
      <a:hlink>
        <a:srgbClr val="84ACB6"/>
      </a:hlink>
      <a:folHlink>
        <a:srgbClr val="B1C5D7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42994</TotalTime>
  <Words>2736</Words>
  <Application>Microsoft Office PowerPoint</Application>
  <PresentationFormat>全屏显示(4:3)</PresentationFormat>
  <Paragraphs>146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自定义设计方案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赵泽发</dc:creator>
  <cp:lastModifiedBy>毛妍</cp:lastModifiedBy>
  <cp:revision>2933</cp:revision>
  <cp:lastPrinted>2019-06-27T05:42:52Z</cp:lastPrinted>
  <dcterms:modified xsi:type="dcterms:W3CDTF">2019-06-27T05:43:00Z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0x0101005874104323E5D849872B16DA3CF1BD86</vt:lpwstr>
  </property>
</Properties>
</file>