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76" r:id="rId2"/>
    <p:sldMasterId id="2147483690" r:id="rId3"/>
  </p:sldMasterIdLst>
  <p:notesMasterIdLst>
    <p:notesMasterId r:id="rId18"/>
  </p:notesMasterIdLst>
  <p:handoutMasterIdLst>
    <p:handoutMasterId r:id="rId19"/>
  </p:handoutMasterIdLst>
  <p:sldIdLst>
    <p:sldId id="2371" r:id="rId4"/>
    <p:sldId id="2397" r:id="rId5"/>
    <p:sldId id="2347" r:id="rId6"/>
    <p:sldId id="2421" r:id="rId7"/>
    <p:sldId id="2420" r:id="rId8"/>
    <p:sldId id="2432" r:id="rId9"/>
    <p:sldId id="2422" r:id="rId10"/>
    <p:sldId id="2425" r:id="rId11"/>
    <p:sldId id="2428" r:id="rId12"/>
    <p:sldId id="2427" r:id="rId13"/>
    <p:sldId id="2431" r:id="rId14"/>
    <p:sldId id="2429" r:id="rId15"/>
    <p:sldId id="2430" r:id="rId16"/>
    <p:sldId id="2395" r:id="rId17"/>
  </p:sldIdLst>
  <p:sldSz cx="9145588" cy="6840538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D0D0D0"/>
    <a:srgbClr val="404040"/>
    <a:srgbClr val="558ED5"/>
    <a:srgbClr val="DCE6F2"/>
    <a:srgbClr val="4F81BD"/>
    <a:srgbClr val="A5E290"/>
    <a:srgbClr val="D2D2CD"/>
    <a:srgbClr val="D2D2D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1462" autoAdjust="0"/>
  </p:normalViewPr>
  <p:slideViewPr>
    <p:cSldViewPr>
      <p:cViewPr varScale="1">
        <p:scale>
          <a:sx n="80" d="100"/>
          <a:sy n="80" d="100"/>
        </p:scale>
        <p:origin x="-1470" y="-90"/>
      </p:cViewPr>
      <p:guideLst>
        <p:guide orient="horz" pos="215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406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2519F5-7142-451D-BCE6-33605993CD50}" type="datetimeFigureOut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F627B4-A4EE-4DD0-BEC0-83DB62DB2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2FC01E-1DEA-483F-81E0-0B6347BBE005}" type="datetimeFigureOut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52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40" y="4714877"/>
            <a:ext cx="5437187" cy="4467225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826E88-4F3D-4295-B79E-DF7EE2AF9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6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752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B5FB8-E79D-4101-B7F6-7789BF944F97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9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752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752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26E88-4F3D-4295-B79E-DF7EE2AF973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919" y="2125005"/>
            <a:ext cx="7773750" cy="14662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39" y="3876306"/>
            <a:ext cx="640191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90031A8-D008-48AC-BEF0-330D52FF084F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00" y="4788378"/>
            <a:ext cx="548735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00" y="611216"/>
            <a:ext cx="5487353" cy="41043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00" y="5353672"/>
            <a:ext cx="548735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8CC538-8B9A-468B-B7B9-F5D64E8C697B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CA67-78B4-4778-AB3F-9C6D4E2C6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2681D07-B65A-42CD-8E7E-9870D52D7A77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DC41-291E-4B03-9A26-CAC48F76D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73940"/>
            <a:ext cx="2057758" cy="583662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9" y="273940"/>
            <a:ext cx="6020846" cy="583662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008EDE-9CE1-476F-B1CA-E3BAD3FD8961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FC74-308F-4ADB-9049-D13D6798EE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4457" y="6340169"/>
            <a:ext cx="2086337" cy="36419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9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6340169"/>
            <a:ext cx="2133971" cy="365251"/>
          </a:xfrm>
          <a:prstGeom prst="rect">
            <a:avLst/>
          </a:prstGeom>
        </p:spPr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46A8-E00D-4DBD-9D17-DFA0E6452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34CE-09BF-4010-9968-7D7B7425BE0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545154" y="6066526"/>
            <a:ext cx="359632" cy="626542"/>
            <a:chOff x="8512534" y="214157"/>
            <a:chExt cx="359569" cy="522682"/>
          </a:xfrm>
        </p:grpSpPr>
        <p:sp>
          <p:nvSpPr>
            <p:cNvPr id="7" name="Oval 40"/>
            <p:cNvSpPr>
              <a:spLocks noChangeArrowheads="1"/>
            </p:cNvSpPr>
            <p:nvPr userDrawn="1"/>
          </p:nvSpPr>
          <p:spPr bwMode="auto">
            <a:xfrm>
              <a:off x="8543491" y="686833"/>
              <a:ext cx="297656" cy="5000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Freeform 41"/>
            <p:cNvSpPr>
              <a:spLocks/>
            </p:cNvSpPr>
            <p:nvPr userDrawn="1"/>
          </p:nvSpPr>
          <p:spPr bwMode="auto">
            <a:xfrm>
              <a:off x="8512534" y="214157"/>
              <a:ext cx="359569" cy="497681"/>
            </a:xfrm>
            <a:custGeom>
              <a:avLst/>
              <a:gdLst>
                <a:gd name="T0" fmla="*/ 128 w 128"/>
                <a:gd name="T1" fmla="*/ 68 h 177"/>
                <a:gd name="T2" fmla="*/ 128 w 128"/>
                <a:gd name="T3" fmla="*/ 64 h 177"/>
                <a:gd name="T4" fmla="*/ 64 w 128"/>
                <a:gd name="T5" fmla="*/ 0 h 177"/>
                <a:gd name="T6" fmla="*/ 0 w 128"/>
                <a:gd name="T7" fmla="*/ 64 h 177"/>
                <a:gd name="T8" fmla="*/ 0 w 128"/>
                <a:gd name="T9" fmla="*/ 70 h 177"/>
                <a:gd name="T10" fmla="*/ 0 w 128"/>
                <a:gd name="T11" fmla="*/ 71 h 177"/>
                <a:gd name="T12" fmla="*/ 64 w 128"/>
                <a:gd name="T13" fmla="*/ 177 h 177"/>
                <a:gd name="T14" fmla="*/ 125 w 128"/>
                <a:gd name="T15" fmla="*/ 83 h 177"/>
                <a:gd name="T16" fmla="*/ 128 w 128"/>
                <a:gd name="T17" fmla="*/ 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Oval 42"/>
            <p:cNvSpPr>
              <a:spLocks noChangeArrowheads="1"/>
            </p:cNvSpPr>
            <p:nvPr userDrawn="1"/>
          </p:nvSpPr>
          <p:spPr bwMode="auto">
            <a:xfrm>
              <a:off x="8557317" y="265733"/>
              <a:ext cx="270000" cy="270000"/>
            </a:xfrm>
            <a:prstGeom prst="ellipse">
              <a:avLst/>
            </a:prstGeom>
            <a:solidFill>
              <a:schemeClr val="bg1">
                <a:alpha val="32157"/>
              </a:schemeClr>
            </a:solidFill>
            <a:ln w="57150">
              <a:noFill/>
            </a:ln>
            <a:extLst/>
          </p:spPr>
          <p:txBody>
            <a:bodyPr vert="horz" wrap="square" lIns="68579" tIns="34289" rIns="68579" bIns="34289" numCol="1" anchor="t" anchorCtr="0" compatLnSpc="1">
              <a:prstTxWarp prst="textNoShape">
                <a:avLst/>
              </a:prstTxWarp>
            </a:bodyPr>
            <a:lstStyle/>
            <a:p>
              <a:pPr defTabSz="804629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664451" y="6094091"/>
            <a:ext cx="2133971" cy="365251"/>
          </a:xfrm>
        </p:spPr>
        <p:txBody>
          <a:bodyPr/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fld id="{56FB2B91-6457-44F1-A1F7-41696C1D972C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" y="199270"/>
            <a:ext cx="4267941" cy="528107"/>
            <a:chOff x="0" y="91992"/>
            <a:chExt cx="7200000" cy="670008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91992"/>
              <a:ext cx="1759597" cy="670008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1813468" y="91992"/>
              <a:ext cx="1759597" cy="1183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3626935" y="91992"/>
              <a:ext cx="1759597" cy="1183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5440403" y="91992"/>
              <a:ext cx="1759597" cy="1183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1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9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D31-3DFA-46F4-B1E9-DF6FE33B16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50F2-DC0E-4E3E-A325-3F58211F100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CF84-0D4B-40AB-BE1C-0B38E124085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412738"/>
            <a:ext cx="8231029" cy="11400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DDB0368-A00C-4BE6-ADE2-ACA4DB2A2780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870-D79E-4940-99A3-2F48EE8021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CC04-2046-4049-A3EE-75EED9D708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6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F23B-82EE-4421-B1C6-348652D06E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E019-A39D-46DA-B2D7-583D3CCE39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0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0F1-0FA3-4CB6-8C61-6895703D0D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99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F253-281C-4C8E-B7FD-0DFB0DB5763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1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73939"/>
            <a:ext cx="8231029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2256032" y="5020897"/>
            <a:ext cx="5855319" cy="55737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2256032" y="3755160"/>
            <a:ext cx="5855319" cy="11774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77" name="Freeform 80856"/>
          <p:cNvSpPr>
            <a:spLocks/>
          </p:cNvSpPr>
          <p:nvPr userDrawn="1"/>
        </p:nvSpPr>
        <p:spPr bwMode="auto">
          <a:xfrm>
            <a:off x="1" y="573459"/>
            <a:ext cx="6104204" cy="3524777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8" name="Freeform 80857"/>
          <p:cNvSpPr>
            <a:spLocks/>
          </p:cNvSpPr>
          <p:nvPr userDrawn="1"/>
        </p:nvSpPr>
        <p:spPr bwMode="auto">
          <a:xfrm>
            <a:off x="1" y="1023710"/>
            <a:ext cx="2535281" cy="1746555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79" name="Freeform 80859"/>
          <p:cNvSpPr>
            <a:spLocks/>
          </p:cNvSpPr>
          <p:nvPr userDrawn="1"/>
        </p:nvSpPr>
        <p:spPr bwMode="auto">
          <a:xfrm>
            <a:off x="0" y="-19001"/>
            <a:ext cx="2261391" cy="1528037"/>
          </a:xfrm>
          <a:custGeom>
            <a:avLst/>
            <a:gdLst>
              <a:gd name="T0" fmla="*/ 0 w 1582"/>
              <a:gd name="T1" fmla="*/ 0 h 805"/>
              <a:gd name="T2" fmla="*/ 1262 w 1582"/>
              <a:gd name="T3" fmla="*/ 0 h 805"/>
              <a:gd name="T4" fmla="*/ 1582 w 1582"/>
              <a:gd name="T5" fmla="*/ 43 h 805"/>
              <a:gd name="T6" fmla="*/ 0 w 1582"/>
              <a:gd name="T7" fmla="*/ 805 h 805"/>
              <a:gd name="T8" fmla="*/ 0 w 1582"/>
              <a:gd name="T9" fmla="*/ 0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2" h="805">
                <a:moveTo>
                  <a:pt x="0" y="0"/>
                </a:moveTo>
                <a:cubicBezTo>
                  <a:pt x="1262" y="0"/>
                  <a:pt x="1262" y="0"/>
                  <a:pt x="1262" y="0"/>
                </a:cubicBezTo>
                <a:cubicBezTo>
                  <a:pt x="1582" y="43"/>
                  <a:pt x="1582" y="43"/>
                  <a:pt x="1582" y="43"/>
                </a:cubicBezTo>
                <a:cubicBezTo>
                  <a:pt x="1582" y="43"/>
                  <a:pt x="438" y="237"/>
                  <a:pt x="0" y="8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0" name="Freeform 80862"/>
          <p:cNvSpPr>
            <a:spLocks/>
          </p:cNvSpPr>
          <p:nvPr userDrawn="1"/>
        </p:nvSpPr>
        <p:spPr bwMode="auto">
          <a:xfrm>
            <a:off x="7439128" y="1613561"/>
            <a:ext cx="1707653" cy="2069580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281" name="图片占位符 352"/>
          <p:cNvSpPr>
            <a:spLocks noGrp="1"/>
          </p:cNvSpPr>
          <p:nvPr>
            <p:ph type="pic" sz="quarter" idx="12"/>
          </p:nvPr>
        </p:nvSpPr>
        <p:spPr>
          <a:xfrm>
            <a:off x="2648412" y="1415253"/>
            <a:ext cx="6339988" cy="2246171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2" name="图片占位符 353"/>
          <p:cNvSpPr>
            <a:spLocks noGrp="1"/>
          </p:cNvSpPr>
          <p:nvPr>
            <p:ph type="pic" sz="quarter" idx="13"/>
          </p:nvPr>
        </p:nvSpPr>
        <p:spPr>
          <a:xfrm>
            <a:off x="1" y="-154548"/>
            <a:ext cx="4814534" cy="1604221"/>
          </a:xfrm>
          <a:custGeom>
            <a:avLst/>
            <a:gdLst>
              <a:gd name="connsiteX0" fmla="*/ 3692252 w 6418263"/>
              <a:gd name="connsiteY0" fmla="*/ 206 h 1608316"/>
              <a:gd name="connsiteX1" fmla="*/ 6418263 w 6418263"/>
              <a:gd name="connsiteY1" fmla="*/ 687909 h 1608316"/>
              <a:gd name="connsiteX2" fmla="*/ 3208179 w 6418263"/>
              <a:gd name="connsiteY2" fmla="*/ 1595924 h 1608316"/>
              <a:gd name="connsiteX3" fmla="*/ 0 w 6418263"/>
              <a:gd name="connsiteY3" fmla="*/ 1595924 h 1608316"/>
              <a:gd name="connsiteX4" fmla="*/ 3692252 w 6418263"/>
              <a:gd name="connsiteY4" fmla="*/ 206 h 160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263" h="1608316">
                <a:moveTo>
                  <a:pt x="3692252" y="206"/>
                </a:moveTo>
                <a:cubicBezTo>
                  <a:pt x="4485426" y="7255"/>
                  <a:pt x="5397133" y="196306"/>
                  <a:pt x="6418263" y="687909"/>
                </a:cubicBezTo>
                <a:cubicBezTo>
                  <a:pt x="6418263" y="687909"/>
                  <a:pt x="4951341" y="1732983"/>
                  <a:pt x="3208179" y="1595924"/>
                </a:cubicBezTo>
                <a:cubicBezTo>
                  <a:pt x="1465018" y="1458865"/>
                  <a:pt x="1655527" y="1040074"/>
                  <a:pt x="0" y="1595924"/>
                </a:cubicBezTo>
                <a:cubicBezTo>
                  <a:pt x="0" y="1595924"/>
                  <a:pt x="1312729" y="-20942"/>
                  <a:pt x="3692252" y="206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283" name="图片占位符 354"/>
          <p:cNvSpPr>
            <a:spLocks noGrp="1"/>
          </p:cNvSpPr>
          <p:nvPr>
            <p:ph type="pic" sz="quarter" idx="14"/>
          </p:nvPr>
        </p:nvSpPr>
        <p:spPr>
          <a:xfrm>
            <a:off x="6399530" y="992768"/>
            <a:ext cx="2500747" cy="844964"/>
          </a:xfrm>
          <a:custGeom>
            <a:avLst/>
            <a:gdLst>
              <a:gd name="connsiteX0" fmla="*/ 1669969 w 3333750"/>
              <a:gd name="connsiteY0" fmla="*/ 303 h 847121"/>
              <a:gd name="connsiteX1" fmla="*/ 3333750 w 3333750"/>
              <a:gd name="connsiteY1" fmla="*/ 531456 h 847121"/>
              <a:gd name="connsiteX2" fmla="*/ 0 w 3333750"/>
              <a:gd name="connsiteY2" fmla="*/ 388700 h 847121"/>
              <a:gd name="connsiteX3" fmla="*/ 1669969 w 3333750"/>
              <a:gd name="connsiteY3" fmla="*/ 303 h 84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847121">
                <a:moveTo>
                  <a:pt x="1669969" y="303"/>
                </a:moveTo>
                <a:cubicBezTo>
                  <a:pt x="2215382" y="-7002"/>
                  <a:pt x="2814102" y="116750"/>
                  <a:pt x="3333750" y="531456"/>
                </a:cubicBezTo>
                <a:cubicBezTo>
                  <a:pt x="3333750" y="531456"/>
                  <a:pt x="1854625" y="1328986"/>
                  <a:pt x="0" y="388700"/>
                </a:cubicBezTo>
                <a:cubicBezTo>
                  <a:pt x="0" y="388700"/>
                  <a:pt x="760947" y="12479"/>
                  <a:pt x="1669969" y="303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zh-CN" altLang="en-US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13722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2019/10/25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02533" y="1451318"/>
            <a:ext cx="5062226" cy="655120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02533" y="2222811"/>
            <a:ext cx="5062226" cy="1013037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3" name="Freeform 80856"/>
          <p:cNvSpPr>
            <a:spLocks/>
          </p:cNvSpPr>
          <p:nvPr userDrawn="1"/>
        </p:nvSpPr>
        <p:spPr bwMode="auto">
          <a:xfrm>
            <a:off x="1" y="3087766"/>
            <a:ext cx="6104204" cy="3524777"/>
          </a:xfrm>
          <a:custGeom>
            <a:avLst/>
            <a:gdLst>
              <a:gd name="T0" fmla="*/ 0 w 4271"/>
              <a:gd name="T1" fmla="*/ 922 h 1857"/>
              <a:gd name="T2" fmla="*/ 0 w 4271"/>
              <a:gd name="T3" fmla="*/ 1573 h 1857"/>
              <a:gd name="T4" fmla="*/ 2217 w 4271"/>
              <a:gd name="T5" fmla="*/ 832 h 1857"/>
              <a:gd name="T6" fmla="*/ 4271 w 4271"/>
              <a:gd name="T7" fmla="*/ 429 h 1857"/>
              <a:gd name="T8" fmla="*/ 1889 w 4271"/>
              <a:gd name="T9" fmla="*/ 624 h 1857"/>
              <a:gd name="T10" fmla="*/ 887 w 4271"/>
              <a:gd name="T11" fmla="*/ 984 h 1857"/>
              <a:gd name="T12" fmla="*/ 0 w 4271"/>
              <a:gd name="T13" fmla="*/ 922 h 1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1" h="1857">
                <a:moveTo>
                  <a:pt x="0" y="922"/>
                </a:moveTo>
                <a:cubicBezTo>
                  <a:pt x="0" y="1573"/>
                  <a:pt x="0" y="1573"/>
                  <a:pt x="0" y="1573"/>
                </a:cubicBezTo>
                <a:cubicBezTo>
                  <a:pt x="0" y="1573"/>
                  <a:pt x="608" y="1857"/>
                  <a:pt x="2217" y="832"/>
                </a:cubicBezTo>
                <a:cubicBezTo>
                  <a:pt x="2217" y="832"/>
                  <a:pt x="3203" y="273"/>
                  <a:pt x="4271" y="429"/>
                </a:cubicBezTo>
                <a:cubicBezTo>
                  <a:pt x="4271" y="429"/>
                  <a:pt x="3367" y="0"/>
                  <a:pt x="1889" y="624"/>
                </a:cubicBezTo>
                <a:cubicBezTo>
                  <a:pt x="1889" y="624"/>
                  <a:pt x="1396" y="903"/>
                  <a:pt x="887" y="984"/>
                </a:cubicBezTo>
                <a:cubicBezTo>
                  <a:pt x="378" y="1065"/>
                  <a:pt x="0" y="922"/>
                  <a:pt x="0" y="9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4" name="Freeform 80857"/>
          <p:cNvSpPr>
            <a:spLocks/>
          </p:cNvSpPr>
          <p:nvPr userDrawn="1"/>
        </p:nvSpPr>
        <p:spPr bwMode="auto">
          <a:xfrm>
            <a:off x="1" y="3478880"/>
            <a:ext cx="2535281" cy="1746555"/>
          </a:xfrm>
          <a:custGeom>
            <a:avLst/>
            <a:gdLst>
              <a:gd name="T0" fmla="*/ 0 w 1774"/>
              <a:gd name="T1" fmla="*/ 365 h 920"/>
              <a:gd name="T2" fmla="*/ 1139 w 1774"/>
              <a:gd name="T3" fmla="*/ 209 h 920"/>
              <a:gd name="T4" fmla="*/ 1774 w 1774"/>
              <a:gd name="T5" fmla="*/ 365 h 920"/>
              <a:gd name="T6" fmla="*/ 0 w 1774"/>
              <a:gd name="T7" fmla="*/ 647 h 920"/>
              <a:gd name="T8" fmla="*/ 0 w 1774"/>
              <a:gd name="T9" fmla="*/ 36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4" h="920">
                <a:moveTo>
                  <a:pt x="0" y="365"/>
                </a:moveTo>
                <a:cubicBezTo>
                  <a:pt x="0" y="365"/>
                  <a:pt x="389" y="0"/>
                  <a:pt x="1139" y="209"/>
                </a:cubicBezTo>
                <a:cubicBezTo>
                  <a:pt x="1139" y="209"/>
                  <a:pt x="1399" y="316"/>
                  <a:pt x="1774" y="365"/>
                </a:cubicBezTo>
                <a:cubicBezTo>
                  <a:pt x="1774" y="365"/>
                  <a:pt x="808" y="920"/>
                  <a:pt x="0" y="647"/>
                </a:cubicBezTo>
                <a:lnTo>
                  <a:pt x="0" y="36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5" name="Freeform 80862"/>
          <p:cNvSpPr>
            <a:spLocks/>
          </p:cNvSpPr>
          <p:nvPr userDrawn="1"/>
        </p:nvSpPr>
        <p:spPr bwMode="auto">
          <a:xfrm>
            <a:off x="7487953" y="4294367"/>
            <a:ext cx="1657638" cy="2069580"/>
          </a:xfrm>
          <a:custGeom>
            <a:avLst/>
            <a:gdLst>
              <a:gd name="T0" fmla="*/ 1195 w 1195"/>
              <a:gd name="T1" fmla="*/ 0 h 1090"/>
              <a:gd name="T2" fmla="*/ 1195 w 1195"/>
              <a:gd name="T3" fmla="*/ 1049 h 1090"/>
              <a:gd name="T4" fmla="*/ 0 w 1195"/>
              <a:gd name="T5" fmla="*/ 846 h 1090"/>
              <a:gd name="T6" fmla="*/ 1195 w 1195"/>
              <a:gd name="T7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5" h="1090">
                <a:moveTo>
                  <a:pt x="1195" y="0"/>
                </a:moveTo>
                <a:cubicBezTo>
                  <a:pt x="1195" y="1049"/>
                  <a:pt x="1195" y="1049"/>
                  <a:pt x="1195" y="1049"/>
                </a:cubicBezTo>
                <a:cubicBezTo>
                  <a:pt x="1195" y="1049"/>
                  <a:pt x="345" y="1090"/>
                  <a:pt x="0" y="846"/>
                </a:cubicBezTo>
                <a:cubicBezTo>
                  <a:pt x="0" y="846"/>
                  <a:pt x="862" y="516"/>
                  <a:pt x="1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6" name="图片占位符 188"/>
          <p:cNvSpPr>
            <a:spLocks noGrp="1"/>
          </p:cNvSpPr>
          <p:nvPr>
            <p:ph type="pic" sz="quarter" idx="12"/>
          </p:nvPr>
        </p:nvSpPr>
        <p:spPr>
          <a:xfrm>
            <a:off x="2648412" y="4048961"/>
            <a:ext cx="6339988" cy="2246171"/>
          </a:xfrm>
          <a:custGeom>
            <a:avLst/>
            <a:gdLst>
              <a:gd name="connsiteX0" fmla="*/ 3867047 w 8451850"/>
              <a:gd name="connsiteY0" fmla="*/ 1648 h 2251905"/>
              <a:gd name="connsiteX1" fmla="*/ 5165231 w 8451850"/>
              <a:gd name="connsiteY1" fmla="*/ 254674 h 2251905"/>
              <a:gd name="connsiteX2" fmla="*/ 8451850 w 8451850"/>
              <a:gd name="connsiteY2" fmla="*/ 254674 h 2251905"/>
              <a:gd name="connsiteX3" fmla="*/ 0 w 8451850"/>
              <a:gd name="connsiteY3" fmla="*/ 1328163 h 2251905"/>
              <a:gd name="connsiteX4" fmla="*/ 3867047 w 8451850"/>
              <a:gd name="connsiteY4" fmla="*/ 1648 h 22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1850" h="2251905">
                <a:moveTo>
                  <a:pt x="3867047" y="1648"/>
                </a:moveTo>
                <a:cubicBezTo>
                  <a:pt x="4325119" y="13782"/>
                  <a:pt x="4766550" y="93365"/>
                  <a:pt x="5165231" y="254674"/>
                </a:cubicBezTo>
                <a:cubicBezTo>
                  <a:pt x="6759956" y="898006"/>
                  <a:pt x="8451850" y="254674"/>
                  <a:pt x="8451850" y="254674"/>
                </a:cubicBezTo>
                <a:cubicBezTo>
                  <a:pt x="4437412" y="4000464"/>
                  <a:pt x="0" y="1328163"/>
                  <a:pt x="0" y="1328163"/>
                </a:cubicBezTo>
                <a:cubicBezTo>
                  <a:pt x="968838" y="535894"/>
                  <a:pt x="2492829" y="-34754"/>
                  <a:pt x="3867047" y="1648"/>
                </a:cubicBez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zh-CN" altLang="en-US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883549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2B01-A5A7-4F2A-B6AC-BA701E663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2019/10/25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3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>
                <a:solidFill>
                  <a:prstClr val="black"/>
                </a:solidFill>
              </a:rPr>
              <a:pPr/>
              <a:t>2019/10/25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/>
                </a:solidFill>
              </a:rPr>
              <a:t>www.islide.cc </a:t>
            </a:r>
            <a:r>
              <a:rPr lang="zh-CN" altLang="en-US">
                <a:solidFill>
                  <a:prstClr val="black"/>
                </a:solidFill>
              </a:rPr>
              <a:t>「 让</a:t>
            </a:r>
            <a:r>
              <a:rPr lang="en-US" altLang="zh-CN">
                <a:solidFill>
                  <a:prstClr val="black"/>
                </a:solidFill>
              </a:rPr>
              <a:t>PPT</a:t>
            </a:r>
            <a:r>
              <a:rPr lang="zh-CN" altLang="en-US">
                <a:solidFill>
                  <a:prstClr val="black"/>
                </a:solidFill>
              </a:rPr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직사각형 45">
            <a:extLst/>
          </p:cNvPr>
          <p:cNvSpPr/>
          <p:nvPr userDrawn="1"/>
        </p:nvSpPr>
        <p:spPr>
          <a:xfrm>
            <a:off x="502533" y="1042785"/>
            <a:ext cx="8144083" cy="88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9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3811105" y="2650917"/>
            <a:ext cx="2718771" cy="654114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3811105" y="3586773"/>
            <a:ext cx="2718771" cy="31007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3811105" y="3901605"/>
            <a:ext cx="2718771" cy="31007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/>
              <a:t>时间日期</a:t>
            </a:r>
            <a:endParaRPr lang="en-US" altLang="zh-CN" dirty="0"/>
          </a:p>
        </p:txBody>
      </p:sp>
      <p:sp>
        <p:nvSpPr>
          <p:cNvPr id="49" name="Freeform 35"/>
          <p:cNvSpPr>
            <a:spLocks/>
          </p:cNvSpPr>
          <p:nvPr userDrawn="1"/>
        </p:nvSpPr>
        <p:spPr bwMode="auto">
          <a:xfrm>
            <a:off x="1" y="1720899"/>
            <a:ext cx="6104204" cy="2490780"/>
          </a:xfrm>
          <a:custGeom>
            <a:avLst/>
            <a:gdLst>
              <a:gd name="T0" fmla="*/ 0 w 4277"/>
              <a:gd name="T1" fmla="*/ 651 h 1311"/>
              <a:gd name="T2" fmla="*/ 0 w 4277"/>
              <a:gd name="T3" fmla="*/ 1110 h 1311"/>
              <a:gd name="T4" fmla="*/ 2220 w 4277"/>
              <a:gd name="T5" fmla="*/ 587 h 1311"/>
              <a:gd name="T6" fmla="*/ 4277 w 4277"/>
              <a:gd name="T7" fmla="*/ 303 h 1311"/>
              <a:gd name="T8" fmla="*/ 1891 w 4277"/>
              <a:gd name="T9" fmla="*/ 440 h 1311"/>
              <a:gd name="T10" fmla="*/ 888 w 4277"/>
              <a:gd name="T11" fmla="*/ 694 h 1311"/>
              <a:gd name="T12" fmla="*/ 0 w 4277"/>
              <a:gd name="T13" fmla="*/ 651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7" h="1311">
                <a:moveTo>
                  <a:pt x="0" y="651"/>
                </a:moveTo>
                <a:cubicBezTo>
                  <a:pt x="0" y="1110"/>
                  <a:pt x="0" y="1110"/>
                  <a:pt x="0" y="1110"/>
                </a:cubicBezTo>
                <a:cubicBezTo>
                  <a:pt x="0" y="1110"/>
                  <a:pt x="608" y="1311"/>
                  <a:pt x="2220" y="587"/>
                </a:cubicBezTo>
                <a:cubicBezTo>
                  <a:pt x="2220" y="587"/>
                  <a:pt x="3207" y="193"/>
                  <a:pt x="4277" y="303"/>
                </a:cubicBezTo>
                <a:cubicBezTo>
                  <a:pt x="4277" y="303"/>
                  <a:pt x="3372" y="0"/>
                  <a:pt x="1891" y="440"/>
                </a:cubicBezTo>
                <a:cubicBezTo>
                  <a:pt x="1891" y="440"/>
                  <a:pt x="1398" y="637"/>
                  <a:pt x="888" y="694"/>
                </a:cubicBezTo>
                <a:cubicBezTo>
                  <a:pt x="378" y="752"/>
                  <a:pt x="0" y="651"/>
                  <a:pt x="0" y="6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0" name="Freeform 36"/>
          <p:cNvSpPr>
            <a:spLocks/>
          </p:cNvSpPr>
          <p:nvPr userDrawn="1"/>
        </p:nvSpPr>
        <p:spPr bwMode="auto">
          <a:xfrm>
            <a:off x="1" y="1998009"/>
            <a:ext cx="2534090" cy="1233514"/>
          </a:xfrm>
          <a:custGeom>
            <a:avLst/>
            <a:gdLst>
              <a:gd name="T0" fmla="*/ 0 w 1776"/>
              <a:gd name="T1" fmla="*/ 257 h 649"/>
              <a:gd name="T2" fmla="*/ 1140 w 1776"/>
              <a:gd name="T3" fmla="*/ 147 h 649"/>
              <a:gd name="T4" fmla="*/ 1776 w 1776"/>
              <a:gd name="T5" fmla="*/ 257 h 649"/>
              <a:gd name="T6" fmla="*/ 0 w 1776"/>
              <a:gd name="T7" fmla="*/ 456 h 649"/>
              <a:gd name="T8" fmla="*/ 0 w 1776"/>
              <a:gd name="T9" fmla="*/ 257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6" h="649">
                <a:moveTo>
                  <a:pt x="0" y="257"/>
                </a:moveTo>
                <a:cubicBezTo>
                  <a:pt x="0" y="257"/>
                  <a:pt x="389" y="0"/>
                  <a:pt x="1140" y="147"/>
                </a:cubicBezTo>
                <a:cubicBezTo>
                  <a:pt x="1140" y="147"/>
                  <a:pt x="1401" y="222"/>
                  <a:pt x="1776" y="257"/>
                </a:cubicBezTo>
                <a:cubicBezTo>
                  <a:pt x="1776" y="257"/>
                  <a:pt x="809" y="649"/>
                  <a:pt x="0" y="45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1" name="Freeform 39"/>
          <p:cNvSpPr>
            <a:spLocks/>
          </p:cNvSpPr>
          <p:nvPr userDrawn="1"/>
        </p:nvSpPr>
        <p:spPr bwMode="auto">
          <a:xfrm>
            <a:off x="7439128" y="3654303"/>
            <a:ext cx="1707653" cy="1463115"/>
          </a:xfrm>
          <a:custGeom>
            <a:avLst/>
            <a:gdLst>
              <a:gd name="T0" fmla="*/ 1197 w 1197"/>
              <a:gd name="T1" fmla="*/ 0 h 770"/>
              <a:gd name="T2" fmla="*/ 1197 w 1197"/>
              <a:gd name="T3" fmla="*/ 741 h 770"/>
              <a:gd name="T4" fmla="*/ 0 w 1197"/>
              <a:gd name="T5" fmla="*/ 598 h 770"/>
              <a:gd name="T6" fmla="*/ 1197 w 1197"/>
              <a:gd name="T7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7" h="770">
                <a:moveTo>
                  <a:pt x="1197" y="0"/>
                </a:moveTo>
                <a:cubicBezTo>
                  <a:pt x="1197" y="741"/>
                  <a:pt x="1197" y="741"/>
                  <a:pt x="1197" y="741"/>
                </a:cubicBezTo>
                <a:cubicBezTo>
                  <a:pt x="1197" y="741"/>
                  <a:pt x="346" y="770"/>
                  <a:pt x="0" y="598"/>
                </a:cubicBezTo>
                <a:cubicBezTo>
                  <a:pt x="0" y="598"/>
                  <a:pt x="864" y="365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2004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1949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8" y="4395684"/>
            <a:ext cx="777375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8" y="2899313"/>
            <a:ext cx="777375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B23BC7-0809-41EB-8A34-123C40ADE9D3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5AE4-BC46-43FA-A63E-E14A28082A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80" y="1596131"/>
            <a:ext cx="4039301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007" y="1596131"/>
            <a:ext cx="4039301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40BD6E-B186-44F1-963E-264110CAE7D8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ECD4-6D8A-40CC-B8B7-552A3BBECA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79" y="1531205"/>
            <a:ext cx="404089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79" y="2169338"/>
            <a:ext cx="404089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34" y="1531205"/>
            <a:ext cx="4042477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34" y="2169338"/>
            <a:ext cx="4042477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49D032-37DF-4D4D-BA4F-61E8E4E4D145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E2B4-6DD6-4CE6-ACA5-610B07F9A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5B24C9-F469-4E2B-BE9A-1DC0BB606A8A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CE03-1C06-4E66-A0C1-854EB3E4E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147DB8-4530-463C-B855-D2E4B032CCE6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CF48-5E1C-4CC7-9FB0-34040B6EAD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72356"/>
            <a:ext cx="3008836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672" y="272357"/>
            <a:ext cx="511263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80" y="1431449"/>
            <a:ext cx="3008836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9" y="6340167"/>
            <a:ext cx="213397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DBDBE8-C58E-4746-8B77-DD0CB763F9DD}" type="datetime1">
              <a:rPr lang="zh-CN" altLang="en-US"/>
              <a:pPr>
                <a:defRPr/>
              </a:pPr>
              <a:t>2019/10/25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B0CE-4A14-4911-848A-02AF6F2700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80" y="273939"/>
            <a:ext cx="8231029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80" y="1596127"/>
            <a:ext cx="8231029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743" y="6340167"/>
            <a:ext cx="289610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76657" y="6340167"/>
            <a:ext cx="213397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Picture 4" descr="OQAAAB+LCAAAAAAABACrVlIpqSxIVbJSCs5NLCpxyUxML0rM9SxJzVXSUfJMUbLKK83J0VFyysxLycxLdy/KLy0oVrKKjq0FALpUkis5AAAA"/>
          <p:cNvPicPr>
            <a:picLocks noChangeAspect="1" noChangeArrowheads="1"/>
          </p:cNvPicPr>
          <p:nvPr userDrawn="1"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18788" b="3995"/>
          <a:stretch/>
        </p:blipFill>
        <p:spPr bwMode="auto">
          <a:xfrm>
            <a:off x="7453615" y="6580555"/>
            <a:ext cx="1418320" cy="143633"/>
          </a:xfrm>
          <a:prstGeom prst="rect">
            <a:avLst/>
          </a:prstGeom>
          <a:noFill/>
          <a:extLst/>
        </p:spPr>
      </p:pic>
      <p:sp>
        <p:nvSpPr>
          <p:cNvPr id="8" name="等腰三角形 7"/>
          <p:cNvSpPr>
            <a:spLocks noChangeArrowheads="1"/>
          </p:cNvSpPr>
          <p:nvPr userDrawn="1"/>
        </p:nvSpPr>
        <p:spPr bwMode="auto">
          <a:xfrm rot="19740000">
            <a:off x="169893" y="677721"/>
            <a:ext cx="350898" cy="402198"/>
          </a:xfrm>
          <a:prstGeom prst="triangle">
            <a:avLst>
              <a:gd name="adj" fmla="val 56088"/>
            </a:avLst>
          </a:prstGeom>
          <a:solidFill>
            <a:schemeClr val="tx1">
              <a:lumMod val="75000"/>
              <a:lumOff val="25000"/>
              <a:alpha val="36000"/>
            </a:schemeClr>
          </a:solidFill>
          <a:ln w="9525">
            <a:noFill/>
            <a:miter lim="800000"/>
          </a:ln>
        </p:spPr>
        <p:txBody>
          <a:bodyPr lIns="90170" tIns="46990" rIns="90170" bIns="46990"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等腰三角形 6"/>
          <p:cNvSpPr>
            <a:spLocks noChangeArrowheads="1"/>
          </p:cNvSpPr>
          <p:nvPr userDrawn="1"/>
        </p:nvSpPr>
        <p:spPr bwMode="auto">
          <a:xfrm rot="5400000">
            <a:off x="-287205" y="260288"/>
            <a:ext cx="1298436" cy="72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0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25635" y="23604"/>
            <a:ext cx="1413379" cy="956954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701524" y="622299"/>
            <a:ext cx="658554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7" r:id="rId13"/>
    <p:sldLayoutId id="2147483701" r:id="rId14"/>
  </p:sldLayoutIdLst>
  <p:transition spd="med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79" y="6340169"/>
            <a:ext cx="2133971" cy="36525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E69543C-52B3-4CBD-A019-046A6F5B08EB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2019/10/25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743" y="6340169"/>
            <a:ext cx="2896103" cy="36525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338" y="6340169"/>
            <a:ext cx="2133971" cy="36525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B67B34C1-29DF-48A7-B438-B832F2B2885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617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532" y="1"/>
            <a:ext cx="8139335" cy="10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532" y="1121091"/>
            <a:ext cx="8139335" cy="5006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2004" y="6498515"/>
            <a:ext cx="1041583" cy="205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89D9C7-5DC6-4263-87FF-7C99F6FB63C3}" type="datetime1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2019/10/25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532" y="6498515"/>
            <a:ext cx="3105689" cy="205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www.islide.cc 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「 让</a:t>
            </a:r>
            <a:r>
              <a:rPr lang="en-US" altLang="zh-CN">
                <a:solidFill>
                  <a:prstClr val="black"/>
                </a:solidFill>
                <a:latin typeface="Arial"/>
                <a:ea typeface="微软雅黑"/>
              </a:rPr>
              <a:t>PPT</a:t>
            </a:r>
            <a:r>
              <a:rPr lang="zh-CN" altLang="en-US">
                <a:solidFill>
                  <a:prstClr val="black"/>
                </a:solidFill>
                <a:latin typeface="Arial"/>
                <a:ea typeface="微软雅黑"/>
              </a:rPr>
              <a:t>设计简单起来！」</a:t>
            </a:r>
            <a:endParaRPr lang="zh-CN" altLang="en-US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498515"/>
            <a:ext cx="2182795" cy="205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D3DB80-B894-403A-B48E-6FDC1A72010E}" type="slidenum">
              <a:rPr lang="zh-CN" altLang="en-US" smtClean="0">
                <a:solidFill>
                  <a:prstClr val="black"/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Arial"/>
              <a:ea typeface="微软雅黑"/>
            </a:endParaRPr>
          </a:p>
        </p:txBody>
      </p:sp>
      <p:grpSp>
        <p:nvGrpSpPr>
          <p:cNvPr id="31" name="组合 30"/>
          <p:cNvGrpSpPr/>
          <p:nvPr userDrawn="1"/>
        </p:nvGrpSpPr>
        <p:grpSpPr>
          <a:xfrm>
            <a:off x="6524233" y="524203"/>
            <a:ext cx="2621355" cy="1069627"/>
            <a:chOff x="4054475" y="-573881"/>
            <a:chExt cx="8137525" cy="2497138"/>
          </a:xfrm>
        </p:grpSpPr>
        <p:sp>
          <p:nvSpPr>
            <p:cNvPr id="32" name="Freeform 35"/>
            <p:cNvSpPr>
              <a:spLocks/>
            </p:cNvSpPr>
            <p:nvPr/>
          </p:nvSpPr>
          <p:spPr bwMode="auto">
            <a:xfrm flipH="1">
              <a:off x="4054475" y="-573881"/>
              <a:ext cx="8137525" cy="2497138"/>
            </a:xfrm>
            <a:custGeom>
              <a:avLst/>
              <a:gdLst>
                <a:gd name="T0" fmla="*/ 0 w 4277"/>
                <a:gd name="T1" fmla="*/ 651 h 1311"/>
                <a:gd name="T2" fmla="*/ 0 w 4277"/>
                <a:gd name="T3" fmla="*/ 1110 h 1311"/>
                <a:gd name="T4" fmla="*/ 2220 w 4277"/>
                <a:gd name="T5" fmla="*/ 587 h 1311"/>
                <a:gd name="T6" fmla="*/ 4277 w 4277"/>
                <a:gd name="T7" fmla="*/ 303 h 1311"/>
                <a:gd name="T8" fmla="*/ 1891 w 4277"/>
                <a:gd name="T9" fmla="*/ 440 h 1311"/>
                <a:gd name="T10" fmla="*/ 888 w 4277"/>
                <a:gd name="T11" fmla="*/ 694 h 1311"/>
                <a:gd name="T12" fmla="*/ 0 w 4277"/>
                <a:gd name="T13" fmla="*/ 65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1311">
                  <a:moveTo>
                    <a:pt x="0" y="651"/>
                  </a:moveTo>
                  <a:cubicBezTo>
                    <a:pt x="0" y="1110"/>
                    <a:pt x="0" y="1110"/>
                    <a:pt x="0" y="1110"/>
                  </a:cubicBezTo>
                  <a:cubicBezTo>
                    <a:pt x="0" y="1110"/>
                    <a:pt x="608" y="1311"/>
                    <a:pt x="2220" y="587"/>
                  </a:cubicBezTo>
                  <a:cubicBezTo>
                    <a:pt x="2220" y="587"/>
                    <a:pt x="3207" y="193"/>
                    <a:pt x="4277" y="303"/>
                  </a:cubicBezTo>
                  <a:cubicBezTo>
                    <a:pt x="4277" y="303"/>
                    <a:pt x="3372" y="0"/>
                    <a:pt x="1891" y="440"/>
                  </a:cubicBezTo>
                  <a:cubicBezTo>
                    <a:pt x="1891" y="440"/>
                    <a:pt x="1398" y="637"/>
                    <a:pt x="888" y="694"/>
                  </a:cubicBezTo>
                  <a:cubicBezTo>
                    <a:pt x="378" y="752"/>
                    <a:pt x="0" y="651"/>
                    <a:pt x="0" y="65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 flipH="1">
              <a:off x="8813800" y="-296068"/>
              <a:ext cx="3378200" cy="1236663"/>
            </a:xfrm>
            <a:custGeom>
              <a:avLst/>
              <a:gdLst>
                <a:gd name="T0" fmla="*/ 0 w 1776"/>
                <a:gd name="T1" fmla="*/ 257 h 649"/>
                <a:gd name="T2" fmla="*/ 1140 w 1776"/>
                <a:gd name="T3" fmla="*/ 147 h 649"/>
                <a:gd name="T4" fmla="*/ 1776 w 1776"/>
                <a:gd name="T5" fmla="*/ 257 h 649"/>
                <a:gd name="T6" fmla="*/ 0 w 1776"/>
                <a:gd name="T7" fmla="*/ 456 h 649"/>
                <a:gd name="T8" fmla="*/ 0 w 1776"/>
                <a:gd name="T9" fmla="*/ 25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649">
                  <a:moveTo>
                    <a:pt x="0" y="257"/>
                  </a:moveTo>
                  <a:cubicBezTo>
                    <a:pt x="0" y="257"/>
                    <a:pt x="389" y="0"/>
                    <a:pt x="1140" y="147"/>
                  </a:cubicBezTo>
                  <a:cubicBezTo>
                    <a:pt x="1140" y="147"/>
                    <a:pt x="1401" y="222"/>
                    <a:pt x="1776" y="257"/>
                  </a:cubicBezTo>
                  <a:cubicBezTo>
                    <a:pt x="1776" y="257"/>
                    <a:pt x="809" y="649"/>
                    <a:pt x="0" y="456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47714"/>
            <a:ext cx="9145588" cy="3692825"/>
          </a:xfrm>
          <a:prstGeom prst="rect">
            <a:avLst/>
          </a:prstGeom>
          <a:solidFill>
            <a:srgbClr val="558ED5">
              <a:alpha val="8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40678" y="4066691"/>
            <a:ext cx="7128791" cy="583286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" y="4"/>
            <a:ext cx="9145587" cy="261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940677" y="5144061"/>
            <a:ext cx="712879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f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" y="-1"/>
            <a:ext cx="9144725" cy="314771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9" name="矩形 8"/>
          <p:cNvSpPr/>
          <p:nvPr/>
        </p:nvSpPr>
        <p:spPr>
          <a:xfrm>
            <a:off x="940677" y="4073232"/>
            <a:ext cx="712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072866"/>
            <a:r>
              <a:rPr lang="zh-CN" altLang="en-US" sz="3200" dirty="0" smtClean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预算</a:t>
            </a:r>
            <a:r>
              <a:rPr lang="zh-CN" altLang="en-US" sz="3200" dirty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执</a:t>
            </a:r>
            <a:r>
              <a:rPr lang="zh-CN" altLang="en-US" sz="3200" dirty="0" smtClean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行填报</a:t>
            </a:r>
            <a:r>
              <a:rPr lang="zh-CN" altLang="en-US" sz="3200" dirty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r>
              <a:rPr lang="zh-CN" altLang="en-US" sz="3200" dirty="0" smtClean="0">
                <a:solidFill>
                  <a:srgbClr val="1F497D"/>
                </a:solidFill>
                <a:latin typeface="+mn-lt"/>
                <a:ea typeface="+mn-ea"/>
                <a:cs typeface="+mn-ea"/>
                <a:sym typeface="+mn-lt"/>
              </a:rPr>
              <a:t>补充及执行分析培训</a:t>
            </a:r>
            <a:endParaRPr lang="zh-CN" altLang="en-US" sz="3200" dirty="0">
              <a:solidFill>
                <a:srgbClr val="1F497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副标题 5">
            <a:extLst>
              <a:ext uri="{FF2B5EF4-FFF2-40B4-BE49-F238E27FC236}">
                <a16:creationId xmlns:a16="http://schemas.microsoft.com/office/drawing/2014/main" xmlns="" id="{CD08E92E-016F-407D-A038-42E031B38DBB}"/>
              </a:ext>
            </a:extLst>
          </p:cNvPr>
          <p:cNvSpPr txBox="1">
            <a:spLocks/>
          </p:cNvSpPr>
          <p:nvPr/>
        </p:nvSpPr>
        <p:spPr>
          <a:xfrm>
            <a:off x="6228984" y="6077782"/>
            <a:ext cx="2088877" cy="557376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1F497D"/>
                </a:solidFill>
                <a:cs typeface="+mn-ea"/>
                <a:sym typeface="+mn-lt"/>
              </a:rPr>
              <a:t>2019</a:t>
            </a:r>
            <a:r>
              <a:rPr lang="zh-CN" altLang="en-US" dirty="0" smtClean="0">
                <a:solidFill>
                  <a:srgbClr val="1F497D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rgbClr val="1F497D"/>
                </a:solidFill>
                <a:cs typeface="+mn-ea"/>
                <a:sym typeface="+mn-lt"/>
              </a:rPr>
              <a:t>10</a:t>
            </a:r>
            <a:r>
              <a:rPr lang="zh-CN" altLang="en-US" dirty="0" smtClean="0">
                <a:solidFill>
                  <a:srgbClr val="1F497D"/>
                </a:solidFill>
                <a:cs typeface="+mn-ea"/>
                <a:sym typeface="+mn-lt"/>
              </a:rPr>
              <a:t>月</a:t>
            </a:r>
            <a:endParaRPr lang="zh-CN" altLang="en-US" dirty="0">
              <a:solidFill>
                <a:srgbClr val="1F497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84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利润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 smtClean="0">
                  <a:cs typeface="+mn-ea"/>
                  <a:sym typeface="+mn-lt"/>
                </a:rPr>
                <a:t>收入台账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" y="3492277"/>
            <a:ext cx="8883693" cy="29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" y="1227322"/>
            <a:ext cx="8883693" cy="218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利润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 smtClean="0">
                  <a:cs typeface="+mn-ea"/>
                  <a:sym typeface="+mn-lt"/>
                </a:rPr>
                <a:t>收入台账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88502" y="1427272"/>
            <a:ext cx="78655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400" dirty="0">
                <a:solidFill>
                  <a:srgbClr val="FFC000"/>
                </a:solidFill>
                <a:latin typeface="+mn-ea"/>
                <a:ea typeface="+mn-ea"/>
                <a:sym typeface="Wingdings 3"/>
              </a:rPr>
              <a:t> </a:t>
            </a:r>
            <a:r>
              <a:rPr lang="zh-CN" altLang="en-US" sz="1400" b="1" dirty="0">
                <a:latin typeface="+mn-ea"/>
                <a:ea typeface="+mn-ea"/>
                <a:sym typeface="Wingdings 3"/>
              </a:rPr>
              <a:t>填报</a:t>
            </a:r>
            <a:r>
              <a:rPr lang="zh-CN" altLang="en-US" sz="1400" b="1" dirty="0" smtClean="0">
                <a:latin typeface="+mn-ea"/>
                <a:ea typeface="+mn-ea"/>
              </a:rPr>
              <a:t>要点补充：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）填写截止至</a:t>
            </a:r>
            <a:r>
              <a:rPr lang="en-US" altLang="zh-CN" sz="1200" dirty="0">
                <a:latin typeface="+mn-ea"/>
                <a:ea typeface="+mn-ea"/>
              </a:rPr>
              <a:t>2019</a:t>
            </a:r>
            <a:r>
              <a:rPr lang="zh-CN" altLang="en-US" sz="1200" dirty="0">
                <a:latin typeface="+mn-ea"/>
                <a:ea typeface="+mn-ea"/>
              </a:rPr>
              <a:t>年</a:t>
            </a:r>
            <a:r>
              <a:rPr lang="en-US" altLang="zh-CN" sz="1200" dirty="0">
                <a:latin typeface="+mn-ea"/>
                <a:ea typeface="+mn-ea"/>
              </a:rPr>
              <a:t>X</a:t>
            </a:r>
            <a:r>
              <a:rPr lang="zh-CN" altLang="en-US" sz="1200" dirty="0">
                <a:latin typeface="+mn-ea"/>
                <a:ea typeface="+mn-ea"/>
              </a:rPr>
              <a:t>月已认购的所有认购</a:t>
            </a:r>
            <a:r>
              <a:rPr lang="zh-CN" altLang="en-US" sz="1200" dirty="0" smtClean="0">
                <a:latin typeface="+mn-ea"/>
                <a:ea typeface="+mn-ea"/>
              </a:rPr>
              <a:t>明细，最终累计认购金额应与</a:t>
            </a:r>
            <a:r>
              <a:rPr lang="en-US" altLang="zh-CN" sz="1200" dirty="0" smtClean="0">
                <a:latin typeface="+mn-ea"/>
                <a:ea typeface="+mn-ea"/>
              </a:rPr>
              <a:t>《</a:t>
            </a:r>
            <a:r>
              <a:rPr lang="zh-CN" altLang="en-US" sz="1200" dirty="0" smtClean="0">
                <a:latin typeface="+mn-ea"/>
                <a:ea typeface="+mn-ea"/>
              </a:rPr>
              <a:t>销售统计报表</a:t>
            </a:r>
            <a:r>
              <a:rPr lang="en-US" altLang="zh-CN" sz="1200" dirty="0">
                <a:latin typeface="+mn-ea"/>
                <a:ea typeface="+mn-ea"/>
              </a:rPr>
              <a:t> </a:t>
            </a:r>
            <a:r>
              <a:rPr lang="en-US" altLang="zh-CN" sz="1200" dirty="0" smtClean="0">
                <a:latin typeface="+mn-ea"/>
                <a:ea typeface="+mn-ea"/>
              </a:rPr>
              <a:t>– B2》</a:t>
            </a:r>
            <a:r>
              <a:rPr lang="zh-CN" altLang="en-US" sz="1200" dirty="0" smtClean="0">
                <a:latin typeface="+mn-ea"/>
                <a:ea typeface="+mn-ea"/>
              </a:rPr>
              <a:t>的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累计销售金额</a:t>
            </a:r>
            <a:r>
              <a:rPr lang="zh-CN" altLang="en-US" sz="1200" dirty="0" smtClean="0">
                <a:latin typeface="+mn-ea"/>
                <a:ea typeface="+mn-ea"/>
              </a:rPr>
              <a:t>一致，因此，“面积差”、“签约差”等都应在台账中填写；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）“真实大单”购买多套房源，可以汇总为一套房产填写</a:t>
            </a:r>
            <a:r>
              <a:rPr lang="zh-CN" altLang="en-US" sz="1200" dirty="0" smtClean="0">
                <a:latin typeface="+mn-ea"/>
                <a:ea typeface="+mn-ea"/>
              </a:rPr>
              <a:t>一行，也</a:t>
            </a:r>
            <a:r>
              <a:rPr lang="zh-CN" altLang="en-US" sz="1200" dirty="0">
                <a:latin typeface="+mn-ea"/>
                <a:ea typeface="+mn-ea"/>
              </a:rPr>
              <a:t>可以不</a:t>
            </a:r>
            <a:r>
              <a:rPr lang="zh-CN" altLang="en-US" sz="1200" dirty="0" smtClean="0">
                <a:latin typeface="+mn-ea"/>
                <a:ea typeface="+mn-ea"/>
              </a:rPr>
              <a:t>汇总；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）“假大单”购买多套房源，认购时可以汇总为一套房产填写</a:t>
            </a:r>
            <a:r>
              <a:rPr lang="zh-CN" altLang="en-US" sz="1200" dirty="0" smtClean="0">
                <a:latin typeface="+mn-ea"/>
                <a:ea typeface="+mn-ea"/>
              </a:rPr>
              <a:t>一行；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）台账里的车位面积应填个数“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”，而不是车位的建筑面积。</a:t>
            </a:r>
            <a:endParaRPr lang="en-US" altLang="zh-CN" sz="1200" dirty="0" smtClean="0"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8502" y="3515504"/>
            <a:ext cx="78655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400" dirty="0">
                <a:solidFill>
                  <a:srgbClr val="FFC000"/>
                </a:solidFill>
                <a:latin typeface="+mn-ea"/>
                <a:ea typeface="+mn-ea"/>
                <a:sym typeface="Wingdings 3"/>
              </a:rPr>
              <a:t> </a:t>
            </a:r>
            <a:r>
              <a:rPr lang="zh-CN" altLang="en-US" sz="1400" b="1" dirty="0">
                <a:latin typeface="+mn-ea"/>
                <a:ea typeface="+mn-ea"/>
                <a:sym typeface="Wingdings 3"/>
              </a:rPr>
              <a:t>分析</a:t>
            </a:r>
            <a:r>
              <a:rPr lang="zh-CN" altLang="en-US" sz="1400" b="1" dirty="0" smtClean="0">
                <a:latin typeface="+mn-ea"/>
                <a:ea typeface="+mn-ea"/>
              </a:rPr>
              <a:t>要点：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）台账里的车位的面积是否为“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”？如果不是，怎么跟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个利润表核对</a:t>
            </a:r>
            <a:r>
              <a:rPr lang="zh-CN" altLang="en-US" sz="1200" dirty="0">
                <a:latin typeface="+mn-ea"/>
                <a:ea typeface="+mn-ea"/>
              </a:rPr>
              <a:t>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 smtClean="0">
                <a:latin typeface="+mn-ea"/>
                <a:ea typeface="+mn-ea"/>
              </a:rPr>
              <a:t>）对</a:t>
            </a:r>
            <a:r>
              <a:rPr lang="zh-CN" altLang="en-US" sz="1200" dirty="0">
                <a:latin typeface="+mn-ea"/>
                <a:ea typeface="+mn-ea"/>
              </a:rPr>
              <a:t>台账</a:t>
            </a:r>
            <a:r>
              <a:rPr lang="en-US" altLang="zh-CN" sz="1200" dirty="0">
                <a:latin typeface="+mn-ea"/>
                <a:ea typeface="+mn-ea"/>
              </a:rPr>
              <a:t>C</a:t>
            </a:r>
            <a:r>
              <a:rPr lang="zh-CN" altLang="en-US" sz="1200" dirty="0">
                <a:latin typeface="+mn-ea"/>
                <a:ea typeface="+mn-ea"/>
              </a:rPr>
              <a:t>列</a:t>
            </a:r>
            <a:r>
              <a:rPr lang="zh-CN" altLang="en-US" sz="1200" dirty="0" smtClean="0">
                <a:latin typeface="+mn-ea"/>
                <a:ea typeface="+mn-ea"/>
              </a:rPr>
              <a:t>“房产”进行排序</a:t>
            </a:r>
            <a:r>
              <a:rPr lang="zh-CN" altLang="en-US" sz="1200" dirty="0">
                <a:latin typeface="+mn-ea"/>
                <a:ea typeface="+mn-ea"/>
              </a:rPr>
              <a:t>，检查同一套房产如存在退房</a:t>
            </a:r>
            <a:r>
              <a:rPr lang="zh-CN" altLang="en-US" sz="1200" dirty="0" smtClean="0">
                <a:latin typeface="+mn-ea"/>
                <a:ea typeface="+mn-ea"/>
              </a:rPr>
              <a:t>，“截止至</a:t>
            </a:r>
            <a:r>
              <a:rPr lang="en-US" altLang="zh-CN" sz="1200" dirty="0" smtClean="0">
                <a:latin typeface="+mn-ea"/>
                <a:ea typeface="+mn-ea"/>
              </a:rPr>
              <a:t>2018</a:t>
            </a:r>
            <a:r>
              <a:rPr lang="zh-CN" altLang="en-US" sz="1200" dirty="0" smtClean="0">
                <a:latin typeface="+mn-ea"/>
                <a:ea typeface="+mn-ea"/>
              </a:rPr>
              <a:t>年是否可免违约金退房”（</a:t>
            </a:r>
            <a:r>
              <a:rPr lang="en-US" altLang="zh-CN" sz="1200" dirty="0" smtClean="0">
                <a:latin typeface="+mn-ea"/>
                <a:ea typeface="+mn-ea"/>
              </a:rPr>
              <a:t>J</a:t>
            </a:r>
            <a:r>
              <a:rPr lang="zh-CN" altLang="en-US" sz="1200" dirty="0" smtClean="0">
                <a:latin typeface="+mn-ea"/>
                <a:ea typeface="+mn-ea"/>
              </a:rPr>
              <a:t>列）、“截止至</a:t>
            </a:r>
            <a:r>
              <a:rPr lang="en-US" altLang="zh-CN" sz="1200" dirty="0" smtClean="0">
                <a:latin typeface="+mn-ea"/>
                <a:ea typeface="+mn-ea"/>
              </a:rPr>
              <a:t>2019</a:t>
            </a:r>
            <a:r>
              <a:rPr lang="zh-CN" altLang="en-US" sz="1200" dirty="0" smtClean="0">
                <a:latin typeface="+mn-ea"/>
                <a:ea typeface="+mn-ea"/>
              </a:rPr>
              <a:t>年可免违约金退房”（</a:t>
            </a:r>
            <a:r>
              <a:rPr lang="en-US" altLang="zh-CN" sz="1200" dirty="0" smtClean="0">
                <a:latin typeface="+mn-ea"/>
                <a:ea typeface="+mn-ea"/>
              </a:rPr>
              <a:t>K</a:t>
            </a:r>
            <a:r>
              <a:rPr lang="zh-CN" altLang="en-US" sz="1200" dirty="0" smtClean="0">
                <a:latin typeface="+mn-ea"/>
                <a:ea typeface="+mn-ea"/>
              </a:rPr>
              <a:t>列）是否正确（</a:t>
            </a:r>
            <a:r>
              <a:rPr lang="en-US" altLang="zh-CN" sz="1200" dirty="0" smtClean="0">
                <a:latin typeface="+mn-ea"/>
                <a:ea typeface="+mn-ea"/>
              </a:rPr>
              <a:t>J</a:t>
            </a:r>
            <a:r>
              <a:rPr lang="zh-CN" altLang="en-US" sz="1200" dirty="0" smtClean="0">
                <a:latin typeface="+mn-ea"/>
                <a:ea typeface="+mn-ea"/>
              </a:rPr>
              <a:t>列为</a:t>
            </a:r>
            <a:r>
              <a:rPr lang="en-US" altLang="zh-CN" sz="1200" dirty="0" smtClean="0">
                <a:latin typeface="+mn-ea"/>
                <a:ea typeface="+mn-ea"/>
              </a:rPr>
              <a:t>Y</a:t>
            </a:r>
            <a:r>
              <a:rPr lang="zh-CN" altLang="en-US" sz="1200" dirty="0" smtClean="0">
                <a:latin typeface="+mn-ea"/>
                <a:ea typeface="+mn-ea"/>
              </a:rPr>
              <a:t>，</a:t>
            </a:r>
            <a:r>
              <a:rPr lang="en-US" altLang="zh-CN" sz="1200" dirty="0" smtClean="0">
                <a:latin typeface="+mn-ea"/>
                <a:ea typeface="+mn-ea"/>
              </a:rPr>
              <a:t>K</a:t>
            </a:r>
            <a:r>
              <a:rPr lang="zh-CN" altLang="en-US" sz="1200" dirty="0" smtClean="0">
                <a:latin typeface="+mn-ea"/>
                <a:ea typeface="+mn-ea"/>
              </a:rPr>
              <a:t>列也应为</a:t>
            </a:r>
            <a:r>
              <a:rPr lang="en-US" altLang="zh-CN" sz="1200" dirty="0" smtClean="0">
                <a:latin typeface="+mn-ea"/>
                <a:ea typeface="+mn-ea"/>
              </a:rPr>
              <a:t>Y</a:t>
            </a:r>
            <a:r>
              <a:rPr lang="zh-CN" altLang="en-US" sz="1200" dirty="0" smtClean="0">
                <a:latin typeface="+mn-ea"/>
                <a:ea typeface="+mn-ea"/>
              </a:rPr>
              <a:t>）；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）“截止</a:t>
            </a:r>
            <a:r>
              <a:rPr lang="zh-CN" altLang="en-US" sz="1200" dirty="0">
                <a:latin typeface="+mn-ea"/>
                <a:ea typeface="+mn-ea"/>
              </a:rPr>
              <a:t>至</a:t>
            </a:r>
            <a:r>
              <a:rPr lang="en-US" altLang="zh-CN" sz="1200" dirty="0">
                <a:latin typeface="+mn-ea"/>
                <a:ea typeface="+mn-ea"/>
              </a:rPr>
              <a:t>2018</a:t>
            </a:r>
            <a:r>
              <a:rPr lang="zh-CN" altLang="en-US" sz="1200" dirty="0">
                <a:latin typeface="+mn-ea"/>
                <a:ea typeface="+mn-ea"/>
              </a:rPr>
              <a:t>年末是否可免违约金退房</a:t>
            </a:r>
            <a:r>
              <a:rPr lang="zh-CN" altLang="en-US" sz="1200" dirty="0" smtClean="0">
                <a:latin typeface="+mn-ea"/>
                <a:ea typeface="+mn-ea"/>
              </a:rPr>
              <a:t>”（</a:t>
            </a:r>
            <a:r>
              <a:rPr lang="en-US" altLang="zh-CN" sz="1200" dirty="0" smtClean="0">
                <a:latin typeface="+mn-ea"/>
                <a:ea typeface="+mn-ea"/>
              </a:rPr>
              <a:t>J</a:t>
            </a:r>
            <a:r>
              <a:rPr lang="zh-CN" altLang="en-US" sz="1200" dirty="0" smtClean="0">
                <a:latin typeface="+mn-ea"/>
                <a:ea typeface="+mn-ea"/>
              </a:rPr>
              <a:t>列选了</a:t>
            </a:r>
            <a:r>
              <a:rPr lang="en-US" altLang="zh-CN" sz="1200" dirty="0" smtClean="0">
                <a:latin typeface="+mn-ea"/>
                <a:ea typeface="+mn-ea"/>
              </a:rPr>
              <a:t>Y</a:t>
            </a:r>
            <a:r>
              <a:rPr lang="zh-CN" altLang="en-US" sz="1200" dirty="0" smtClean="0">
                <a:latin typeface="+mn-ea"/>
                <a:ea typeface="+mn-ea"/>
              </a:rPr>
              <a:t>，即截止至</a:t>
            </a:r>
            <a:r>
              <a:rPr lang="en-US" altLang="zh-CN" sz="1200" dirty="0" smtClean="0">
                <a:latin typeface="+mn-ea"/>
                <a:ea typeface="+mn-ea"/>
              </a:rPr>
              <a:t>2018</a:t>
            </a:r>
            <a:r>
              <a:rPr lang="zh-CN" altLang="en-US" sz="1200" dirty="0" smtClean="0">
                <a:latin typeface="+mn-ea"/>
                <a:ea typeface="+mn-ea"/>
              </a:rPr>
              <a:t>年可免违约金退</a:t>
            </a:r>
            <a:r>
              <a:rPr lang="zh-CN" altLang="en-US" sz="1200" dirty="0">
                <a:latin typeface="+mn-ea"/>
                <a:ea typeface="+mn-ea"/>
              </a:rPr>
              <a:t>楼），</a:t>
            </a:r>
            <a:r>
              <a:rPr lang="zh-CN" altLang="en-US" sz="1200" dirty="0" smtClean="0">
                <a:latin typeface="+mn-ea"/>
                <a:ea typeface="+mn-ea"/>
              </a:rPr>
              <a:t>那</a:t>
            </a:r>
            <a:r>
              <a:rPr lang="en-US" altLang="zh-CN" sz="1200" dirty="0" smtClean="0">
                <a:latin typeface="+mn-ea"/>
                <a:ea typeface="+mn-ea"/>
              </a:rPr>
              <a:t>K</a:t>
            </a:r>
            <a:r>
              <a:rPr lang="zh-CN" altLang="en-US" sz="1200" dirty="0" smtClean="0">
                <a:latin typeface="+mn-ea"/>
                <a:ea typeface="+mn-ea"/>
              </a:rPr>
              <a:t>列是不是也是</a:t>
            </a:r>
            <a:r>
              <a:rPr lang="en-US" altLang="zh-CN" sz="1200" dirty="0" smtClean="0">
                <a:latin typeface="+mn-ea"/>
                <a:ea typeface="+mn-ea"/>
              </a:rPr>
              <a:t>Y</a:t>
            </a:r>
            <a:r>
              <a:rPr lang="zh-CN" altLang="en-US" sz="1200" dirty="0" smtClean="0">
                <a:latin typeface="+mn-ea"/>
                <a:ea typeface="+mn-ea"/>
              </a:rPr>
              <a:t>；如果是，为了过了那么久都还没有转化或退楼；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）对</a:t>
            </a:r>
            <a:r>
              <a:rPr lang="zh-CN" altLang="en-US" sz="1200" dirty="0">
                <a:latin typeface="+mn-ea"/>
                <a:ea typeface="+mn-ea"/>
              </a:rPr>
              <a:t>台账中金额</a:t>
            </a:r>
            <a:r>
              <a:rPr lang="zh-CN" altLang="en-US" sz="1200" dirty="0" smtClean="0">
                <a:latin typeface="+mn-ea"/>
                <a:ea typeface="+mn-ea"/>
              </a:rPr>
              <a:t>超过</a:t>
            </a: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en-US" altLang="zh-CN" sz="1200" dirty="0" smtClean="0">
                <a:latin typeface="+mn-ea"/>
                <a:ea typeface="+mn-ea"/>
              </a:rPr>
              <a:t>00</a:t>
            </a:r>
            <a:r>
              <a:rPr lang="zh-CN" altLang="en-US" sz="1200" dirty="0">
                <a:latin typeface="+mn-ea"/>
                <a:ea typeface="+mn-ea"/>
              </a:rPr>
              <a:t>万</a:t>
            </a:r>
            <a:r>
              <a:rPr lang="zh-CN" altLang="en-US" sz="1200" dirty="0" smtClean="0">
                <a:latin typeface="+mn-ea"/>
                <a:ea typeface="+mn-ea"/>
              </a:rPr>
              <a:t>元或其他金额较大的房源</a:t>
            </a:r>
            <a:r>
              <a:rPr lang="zh-CN" altLang="en-US" sz="1200" dirty="0">
                <a:latin typeface="+mn-ea"/>
                <a:ea typeface="+mn-ea"/>
              </a:rPr>
              <a:t>抽查合同或认购书，检查各列填写是否</a:t>
            </a:r>
            <a:r>
              <a:rPr lang="zh-CN" altLang="en-US" sz="1200" dirty="0" smtClean="0">
                <a:latin typeface="+mn-ea"/>
                <a:ea typeface="+mn-ea"/>
              </a:rPr>
              <a:t>正确。</a:t>
            </a:r>
            <a:endParaRPr lang="en-US" altLang="zh-CN" sz="12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60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利润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>
                  <a:cs typeface="+mn-ea"/>
                  <a:sym typeface="+mn-lt"/>
                </a:rPr>
                <a:t>利润</a:t>
              </a:r>
              <a:r>
                <a:rPr lang="zh-CN" altLang="en-US" sz="1600" b="1" dirty="0" smtClean="0">
                  <a:cs typeface="+mn-ea"/>
                  <a:sym typeface="+mn-lt"/>
                </a:rPr>
                <a:t>表分析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2" y="1188021"/>
            <a:ext cx="7559495" cy="4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88502" y="5292477"/>
            <a:ext cx="78655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400" dirty="0">
                <a:solidFill>
                  <a:srgbClr val="FFC000"/>
                </a:solidFill>
                <a:latin typeface="+mn-ea"/>
                <a:ea typeface="+mn-ea"/>
                <a:sym typeface="Wingdings 3"/>
              </a:rPr>
              <a:t> </a:t>
            </a:r>
            <a:r>
              <a:rPr lang="zh-CN" altLang="en-US" sz="1400" b="1" dirty="0">
                <a:latin typeface="+mn-ea"/>
                <a:ea typeface="+mn-ea"/>
                <a:sym typeface="Wingdings 3"/>
              </a:rPr>
              <a:t>填报</a:t>
            </a:r>
            <a:r>
              <a:rPr lang="zh-CN" altLang="en-US" sz="1400" b="1" dirty="0" smtClean="0">
                <a:latin typeface="+mn-ea"/>
                <a:ea typeface="+mn-ea"/>
              </a:rPr>
              <a:t>要点补充：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）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个口径利润表的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预算数应该一致</a:t>
            </a:r>
            <a:r>
              <a:rPr lang="zh-CN" altLang="en-US" sz="1200" dirty="0" smtClean="0">
                <a:latin typeface="+mn-ea"/>
                <a:ea typeface="+mn-ea"/>
              </a:rPr>
              <a:t>，包括</a:t>
            </a:r>
            <a:r>
              <a:rPr lang="zh-CN" altLang="en-US" sz="1200" dirty="0">
                <a:latin typeface="+mn-ea"/>
                <a:ea typeface="+mn-ea"/>
              </a:rPr>
              <a:t>截止</a:t>
            </a:r>
            <a:r>
              <a:rPr lang="zh-CN" altLang="en-US" sz="1200" dirty="0" smtClean="0">
                <a:latin typeface="+mn-ea"/>
                <a:ea typeface="+mn-ea"/>
              </a:rPr>
              <a:t>至</a:t>
            </a:r>
            <a:r>
              <a:rPr lang="en-US" altLang="zh-CN" sz="1200" dirty="0" smtClean="0">
                <a:latin typeface="+mn-ea"/>
                <a:ea typeface="+mn-ea"/>
              </a:rPr>
              <a:t>2018</a:t>
            </a:r>
            <a:r>
              <a:rPr lang="zh-CN" altLang="en-US" sz="1200" dirty="0" smtClean="0">
                <a:latin typeface="+mn-ea"/>
                <a:ea typeface="+mn-ea"/>
              </a:rPr>
              <a:t>年末、</a:t>
            </a:r>
            <a:r>
              <a:rPr lang="en-US" altLang="zh-CN" sz="1200" dirty="0" smtClean="0">
                <a:latin typeface="+mn-ea"/>
                <a:ea typeface="+mn-ea"/>
              </a:rPr>
              <a:t>2019</a:t>
            </a:r>
            <a:r>
              <a:rPr lang="zh-CN" altLang="en-US" sz="1200" dirty="0" smtClean="0">
                <a:latin typeface="+mn-ea"/>
                <a:ea typeface="+mn-ea"/>
              </a:rPr>
              <a:t>年全年和截止至</a:t>
            </a:r>
            <a:r>
              <a:rPr lang="en-US" altLang="zh-CN" sz="1200" dirty="0" smtClean="0">
                <a:latin typeface="+mn-ea"/>
                <a:ea typeface="+mn-ea"/>
              </a:rPr>
              <a:t>2019</a:t>
            </a:r>
            <a:r>
              <a:rPr lang="zh-CN" altLang="en-US" sz="1200" dirty="0" smtClean="0">
                <a:latin typeface="+mn-ea"/>
                <a:ea typeface="+mn-ea"/>
              </a:rPr>
              <a:t>年末的预算数；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 smtClean="0">
                <a:latin typeface="+mn-ea"/>
                <a:ea typeface="+mn-ea"/>
              </a:rPr>
              <a:t>）如果截止至</a:t>
            </a:r>
            <a:r>
              <a:rPr lang="en-US" altLang="zh-CN" sz="1200" dirty="0" smtClean="0">
                <a:latin typeface="+mn-ea"/>
                <a:ea typeface="+mn-ea"/>
              </a:rPr>
              <a:t>2018</a:t>
            </a:r>
            <a:r>
              <a:rPr lang="zh-CN" altLang="en-US" sz="1200" dirty="0" smtClean="0">
                <a:latin typeface="+mn-ea"/>
                <a:ea typeface="+mn-ea"/>
              </a:rPr>
              <a:t>年末计入利润表的面积和收入，与</a:t>
            </a:r>
            <a:r>
              <a:rPr lang="en-US" altLang="zh-CN" sz="1200" dirty="0" smtClean="0">
                <a:latin typeface="+mn-ea"/>
                <a:ea typeface="+mn-ea"/>
              </a:rPr>
              <a:t>6</a:t>
            </a:r>
            <a:r>
              <a:rPr lang="zh-CN" altLang="en-US" sz="1200" dirty="0" smtClean="0">
                <a:latin typeface="+mn-ea"/>
                <a:ea typeface="+mn-ea"/>
              </a:rPr>
              <a:t>月的定稿数不同，财务费用、土增税应重新计算，而不是数值化；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）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个口径利润表的</a:t>
            </a:r>
            <a:r>
              <a:rPr lang="zh-CN" altLang="en-US" sz="1200" b="1" dirty="0">
                <a:solidFill>
                  <a:srgbClr val="FF0000"/>
                </a:solidFill>
                <a:latin typeface="+mn-ea"/>
                <a:ea typeface="+mn-ea"/>
              </a:rPr>
              <a:t>面积、含税收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入必须与台账一致</a:t>
            </a:r>
            <a:r>
              <a:rPr lang="zh-CN" altLang="en-US" sz="1200" dirty="0">
                <a:latin typeface="+mn-ea"/>
                <a:ea typeface="+mn-ea"/>
              </a:rPr>
              <a:t>，包括截止至</a:t>
            </a:r>
            <a:r>
              <a:rPr lang="en-US" altLang="zh-CN" sz="1200" dirty="0">
                <a:latin typeface="+mn-ea"/>
                <a:ea typeface="+mn-ea"/>
              </a:rPr>
              <a:t>2018</a:t>
            </a:r>
            <a:r>
              <a:rPr lang="zh-CN" altLang="en-US" sz="1200" dirty="0">
                <a:latin typeface="+mn-ea"/>
                <a:ea typeface="+mn-ea"/>
              </a:rPr>
              <a:t>年末、截止至</a:t>
            </a:r>
            <a:r>
              <a:rPr lang="en-US" altLang="zh-CN" sz="1200" dirty="0" smtClean="0">
                <a:latin typeface="+mn-ea"/>
                <a:ea typeface="+mn-ea"/>
              </a:rPr>
              <a:t>2019</a:t>
            </a:r>
            <a:r>
              <a:rPr lang="zh-CN" altLang="en-US" sz="1200" dirty="0" smtClean="0">
                <a:latin typeface="+mn-ea"/>
                <a:ea typeface="+mn-ea"/>
              </a:rPr>
              <a:t>年末的。</a:t>
            </a:r>
            <a:endParaRPr lang="en-US" altLang="zh-CN" sz="12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72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利润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>
                  <a:cs typeface="+mn-ea"/>
                  <a:sym typeface="+mn-lt"/>
                </a:rPr>
                <a:t>利润</a:t>
              </a:r>
              <a:r>
                <a:rPr lang="zh-CN" altLang="en-US" sz="1600" b="1" dirty="0" smtClean="0">
                  <a:cs typeface="+mn-ea"/>
                  <a:sym typeface="+mn-lt"/>
                </a:rPr>
                <a:t>表分析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88502" y="4788421"/>
            <a:ext cx="78655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400" dirty="0">
                <a:solidFill>
                  <a:srgbClr val="FFC000"/>
                </a:solidFill>
                <a:latin typeface="+mn-ea"/>
                <a:ea typeface="+mn-ea"/>
                <a:sym typeface="Wingdings 3"/>
              </a:rPr>
              <a:t> </a:t>
            </a:r>
            <a:r>
              <a:rPr lang="zh-CN" altLang="en-US" sz="1400" b="1" dirty="0">
                <a:latin typeface="+mn-ea"/>
                <a:ea typeface="+mn-ea"/>
              </a:rPr>
              <a:t>分析要点：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实际执行净利润率跟预算目标净利润率的变动解释，包括：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）纯毛利率：纯毛利率的变化是什么导致的？售价变化？销售结构变化？单方成本错了？纯毛利率就已经是负的，有穿成本销售报告吗？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 smtClean="0">
                <a:latin typeface="+mn-ea"/>
                <a:ea typeface="+mn-ea"/>
              </a:rPr>
              <a:t>）费用占收入比例：如果三费占收入的比例较预算的比例发生较大的波动，应重点解释；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）土增税和所得税：</a:t>
            </a:r>
            <a:r>
              <a:rPr lang="en-US" altLang="zh-CN" sz="1200" dirty="0" smtClean="0">
                <a:latin typeface="+mn-ea"/>
                <a:ea typeface="+mn-ea"/>
              </a:rPr>
              <a:t>XXXXXXXXX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1188021"/>
            <a:ext cx="7495306" cy="36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QAAAB+LCAAAAAAABACrVlIpqSxIVbJSCs5NLCpxyUxML0rM9SxJzVXSUfJMUbLKK83J0VFyysxLycxLdy/KLy0oVrKKjq0FALpUkis5AAAA"/>
          <p:cNvPicPr>
            <a:picLocks noChangeAspect="1" noChangeArrowheads="1"/>
          </p:cNvPicPr>
          <p:nvPr/>
        </p:nvPicPr>
        <p:blipFill>
          <a:blip r:embed="rId3"/>
          <a:srcRect l="5449"/>
          <a:stretch>
            <a:fillRect/>
          </a:stretch>
        </p:blipFill>
        <p:spPr bwMode="auto">
          <a:xfrm>
            <a:off x="-6351" y="2"/>
            <a:ext cx="6903648" cy="68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49799" y="0"/>
            <a:ext cx="9107810" cy="6599730"/>
            <a:chOff x="2101180" y="0"/>
            <a:chExt cx="10090820" cy="6864801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9274225" y="0"/>
              <a:ext cx="291777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2101180" y="20401"/>
              <a:ext cx="7213140" cy="68444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82"/>
          <p:cNvSpPr/>
          <p:nvPr/>
        </p:nvSpPr>
        <p:spPr>
          <a:xfrm rot="2968493">
            <a:off x="-466898" y="-2013468"/>
            <a:ext cx="3002236" cy="3770967"/>
          </a:xfrm>
          <a:custGeom>
            <a:avLst/>
            <a:gdLst>
              <a:gd name="connsiteX0" fmla="*/ 0 w 3075252"/>
              <a:gd name="connsiteY0" fmla="*/ 0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0 w 3075252"/>
              <a:gd name="connsiteY4" fmla="*/ 0 h 3613333"/>
              <a:gd name="connsiteX0" fmla="*/ 1859907 w 3075252"/>
              <a:gd name="connsiteY0" fmla="*/ 1445566 h 3613333"/>
              <a:gd name="connsiteX1" fmla="*/ 3075252 w 3075252"/>
              <a:gd name="connsiteY1" fmla="*/ 0 h 3613333"/>
              <a:gd name="connsiteX2" fmla="*/ 3075252 w 3075252"/>
              <a:gd name="connsiteY2" fmla="*/ 3613333 h 3613333"/>
              <a:gd name="connsiteX3" fmla="*/ 0 w 3075252"/>
              <a:gd name="connsiteY3" fmla="*/ 3613333 h 3613333"/>
              <a:gd name="connsiteX4" fmla="*/ 1859907 w 3075252"/>
              <a:gd name="connsiteY4" fmla="*/ 1445566 h 3613333"/>
              <a:gd name="connsiteX0" fmla="*/ 1859907 w 3075252"/>
              <a:gd name="connsiteY0" fmla="*/ 1445566 h 3630465"/>
              <a:gd name="connsiteX1" fmla="*/ 3075252 w 3075252"/>
              <a:gd name="connsiteY1" fmla="*/ 0 h 3630465"/>
              <a:gd name="connsiteX2" fmla="*/ 3075252 w 3075252"/>
              <a:gd name="connsiteY2" fmla="*/ 3613333 h 3630465"/>
              <a:gd name="connsiteX3" fmla="*/ 327350 w 3075252"/>
              <a:gd name="connsiteY3" fmla="*/ 3630465 h 3630465"/>
              <a:gd name="connsiteX4" fmla="*/ 0 w 3075252"/>
              <a:gd name="connsiteY4" fmla="*/ 3613333 h 3630465"/>
              <a:gd name="connsiteX5" fmla="*/ 1859907 w 3075252"/>
              <a:gd name="connsiteY5" fmla="*/ 1445566 h 3630465"/>
              <a:gd name="connsiteX0" fmla="*/ 1788757 w 3004102"/>
              <a:gd name="connsiteY0" fmla="*/ 1445566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88757 w 3004102"/>
              <a:gd name="connsiteY5" fmla="*/ 1445566 h 3630465"/>
              <a:gd name="connsiteX0" fmla="*/ 1746306 w 3004102"/>
              <a:gd name="connsiteY0" fmla="*/ 1345119 h 3630465"/>
              <a:gd name="connsiteX1" fmla="*/ 3004102 w 3004102"/>
              <a:gd name="connsiteY1" fmla="*/ 0 h 3630465"/>
              <a:gd name="connsiteX2" fmla="*/ 3004102 w 3004102"/>
              <a:gd name="connsiteY2" fmla="*/ 3613333 h 3630465"/>
              <a:gd name="connsiteX3" fmla="*/ 256200 w 3004102"/>
              <a:gd name="connsiteY3" fmla="*/ 3630465 h 3630465"/>
              <a:gd name="connsiteX4" fmla="*/ 0 w 3004102"/>
              <a:gd name="connsiteY4" fmla="*/ 3417522 h 3630465"/>
              <a:gd name="connsiteX5" fmla="*/ 1746306 w 3004102"/>
              <a:gd name="connsiteY5" fmla="*/ 1345119 h 3630465"/>
              <a:gd name="connsiteX0" fmla="*/ 1746306 w 3004102"/>
              <a:gd name="connsiteY0" fmla="*/ 1412532 h 3697878"/>
              <a:gd name="connsiteX1" fmla="*/ 2981532 w 3004102"/>
              <a:gd name="connsiteY1" fmla="*/ 0 h 3697878"/>
              <a:gd name="connsiteX2" fmla="*/ 3004102 w 3004102"/>
              <a:gd name="connsiteY2" fmla="*/ 3680746 h 3697878"/>
              <a:gd name="connsiteX3" fmla="*/ 256200 w 3004102"/>
              <a:gd name="connsiteY3" fmla="*/ 3697878 h 3697878"/>
              <a:gd name="connsiteX4" fmla="*/ 0 w 3004102"/>
              <a:gd name="connsiteY4" fmla="*/ 3484935 h 3697878"/>
              <a:gd name="connsiteX5" fmla="*/ 1746306 w 3004102"/>
              <a:gd name="connsiteY5" fmla="*/ 1412532 h 3697878"/>
              <a:gd name="connsiteX0" fmla="*/ 1746306 w 3010530"/>
              <a:gd name="connsiteY0" fmla="*/ 1483980 h 3769326"/>
              <a:gd name="connsiteX1" fmla="*/ 3010530 w 3010530"/>
              <a:gd name="connsiteY1" fmla="*/ 0 h 3769326"/>
              <a:gd name="connsiteX2" fmla="*/ 3004102 w 3010530"/>
              <a:gd name="connsiteY2" fmla="*/ 3752194 h 3769326"/>
              <a:gd name="connsiteX3" fmla="*/ 256200 w 3010530"/>
              <a:gd name="connsiteY3" fmla="*/ 3769326 h 3769326"/>
              <a:gd name="connsiteX4" fmla="*/ 0 w 3010530"/>
              <a:gd name="connsiteY4" fmla="*/ 3556383 h 3769326"/>
              <a:gd name="connsiteX5" fmla="*/ 1746306 w 3010530"/>
              <a:gd name="connsiteY5" fmla="*/ 1483980 h 376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0530" h="3769326">
                <a:moveTo>
                  <a:pt x="1746306" y="1483980"/>
                </a:moveTo>
                <a:lnTo>
                  <a:pt x="3010530" y="0"/>
                </a:lnTo>
                <a:cubicBezTo>
                  <a:pt x="3008387" y="1250731"/>
                  <a:pt x="3006245" y="2501463"/>
                  <a:pt x="3004102" y="3752194"/>
                </a:cubicBezTo>
                <a:lnTo>
                  <a:pt x="256200" y="3769326"/>
                </a:lnTo>
                <a:lnTo>
                  <a:pt x="0" y="3556383"/>
                </a:lnTo>
                <a:lnTo>
                  <a:pt x="1746306" y="14839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175BE"/>
              </a:solidFill>
              <a:cs typeface="+mn-ea"/>
              <a:sym typeface="+mn-lt"/>
            </a:endParaRPr>
          </a:p>
        </p:txBody>
      </p:sp>
      <p:sp>
        <p:nvSpPr>
          <p:cNvPr id="3" name="AutoShape 2" descr="http://www.rfchina.com.hk/Images/cn/201391184932966.jpg"/>
          <p:cNvSpPr>
            <a:spLocks noChangeAspect="1" noChangeArrowheads="1"/>
          </p:cNvSpPr>
          <p:nvPr/>
        </p:nvSpPr>
        <p:spPr bwMode="auto">
          <a:xfrm>
            <a:off x="143633" y="-144095"/>
            <a:ext cx="281403" cy="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zh-CN" altLang="en-US" sz="21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17"/>
          <p:cNvSpPr txBox="1">
            <a:spLocks/>
          </p:cNvSpPr>
          <p:nvPr/>
        </p:nvSpPr>
        <p:spPr>
          <a:xfrm>
            <a:off x="4731857" y="3175081"/>
            <a:ext cx="4160605" cy="1849590"/>
          </a:xfrm>
          <a:prstGeom prst="rect">
            <a:avLst/>
          </a:prstGeom>
          <a:noFill/>
        </p:spPr>
        <p:txBody>
          <a:bodyPr vert="horz" lIns="90000" tIns="45720" rIns="90000" bIns="45720" rtlCol="0" anchor="b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感谢聆听！</a:t>
            </a:r>
          </a:p>
          <a:p>
            <a:pPr marL="0" marR="0" lvl="0" indent="0" algn="l" defTabSz="685766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065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60365" y="1507688"/>
            <a:ext cx="1035295" cy="619739"/>
            <a:chOff x="3059833" y="1511535"/>
            <a:chExt cx="1035115" cy="621321"/>
          </a:xfrm>
        </p:grpSpPr>
        <p:sp>
          <p:nvSpPr>
            <p:cNvPr id="8" name="iS1ide-Oval 9"/>
            <p:cNvSpPr/>
            <p:nvPr/>
          </p:nvSpPr>
          <p:spPr bwMode="auto">
            <a:xfrm>
              <a:off x="3944781" y="1747114"/>
              <a:ext cx="150167" cy="15016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9" name="iS1ide-Oval 10"/>
          <p:cNvSpPr/>
          <p:nvPr/>
        </p:nvSpPr>
        <p:spPr bwMode="auto">
          <a:xfrm>
            <a:off x="3945466" y="4197760"/>
            <a:ext cx="150193" cy="149785"/>
          </a:xfrm>
          <a:prstGeom prst="ellipse">
            <a:avLst/>
          </a:prstGeom>
          <a:noFill/>
          <a:ln w="19050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iS1ide-Teardrop 16"/>
          <p:cNvSpPr/>
          <p:nvPr/>
        </p:nvSpPr>
        <p:spPr bwMode="auto">
          <a:xfrm rot="2691234">
            <a:off x="3060363" y="3981264"/>
            <a:ext cx="621430" cy="619741"/>
          </a:xfrm>
          <a:prstGeom prst="teardrop">
            <a:avLst/>
          </a:prstGeom>
          <a:solidFill>
            <a:srgbClr val="D0D0D0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iS1ide-Oval 23"/>
          <p:cNvSpPr/>
          <p:nvPr/>
        </p:nvSpPr>
        <p:spPr bwMode="auto">
          <a:xfrm>
            <a:off x="3075731" y="3996557"/>
            <a:ext cx="598749" cy="597122"/>
          </a:xfrm>
          <a:prstGeom prst="ellipse">
            <a:avLst/>
          </a:prstGeom>
          <a:solidFill>
            <a:srgbClr val="D0D0D0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cxnSp>
        <p:nvCxnSpPr>
          <p:cNvPr id="7" name="iS1ide-Straight Connector 8"/>
          <p:cNvCxnSpPr/>
          <p:nvPr/>
        </p:nvCxnSpPr>
        <p:spPr>
          <a:xfrm>
            <a:off x="4020561" y="978232"/>
            <a:ext cx="0" cy="51926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ṡľíḍè-TextBox 30"/>
          <p:cNvSpPr txBox="1"/>
          <p:nvPr/>
        </p:nvSpPr>
        <p:spPr>
          <a:xfrm>
            <a:off x="4572794" y="1802092"/>
            <a:ext cx="1259429" cy="181684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提</a:t>
            </a:r>
            <a:r>
              <a:rPr lang="zh-CN" altLang="en-US" sz="2400" b="1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交资料及时间要求</a:t>
            </a:r>
            <a:endParaRPr lang="zh-CN" altLang="en-US" sz="2400" b="1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609735" y="3852317"/>
            <a:ext cx="4283539" cy="559894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填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报要点</a:t>
            </a: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补充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及分析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861191" y="2558374"/>
            <a:ext cx="1406948" cy="1578193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77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18"/>
          <p:cNvSpPr>
            <a:spLocks noChangeArrowheads="1"/>
          </p:cNvSpPr>
          <p:nvPr/>
        </p:nvSpPr>
        <p:spPr bwMode="auto">
          <a:xfrm>
            <a:off x="778011" y="184835"/>
            <a:ext cx="5523872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提交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资料及时间要求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95117"/>
              </p:ext>
            </p:extLst>
          </p:nvPr>
        </p:nvGraphicFramePr>
        <p:xfrm>
          <a:off x="457569" y="1260029"/>
          <a:ext cx="8208913" cy="4202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490"/>
                <a:gridCol w="1925810"/>
                <a:gridCol w="1291134"/>
                <a:gridCol w="4320479"/>
              </a:tblGrid>
              <a:tr h="409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序号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报表名称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地区交表时间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effectLst/>
                        </a:rPr>
                        <a:t>说明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</a:tr>
              <a:tr h="527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1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表</a:t>
                      </a:r>
                      <a:r>
                        <a:rPr lang="en-US" sz="900" kern="100" dirty="0">
                          <a:effectLst/>
                        </a:rPr>
                        <a:t>2 XX</a:t>
                      </a:r>
                      <a:r>
                        <a:rPr lang="zh-CN" sz="900" kern="100" dirty="0">
                          <a:effectLst/>
                        </a:rPr>
                        <a:t>项目收入成本和利润预算执行表（销售定稿）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effectLst/>
                        </a:rPr>
                        <a:t>（</a:t>
                      </a:r>
                      <a:r>
                        <a:rPr lang="en-US" altLang="zh-CN" sz="900" kern="100" dirty="0" smtClean="0">
                          <a:effectLst/>
                        </a:rPr>
                        <a:t>1</a:t>
                      </a:r>
                      <a:r>
                        <a:rPr lang="zh-CN" altLang="en-US" sz="900" kern="100" dirty="0" smtClean="0">
                          <a:effectLst/>
                        </a:rPr>
                        <a:t>）</a:t>
                      </a:r>
                      <a:r>
                        <a:rPr lang="zh-CN" sz="900" kern="100" dirty="0" smtClean="0">
                          <a:effectLst/>
                        </a:rPr>
                        <a:t>只</a:t>
                      </a:r>
                      <a:r>
                        <a:rPr lang="zh-CN" sz="900" kern="100" dirty="0">
                          <a:effectLst/>
                        </a:rPr>
                        <a:t>报送《表</a:t>
                      </a:r>
                      <a:r>
                        <a:rPr lang="en-US" sz="900" kern="100" dirty="0" smtClean="0">
                          <a:effectLst/>
                        </a:rPr>
                        <a:t>2</a:t>
                      </a:r>
                      <a:r>
                        <a:rPr lang="en-US" altLang="zh-CN" sz="900" kern="100" dirty="0" smtClean="0">
                          <a:effectLst/>
                        </a:rPr>
                        <a:t> –</a:t>
                      </a:r>
                      <a:r>
                        <a:rPr lang="en-US" altLang="zh-CN" sz="900" kern="100" baseline="0" dirty="0" smtClean="0">
                          <a:effectLst/>
                        </a:rPr>
                        <a:t> </a:t>
                      </a:r>
                      <a:r>
                        <a:rPr lang="zh-CN" altLang="en-US" sz="900" kern="100" baseline="0" dirty="0" smtClean="0">
                          <a:effectLst/>
                        </a:rPr>
                        <a:t>销售定稿</a:t>
                      </a:r>
                      <a:r>
                        <a:rPr lang="zh-CN" sz="900" kern="100" dirty="0" smtClean="0">
                          <a:effectLst/>
                        </a:rPr>
                        <a:t>》</a:t>
                      </a:r>
                      <a:r>
                        <a:rPr lang="zh-CN" sz="900" kern="100" dirty="0">
                          <a:effectLst/>
                        </a:rPr>
                        <a:t>，销售数据取自《销售统计报表</a:t>
                      </a:r>
                      <a:r>
                        <a:rPr lang="en-US" sz="900" kern="100" dirty="0">
                          <a:effectLst/>
                        </a:rPr>
                        <a:t> - B2</a:t>
                      </a:r>
                      <a:r>
                        <a:rPr lang="zh-CN" sz="900" kern="100" dirty="0" smtClean="0">
                          <a:effectLst/>
                        </a:rPr>
                        <a:t>》</a:t>
                      </a:r>
                      <a:r>
                        <a:rPr lang="zh-CN" altLang="en-US" sz="900" kern="100" dirty="0" smtClean="0">
                          <a:effectLst/>
                        </a:rPr>
                        <a:t>；</a:t>
                      </a:r>
                      <a:endParaRPr lang="en-US" altLang="zh-CN" sz="900" kern="100" dirty="0" smtClean="0">
                        <a:effectLst/>
                      </a:endParaRPr>
                    </a:p>
                  </a:txBody>
                  <a:tcPr marL="56676" marR="56676" marT="0" marB="0" anchor="ctr"/>
                </a:tc>
              </a:tr>
              <a:tr h="563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2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已确定项目面积统计表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900" b="1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6676" marR="56676" marT="0" marB="0" anchor="ctr"/>
                </a:tc>
              </a:tr>
              <a:tr h="732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3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</a:rPr>
                        <a:t>节点执行情况表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effectLst/>
                        </a:rPr>
                        <a:t>（</a:t>
                      </a:r>
                      <a:r>
                        <a:rPr lang="en-US" altLang="zh-CN" sz="900" kern="100" dirty="0" smtClean="0">
                          <a:effectLst/>
                        </a:rPr>
                        <a:t>1</a:t>
                      </a:r>
                      <a:r>
                        <a:rPr lang="zh-CN" altLang="en-US" sz="900" kern="100" dirty="0" smtClean="0">
                          <a:effectLst/>
                        </a:rPr>
                        <a:t>）</a:t>
                      </a:r>
                      <a:r>
                        <a:rPr lang="zh-CN" sz="900" kern="100" dirty="0" smtClean="0">
                          <a:effectLst/>
                        </a:rPr>
                        <a:t>责任书</a:t>
                      </a:r>
                      <a:r>
                        <a:rPr lang="zh-CN" sz="900" kern="100" dirty="0">
                          <a:effectLst/>
                        </a:rPr>
                        <a:t>变更前，填写《节点执行情况表》应使用变更前的节点计划而非新的总控</a:t>
                      </a:r>
                      <a:r>
                        <a:rPr lang="zh-CN" sz="900" kern="100" dirty="0" smtClean="0">
                          <a:effectLst/>
                        </a:rPr>
                        <a:t>计划</a:t>
                      </a:r>
                      <a:r>
                        <a:rPr lang="zh-CN" altLang="en-US" sz="900" kern="100" dirty="0" smtClean="0">
                          <a:effectLst/>
                        </a:rPr>
                        <a:t>；</a:t>
                      </a:r>
                      <a:endParaRPr lang="en-US" altLang="zh-CN" sz="9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effectLst/>
                        </a:rPr>
                        <a:t>（</a:t>
                      </a:r>
                      <a:r>
                        <a:rPr lang="en-US" altLang="zh-CN" sz="900" kern="100" dirty="0" smtClean="0">
                          <a:effectLst/>
                        </a:rPr>
                        <a:t>2</a:t>
                      </a:r>
                      <a:r>
                        <a:rPr lang="zh-CN" altLang="en-US" sz="900" kern="100" dirty="0" smtClean="0">
                          <a:effectLst/>
                        </a:rPr>
                        <a:t>）如发生延期，请务必在原因里做详细解释；业务部门没有提供解释的，请负责预算的同事询问业务部门后补充填写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4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表</a:t>
                      </a:r>
                      <a:r>
                        <a:rPr lang="en-US" sz="900" kern="100" dirty="0">
                          <a:effectLst/>
                        </a:rPr>
                        <a:t>2 XX</a:t>
                      </a:r>
                      <a:r>
                        <a:rPr lang="zh-CN" sz="900" kern="100" dirty="0">
                          <a:effectLst/>
                        </a:rPr>
                        <a:t>项目收入成本和利润预算执行表（全部定稿）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</a:rPr>
                        <a:t>1</a:t>
                      </a:r>
                      <a:r>
                        <a:rPr lang="zh-CN" altLang="en-US" sz="900" kern="100" dirty="0" smtClean="0">
                          <a:effectLst/>
                        </a:rPr>
                        <a:t>、提交</a:t>
                      </a:r>
                      <a:r>
                        <a:rPr lang="en-US" altLang="zh-CN" sz="900" kern="100" dirty="0" smtClean="0">
                          <a:effectLst/>
                        </a:rPr>
                        <a:t>4</a:t>
                      </a:r>
                      <a:r>
                        <a:rPr lang="zh-CN" altLang="en-US" sz="900" kern="100" dirty="0" smtClean="0">
                          <a:effectLst/>
                        </a:rPr>
                        <a:t>张利润表；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</a:rPr>
                        <a:t>2</a:t>
                      </a:r>
                      <a:r>
                        <a:rPr lang="zh-CN" altLang="en-US" sz="900" kern="100" dirty="0" smtClean="0">
                          <a:effectLst/>
                        </a:rPr>
                        <a:t>、</a:t>
                      </a:r>
                      <a:r>
                        <a:rPr lang="en-US" altLang="zh-CN" sz="900" kern="100" dirty="0" smtClean="0">
                          <a:effectLst/>
                        </a:rPr>
                        <a:t>4</a:t>
                      </a:r>
                      <a:r>
                        <a:rPr lang="zh-CN" altLang="en-US" sz="900" kern="100" dirty="0" smtClean="0">
                          <a:effectLst/>
                        </a:rPr>
                        <a:t>个口径利润表截止至</a:t>
                      </a:r>
                      <a:r>
                        <a:rPr lang="en-US" altLang="zh-CN" sz="900" kern="100" dirty="0" smtClean="0">
                          <a:effectLst/>
                        </a:rPr>
                        <a:t>2018</a:t>
                      </a:r>
                      <a:r>
                        <a:rPr lang="zh-CN" altLang="en-US" sz="900" kern="100" dirty="0" smtClean="0">
                          <a:effectLst/>
                        </a:rPr>
                        <a:t>年、</a:t>
                      </a:r>
                      <a:r>
                        <a:rPr lang="en-US" altLang="zh-CN" sz="900" kern="100" dirty="0" smtClean="0">
                          <a:effectLst/>
                        </a:rPr>
                        <a:t>2019</a:t>
                      </a:r>
                      <a:r>
                        <a:rPr lang="zh-CN" altLang="en-US" sz="900" kern="100" dirty="0" smtClean="0">
                          <a:effectLst/>
                        </a:rPr>
                        <a:t>年、截止至</a:t>
                      </a:r>
                      <a:r>
                        <a:rPr lang="en-US" altLang="zh-CN" sz="900" kern="100" dirty="0" smtClean="0">
                          <a:effectLst/>
                        </a:rPr>
                        <a:t>2019</a:t>
                      </a:r>
                      <a:r>
                        <a:rPr lang="zh-CN" altLang="en-US" sz="900" kern="100" dirty="0" smtClean="0">
                          <a:effectLst/>
                        </a:rPr>
                        <a:t>年的面积、收入请与台账核对一致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</a:tr>
              <a:tr h="415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4.1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zh-CN" altLang="en-US" sz="9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地区</a:t>
                      </a:r>
                      <a:r>
                        <a:rPr lang="en-US" altLang="zh-CN" sz="9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r>
                        <a:rPr lang="zh-CN" altLang="en-US" sz="9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项目利润表销售金额调整过程、台账</a:t>
                      </a: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900" kern="100" dirty="0" smtClean="0">
                          <a:effectLst/>
                        </a:rPr>
                        <a:t>每月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zh-CN" sz="900" kern="100" dirty="0" smtClean="0">
                          <a:effectLst/>
                        </a:rPr>
                        <a:t>日下班前</a:t>
                      </a:r>
                      <a:endParaRPr lang="zh-CN" altLang="zh-CN" sz="90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5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预算执行分析报告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</a:t>
                      </a:r>
                      <a:r>
                        <a:rPr lang="zh-CN" sz="900" kern="100" dirty="0">
                          <a:effectLst/>
                        </a:rPr>
                        <a:t>、报告必须包含《各项目责任书执行主要问题列表》所描述的内容，未包括《各项目责任书执行主要问题列表》要点的报告将被退回重写。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</a:tr>
              <a:tr h="403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6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各项目责任书执行主要问题列表（全部定稿）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</a:rPr>
                        <a:t>每月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CN" sz="900" kern="100" dirty="0">
                          <a:effectLst/>
                        </a:rPr>
                        <a:t>日下班前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900" kern="100" dirty="0" smtClean="0">
                          <a:effectLst/>
                        </a:rPr>
                        <a:t>主</a:t>
                      </a:r>
                      <a:r>
                        <a:rPr lang="zh-CN" sz="900" kern="100" dirty="0">
                          <a:effectLst/>
                        </a:rPr>
                        <a:t>要问题应从《预算执行分析报告》中提取主要内容。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6676" marR="56676" marT="0" marB="0" anchor="ctr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61001" y="753488"/>
            <a:ext cx="3601025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月度预算执行提交时间表：</a:t>
            </a:r>
            <a:endParaRPr lang="zh-CN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7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1ide-Oval 10"/>
          <p:cNvSpPr/>
          <p:nvPr/>
        </p:nvSpPr>
        <p:spPr bwMode="auto">
          <a:xfrm>
            <a:off x="3945466" y="4106641"/>
            <a:ext cx="150193" cy="149785"/>
          </a:xfrm>
          <a:prstGeom prst="ellipse">
            <a:avLst/>
          </a:prstGeom>
          <a:noFill/>
          <a:ln w="19050" cap="flat" cmpd="sng" algn="ctr">
            <a:solidFill>
              <a:srgbClr val="D0D0D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4000" b="1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iS1ide-Straight Connector 8"/>
          <p:cNvCxnSpPr/>
          <p:nvPr/>
        </p:nvCxnSpPr>
        <p:spPr>
          <a:xfrm>
            <a:off x="4020561" y="1077297"/>
            <a:ext cx="0" cy="51926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ṡľíḍè-TextBox 30"/>
          <p:cNvSpPr txBox="1"/>
          <p:nvPr/>
        </p:nvSpPr>
        <p:spPr>
          <a:xfrm>
            <a:off x="4572794" y="1425305"/>
            <a:ext cx="3312368" cy="558471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提交资料及时间要求</a:t>
            </a:r>
          </a:p>
        </p:txBody>
      </p:sp>
      <p:sp>
        <p:nvSpPr>
          <p:cNvPr id="29" name="íṡľíḍè-TextBox 35"/>
          <p:cNvSpPr txBox="1"/>
          <p:nvPr/>
        </p:nvSpPr>
        <p:spPr>
          <a:xfrm>
            <a:off x="4609735" y="3863626"/>
            <a:ext cx="4283539" cy="438120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要点补充及分析</a:t>
            </a:r>
            <a:endParaRPr lang="zh-CN" altLang="en-US" sz="24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861191" y="2558374"/>
            <a:ext cx="1406948" cy="1578193"/>
            <a:chOff x="1883532" y="2813447"/>
            <a:chExt cx="1368153" cy="1538862"/>
          </a:xfrm>
        </p:grpSpPr>
        <p:sp>
          <p:nvSpPr>
            <p:cNvPr id="37" name="iS1ide-TextBox 2"/>
            <p:cNvSpPr txBox="1"/>
            <p:nvPr/>
          </p:nvSpPr>
          <p:spPr>
            <a:xfrm>
              <a:off x="1883908" y="4113076"/>
              <a:ext cx="1367777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dist"/>
              <a:r>
                <a:rPr lang="en-US" altLang="zh-CN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38" name="iS1ide-TextBox 3"/>
            <p:cNvSpPr txBox="1"/>
            <p:nvPr/>
          </p:nvSpPr>
          <p:spPr>
            <a:xfrm>
              <a:off x="1883532" y="2813447"/>
              <a:ext cx="432048" cy="123110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7" name="iS1ide-Freeform: Shape 5"/>
            <p:cNvSpPr>
              <a:spLocks noChangeAspect="1"/>
            </p:cNvSpPr>
            <p:nvPr/>
          </p:nvSpPr>
          <p:spPr bwMode="auto">
            <a:xfrm>
              <a:off x="2423592" y="2898228"/>
              <a:ext cx="828093" cy="1061545"/>
            </a:xfrm>
            <a:custGeom>
              <a:avLst/>
              <a:gdLst>
                <a:gd name="connsiteX0" fmla="*/ 339765 w 396282"/>
                <a:gd name="connsiteY0" fmla="*/ 404714 h 508000"/>
                <a:gd name="connsiteX1" fmla="*/ 396282 w 396282"/>
                <a:gd name="connsiteY1" fmla="*/ 404714 h 508000"/>
                <a:gd name="connsiteX2" fmla="*/ 314075 w 396282"/>
                <a:gd name="connsiteY2" fmla="*/ 508000 h 508000"/>
                <a:gd name="connsiteX3" fmla="*/ 314075 w 396282"/>
                <a:gd name="connsiteY3" fmla="*/ 435700 h 508000"/>
                <a:gd name="connsiteX4" fmla="*/ 339765 w 396282"/>
                <a:gd name="connsiteY4" fmla="*/ 404714 h 508000"/>
                <a:gd name="connsiteX5" fmla="*/ 46319 w 396282"/>
                <a:gd name="connsiteY5" fmla="*/ 389980 h 508000"/>
                <a:gd name="connsiteX6" fmla="*/ 41172 w 396282"/>
                <a:gd name="connsiteY6" fmla="*/ 400242 h 508000"/>
                <a:gd name="connsiteX7" fmla="*/ 41172 w 396282"/>
                <a:gd name="connsiteY7" fmla="*/ 410505 h 508000"/>
                <a:gd name="connsiteX8" fmla="*/ 46319 w 396282"/>
                <a:gd name="connsiteY8" fmla="*/ 420768 h 508000"/>
                <a:gd name="connsiteX9" fmla="*/ 200714 w 396282"/>
                <a:gd name="connsiteY9" fmla="*/ 420768 h 508000"/>
                <a:gd name="connsiteX10" fmla="*/ 205861 w 396282"/>
                <a:gd name="connsiteY10" fmla="*/ 410505 h 508000"/>
                <a:gd name="connsiteX11" fmla="*/ 205861 w 396282"/>
                <a:gd name="connsiteY11" fmla="*/ 400242 h 508000"/>
                <a:gd name="connsiteX12" fmla="*/ 200714 w 396282"/>
                <a:gd name="connsiteY12" fmla="*/ 389980 h 508000"/>
                <a:gd name="connsiteX13" fmla="*/ 46319 w 396282"/>
                <a:gd name="connsiteY13" fmla="*/ 389980 h 508000"/>
                <a:gd name="connsiteX14" fmla="*/ 51465 w 396282"/>
                <a:gd name="connsiteY14" fmla="*/ 333535 h 508000"/>
                <a:gd name="connsiteX15" fmla="*/ 41172 w 396282"/>
                <a:gd name="connsiteY15" fmla="*/ 338667 h 508000"/>
                <a:gd name="connsiteX16" fmla="*/ 41172 w 396282"/>
                <a:gd name="connsiteY16" fmla="*/ 354061 h 508000"/>
                <a:gd name="connsiteX17" fmla="*/ 51465 w 396282"/>
                <a:gd name="connsiteY17" fmla="*/ 359192 h 508000"/>
                <a:gd name="connsiteX18" fmla="*/ 339670 w 396282"/>
                <a:gd name="connsiteY18" fmla="*/ 359192 h 508000"/>
                <a:gd name="connsiteX19" fmla="*/ 349963 w 396282"/>
                <a:gd name="connsiteY19" fmla="*/ 354061 h 508000"/>
                <a:gd name="connsiteX20" fmla="*/ 349963 w 396282"/>
                <a:gd name="connsiteY20" fmla="*/ 338667 h 508000"/>
                <a:gd name="connsiteX21" fmla="*/ 339670 w 396282"/>
                <a:gd name="connsiteY21" fmla="*/ 333535 h 508000"/>
                <a:gd name="connsiteX22" fmla="*/ 51465 w 396282"/>
                <a:gd name="connsiteY22" fmla="*/ 333535 h 508000"/>
                <a:gd name="connsiteX23" fmla="*/ 51465 w 396282"/>
                <a:gd name="connsiteY23" fmla="*/ 271960 h 508000"/>
                <a:gd name="connsiteX24" fmla="*/ 41172 w 396282"/>
                <a:gd name="connsiteY24" fmla="*/ 282222 h 508000"/>
                <a:gd name="connsiteX25" fmla="*/ 41172 w 396282"/>
                <a:gd name="connsiteY25" fmla="*/ 297616 h 508000"/>
                <a:gd name="connsiteX26" fmla="*/ 51465 w 396282"/>
                <a:gd name="connsiteY26" fmla="*/ 302748 h 508000"/>
                <a:gd name="connsiteX27" fmla="*/ 339670 w 396282"/>
                <a:gd name="connsiteY27" fmla="*/ 302748 h 508000"/>
                <a:gd name="connsiteX28" fmla="*/ 349963 w 396282"/>
                <a:gd name="connsiteY28" fmla="*/ 297616 h 508000"/>
                <a:gd name="connsiteX29" fmla="*/ 349963 w 396282"/>
                <a:gd name="connsiteY29" fmla="*/ 282222 h 508000"/>
                <a:gd name="connsiteX30" fmla="*/ 339670 w 396282"/>
                <a:gd name="connsiteY30" fmla="*/ 271960 h 508000"/>
                <a:gd name="connsiteX31" fmla="*/ 51465 w 396282"/>
                <a:gd name="connsiteY31" fmla="*/ 271960 h 508000"/>
                <a:gd name="connsiteX32" fmla="*/ 51465 w 396282"/>
                <a:gd name="connsiteY32" fmla="*/ 215515 h 508000"/>
                <a:gd name="connsiteX33" fmla="*/ 41172 w 396282"/>
                <a:gd name="connsiteY33" fmla="*/ 225778 h 508000"/>
                <a:gd name="connsiteX34" fmla="*/ 41172 w 396282"/>
                <a:gd name="connsiteY34" fmla="*/ 236040 h 508000"/>
                <a:gd name="connsiteX35" fmla="*/ 51465 w 396282"/>
                <a:gd name="connsiteY35" fmla="*/ 246303 h 508000"/>
                <a:gd name="connsiteX36" fmla="*/ 339670 w 396282"/>
                <a:gd name="connsiteY36" fmla="*/ 246303 h 508000"/>
                <a:gd name="connsiteX37" fmla="*/ 349963 w 396282"/>
                <a:gd name="connsiteY37" fmla="*/ 236040 h 508000"/>
                <a:gd name="connsiteX38" fmla="*/ 349963 w 396282"/>
                <a:gd name="connsiteY38" fmla="*/ 225778 h 508000"/>
                <a:gd name="connsiteX39" fmla="*/ 339670 w 396282"/>
                <a:gd name="connsiteY39" fmla="*/ 215515 h 508000"/>
                <a:gd name="connsiteX40" fmla="*/ 51465 w 396282"/>
                <a:gd name="connsiteY40" fmla="*/ 215515 h 508000"/>
                <a:gd name="connsiteX41" fmla="*/ 221300 w 396282"/>
                <a:gd name="connsiteY41" fmla="*/ 148808 h 508000"/>
                <a:gd name="connsiteX42" fmla="*/ 216154 w 396282"/>
                <a:gd name="connsiteY42" fmla="*/ 153939 h 508000"/>
                <a:gd name="connsiteX43" fmla="*/ 216154 w 396282"/>
                <a:gd name="connsiteY43" fmla="*/ 169333 h 508000"/>
                <a:gd name="connsiteX44" fmla="*/ 221300 w 396282"/>
                <a:gd name="connsiteY44" fmla="*/ 174465 h 508000"/>
                <a:gd name="connsiteX45" fmla="*/ 349963 w 396282"/>
                <a:gd name="connsiteY45" fmla="*/ 174465 h 508000"/>
                <a:gd name="connsiteX46" fmla="*/ 355110 w 396282"/>
                <a:gd name="connsiteY46" fmla="*/ 169333 h 508000"/>
                <a:gd name="connsiteX47" fmla="*/ 355110 w 396282"/>
                <a:gd name="connsiteY47" fmla="*/ 153939 h 508000"/>
                <a:gd name="connsiteX48" fmla="*/ 349963 w 396282"/>
                <a:gd name="connsiteY48" fmla="*/ 148808 h 508000"/>
                <a:gd name="connsiteX49" fmla="*/ 221300 w 396282"/>
                <a:gd name="connsiteY49" fmla="*/ 148808 h 508000"/>
                <a:gd name="connsiteX50" fmla="*/ 97784 w 396282"/>
                <a:gd name="connsiteY50" fmla="*/ 112889 h 508000"/>
                <a:gd name="connsiteX51" fmla="*/ 97784 w 396282"/>
                <a:gd name="connsiteY51" fmla="*/ 174465 h 508000"/>
                <a:gd name="connsiteX52" fmla="*/ 133809 w 396282"/>
                <a:gd name="connsiteY52" fmla="*/ 174465 h 508000"/>
                <a:gd name="connsiteX53" fmla="*/ 133809 w 396282"/>
                <a:gd name="connsiteY53" fmla="*/ 112889 h 508000"/>
                <a:gd name="connsiteX54" fmla="*/ 97784 w 396282"/>
                <a:gd name="connsiteY54" fmla="*/ 112889 h 508000"/>
                <a:gd name="connsiteX55" fmla="*/ 221300 w 396282"/>
                <a:gd name="connsiteY55" fmla="*/ 97495 h 508000"/>
                <a:gd name="connsiteX56" fmla="*/ 216154 w 396282"/>
                <a:gd name="connsiteY56" fmla="*/ 107758 h 508000"/>
                <a:gd name="connsiteX57" fmla="*/ 216154 w 396282"/>
                <a:gd name="connsiteY57" fmla="*/ 118020 h 508000"/>
                <a:gd name="connsiteX58" fmla="*/ 221300 w 396282"/>
                <a:gd name="connsiteY58" fmla="*/ 128283 h 508000"/>
                <a:gd name="connsiteX59" fmla="*/ 349963 w 396282"/>
                <a:gd name="connsiteY59" fmla="*/ 128283 h 508000"/>
                <a:gd name="connsiteX60" fmla="*/ 355110 w 396282"/>
                <a:gd name="connsiteY60" fmla="*/ 118020 h 508000"/>
                <a:gd name="connsiteX61" fmla="*/ 355110 w 396282"/>
                <a:gd name="connsiteY61" fmla="*/ 107758 h 508000"/>
                <a:gd name="connsiteX62" fmla="*/ 349963 w 396282"/>
                <a:gd name="connsiteY62" fmla="*/ 97495 h 508000"/>
                <a:gd name="connsiteX63" fmla="*/ 221300 w 396282"/>
                <a:gd name="connsiteY63" fmla="*/ 97495 h 508000"/>
                <a:gd name="connsiteX64" fmla="*/ 149249 w 396282"/>
                <a:gd name="connsiteY64" fmla="*/ 82101 h 508000"/>
                <a:gd name="connsiteX65" fmla="*/ 149249 w 396282"/>
                <a:gd name="connsiteY65" fmla="*/ 174465 h 508000"/>
                <a:gd name="connsiteX66" fmla="*/ 185275 w 396282"/>
                <a:gd name="connsiteY66" fmla="*/ 174465 h 508000"/>
                <a:gd name="connsiteX67" fmla="*/ 185275 w 396282"/>
                <a:gd name="connsiteY67" fmla="*/ 82101 h 508000"/>
                <a:gd name="connsiteX68" fmla="*/ 149249 w 396282"/>
                <a:gd name="connsiteY68" fmla="*/ 82101 h 508000"/>
                <a:gd name="connsiteX69" fmla="*/ 221300 w 396282"/>
                <a:gd name="connsiteY69" fmla="*/ 46182 h 508000"/>
                <a:gd name="connsiteX70" fmla="*/ 216154 w 396282"/>
                <a:gd name="connsiteY70" fmla="*/ 56444 h 508000"/>
                <a:gd name="connsiteX71" fmla="*/ 216154 w 396282"/>
                <a:gd name="connsiteY71" fmla="*/ 71838 h 508000"/>
                <a:gd name="connsiteX72" fmla="*/ 221300 w 396282"/>
                <a:gd name="connsiteY72" fmla="*/ 76970 h 508000"/>
                <a:gd name="connsiteX73" fmla="*/ 349963 w 396282"/>
                <a:gd name="connsiteY73" fmla="*/ 76970 h 508000"/>
                <a:gd name="connsiteX74" fmla="*/ 355110 w 396282"/>
                <a:gd name="connsiteY74" fmla="*/ 71838 h 508000"/>
                <a:gd name="connsiteX75" fmla="*/ 355110 w 396282"/>
                <a:gd name="connsiteY75" fmla="*/ 56444 h 508000"/>
                <a:gd name="connsiteX76" fmla="*/ 349963 w 396282"/>
                <a:gd name="connsiteY76" fmla="*/ 46182 h 508000"/>
                <a:gd name="connsiteX77" fmla="*/ 221300 w 396282"/>
                <a:gd name="connsiteY77" fmla="*/ 46182 h 508000"/>
                <a:gd name="connsiteX78" fmla="*/ 46319 w 396282"/>
                <a:gd name="connsiteY78" fmla="*/ 41051 h 508000"/>
                <a:gd name="connsiteX79" fmla="*/ 46319 w 396282"/>
                <a:gd name="connsiteY79" fmla="*/ 174465 h 508000"/>
                <a:gd name="connsiteX80" fmla="*/ 82344 w 396282"/>
                <a:gd name="connsiteY80" fmla="*/ 174465 h 508000"/>
                <a:gd name="connsiteX81" fmla="*/ 82344 w 396282"/>
                <a:gd name="connsiteY81" fmla="*/ 41051 h 508000"/>
                <a:gd name="connsiteX82" fmla="*/ 46319 w 396282"/>
                <a:gd name="connsiteY82" fmla="*/ 41051 h 508000"/>
                <a:gd name="connsiteX83" fmla="*/ 25733 w 396282"/>
                <a:gd name="connsiteY83" fmla="*/ 0 h 508000"/>
                <a:gd name="connsiteX84" fmla="*/ 370549 w 396282"/>
                <a:gd name="connsiteY84" fmla="*/ 0 h 508000"/>
                <a:gd name="connsiteX85" fmla="*/ 396282 w 396282"/>
                <a:gd name="connsiteY85" fmla="*/ 25657 h 508000"/>
                <a:gd name="connsiteX86" fmla="*/ 396282 w 396282"/>
                <a:gd name="connsiteY86" fmla="*/ 384849 h 508000"/>
                <a:gd name="connsiteX87" fmla="*/ 313938 w 396282"/>
                <a:gd name="connsiteY87" fmla="*/ 384849 h 508000"/>
                <a:gd name="connsiteX88" fmla="*/ 283059 w 396282"/>
                <a:gd name="connsiteY88" fmla="*/ 410505 h 508000"/>
                <a:gd name="connsiteX89" fmla="*/ 283059 w 396282"/>
                <a:gd name="connsiteY89" fmla="*/ 508000 h 508000"/>
                <a:gd name="connsiteX90" fmla="*/ 25733 w 396282"/>
                <a:gd name="connsiteY90" fmla="*/ 508000 h 508000"/>
                <a:gd name="connsiteX91" fmla="*/ 0 w 396282"/>
                <a:gd name="connsiteY91" fmla="*/ 482343 h 508000"/>
                <a:gd name="connsiteX92" fmla="*/ 0 w 396282"/>
                <a:gd name="connsiteY92" fmla="*/ 25657 h 508000"/>
                <a:gd name="connsiteX93" fmla="*/ 25733 w 396282"/>
                <a:gd name="connsiteY9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96282" h="508000">
                  <a:moveTo>
                    <a:pt x="339765" y="404714"/>
                  </a:moveTo>
                  <a:cubicBezTo>
                    <a:pt x="396282" y="404714"/>
                    <a:pt x="396282" y="404714"/>
                    <a:pt x="396282" y="404714"/>
                  </a:cubicBezTo>
                  <a:lnTo>
                    <a:pt x="314075" y="508000"/>
                  </a:lnTo>
                  <a:cubicBezTo>
                    <a:pt x="314075" y="435700"/>
                    <a:pt x="314075" y="435700"/>
                    <a:pt x="314075" y="435700"/>
                  </a:cubicBezTo>
                  <a:cubicBezTo>
                    <a:pt x="314075" y="420207"/>
                    <a:pt x="324351" y="404714"/>
                    <a:pt x="339765" y="404714"/>
                  </a:cubicBezTo>
                  <a:close/>
                  <a:moveTo>
                    <a:pt x="46319" y="389980"/>
                  </a:moveTo>
                  <a:cubicBezTo>
                    <a:pt x="41172" y="389980"/>
                    <a:pt x="41172" y="395111"/>
                    <a:pt x="41172" y="400242"/>
                  </a:cubicBezTo>
                  <a:cubicBezTo>
                    <a:pt x="41172" y="400242"/>
                    <a:pt x="41172" y="400242"/>
                    <a:pt x="41172" y="410505"/>
                  </a:cubicBezTo>
                  <a:cubicBezTo>
                    <a:pt x="41172" y="415636"/>
                    <a:pt x="41172" y="420768"/>
                    <a:pt x="46319" y="420768"/>
                  </a:cubicBezTo>
                  <a:cubicBezTo>
                    <a:pt x="46319" y="420768"/>
                    <a:pt x="46319" y="420768"/>
                    <a:pt x="200714" y="420768"/>
                  </a:cubicBezTo>
                  <a:cubicBezTo>
                    <a:pt x="200714" y="420768"/>
                    <a:pt x="205861" y="415636"/>
                    <a:pt x="205861" y="410505"/>
                  </a:cubicBezTo>
                  <a:lnTo>
                    <a:pt x="205861" y="400242"/>
                  </a:lnTo>
                  <a:cubicBezTo>
                    <a:pt x="205861" y="395111"/>
                    <a:pt x="200714" y="389980"/>
                    <a:pt x="200714" y="389980"/>
                  </a:cubicBezTo>
                  <a:cubicBezTo>
                    <a:pt x="200714" y="389980"/>
                    <a:pt x="200714" y="389980"/>
                    <a:pt x="46319" y="389980"/>
                  </a:cubicBezTo>
                  <a:close/>
                  <a:moveTo>
                    <a:pt x="51465" y="333535"/>
                  </a:moveTo>
                  <a:cubicBezTo>
                    <a:pt x="46319" y="333535"/>
                    <a:pt x="41172" y="333535"/>
                    <a:pt x="41172" y="338667"/>
                  </a:cubicBezTo>
                  <a:cubicBezTo>
                    <a:pt x="41172" y="338667"/>
                    <a:pt x="41172" y="338667"/>
                    <a:pt x="41172" y="354061"/>
                  </a:cubicBezTo>
                  <a:cubicBezTo>
                    <a:pt x="41172" y="359192"/>
                    <a:pt x="46319" y="359192"/>
                    <a:pt x="51465" y="359192"/>
                  </a:cubicBezTo>
                  <a:cubicBezTo>
                    <a:pt x="51465" y="359192"/>
                    <a:pt x="51465" y="359192"/>
                    <a:pt x="339670" y="359192"/>
                  </a:cubicBezTo>
                  <a:cubicBezTo>
                    <a:pt x="344817" y="359192"/>
                    <a:pt x="349963" y="359192"/>
                    <a:pt x="349963" y="354061"/>
                  </a:cubicBezTo>
                  <a:lnTo>
                    <a:pt x="349963" y="338667"/>
                  </a:lnTo>
                  <a:cubicBezTo>
                    <a:pt x="349963" y="333535"/>
                    <a:pt x="344817" y="333535"/>
                    <a:pt x="339670" y="333535"/>
                  </a:cubicBezTo>
                  <a:cubicBezTo>
                    <a:pt x="339670" y="333535"/>
                    <a:pt x="339670" y="333535"/>
                    <a:pt x="51465" y="333535"/>
                  </a:cubicBezTo>
                  <a:close/>
                  <a:moveTo>
                    <a:pt x="51465" y="271960"/>
                  </a:moveTo>
                  <a:cubicBezTo>
                    <a:pt x="46319" y="271960"/>
                    <a:pt x="41172" y="277091"/>
                    <a:pt x="41172" y="282222"/>
                  </a:cubicBezTo>
                  <a:cubicBezTo>
                    <a:pt x="41172" y="282222"/>
                    <a:pt x="41172" y="282222"/>
                    <a:pt x="41172" y="297616"/>
                  </a:cubicBezTo>
                  <a:cubicBezTo>
                    <a:pt x="41172" y="297616"/>
                    <a:pt x="46319" y="302748"/>
                    <a:pt x="51465" y="302748"/>
                  </a:cubicBezTo>
                  <a:cubicBezTo>
                    <a:pt x="51465" y="302748"/>
                    <a:pt x="51465" y="302748"/>
                    <a:pt x="339670" y="302748"/>
                  </a:cubicBezTo>
                  <a:cubicBezTo>
                    <a:pt x="344817" y="302748"/>
                    <a:pt x="349963" y="297616"/>
                    <a:pt x="349963" y="297616"/>
                  </a:cubicBezTo>
                  <a:lnTo>
                    <a:pt x="349963" y="282222"/>
                  </a:lnTo>
                  <a:cubicBezTo>
                    <a:pt x="349963" y="277091"/>
                    <a:pt x="344817" y="271960"/>
                    <a:pt x="339670" y="271960"/>
                  </a:cubicBezTo>
                  <a:cubicBezTo>
                    <a:pt x="339670" y="271960"/>
                    <a:pt x="339670" y="271960"/>
                    <a:pt x="51465" y="271960"/>
                  </a:cubicBezTo>
                  <a:close/>
                  <a:moveTo>
                    <a:pt x="51465" y="215515"/>
                  </a:moveTo>
                  <a:cubicBezTo>
                    <a:pt x="46319" y="215515"/>
                    <a:pt x="41172" y="220647"/>
                    <a:pt x="41172" y="225778"/>
                  </a:cubicBezTo>
                  <a:cubicBezTo>
                    <a:pt x="41172" y="225778"/>
                    <a:pt x="41172" y="225778"/>
                    <a:pt x="41172" y="236040"/>
                  </a:cubicBezTo>
                  <a:cubicBezTo>
                    <a:pt x="41172" y="241172"/>
                    <a:pt x="46319" y="246303"/>
                    <a:pt x="51465" y="246303"/>
                  </a:cubicBezTo>
                  <a:cubicBezTo>
                    <a:pt x="51465" y="246303"/>
                    <a:pt x="51465" y="246303"/>
                    <a:pt x="339670" y="246303"/>
                  </a:cubicBezTo>
                  <a:cubicBezTo>
                    <a:pt x="344817" y="246303"/>
                    <a:pt x="349963" y="241172"/>
                    <a:pt x="349963" y="236040"/>
                  </a:cubicBezTo>
                  <a:lnTo>
                    <a:pt x="349963" y="225778"/>
                  </a:lnTo>
                  <a:cubicBezTo>
                    <a:pt x="349963" y="220647"/>
                    <a:pt x="344817" y="215515"/>
                    <a:pt x="339670" y="215515"/>
                  </a:cubicBezTo>
                  <a:cubicBezTo>
                    <a:pt x="339670" y="215515"/>
                    <a:pt x="339670" y="215515"/>
                    <a:pt x="51465" y="215515"/>
                  </a:cubicBezTo>
                  <a:close/>
                  <a:moveTo>
                    <a:pt x="221300" y="148808"/>
                  </a:moveTo>
                  <a:cubicBezTo>
                    <a:pt x="221300" y="148808"/>
                    <a:pt x="216154" y="148808"/>
                    <a:pt x="216154" y="153939"/>
                  </a:cubicBezTo>
                  <a:cubicBezTo>
                    <a:pt x="216154" y="153939"/>
                    <a:pt x="216154" y="153939"/>
                    <a:pt x="216154" y="169333"/>
                  </a:cubicBezTo>
                  <a:cubicBezTo>
                    <a:pt x="216154" y="174465"/>
                    <a:pt x="221300" y="174465"/>
                    <a:pt x="221300" y="174465"/>
                  </a:cubicBezTo>
                  <a:cubicBezTo>
                    <a:pt x="221300" y="174465"/>
                    <a:pt x="221300" y="174465"/>
                    <a:pt x="349963" y="174465"/>
                  </a:cubicBezTo>
                  <a:cubicBezTo>
                    <a:pt x="355110" y="174465"/>
                    <a:pt x="355110" y="174465"/>
                    <a:pt x="355110" y="169333"/>
                  </a:cubicBezTo>
                  <a:lnTo>
                    <a:pt x="355110" y="153939"/>
                  </a:lnTo>
                  <a:cubicBezTo>
                    <a:pt x="355110" y="148808"/>
                    <a:pt x="355110" y="148808"/>
                    <a:pt x="349963" y="148808"/>
                  </a:cubicBezTo>
                  <a:cubicBezTo>
                    <a:pt x="349963" y="148808"/>
                    <a:pt x="349963" y="148808"/>
                    <a:pt x="221300" y="148808"/>
                  </a:cubicBezTo>
                  <a:close/>
                  <a:moveTo>
                    <a:pt x="97784" y="112889"/>
                  </a:moveTo>
                  <a:lnTo>
                    <a:pt x="97784" y="174465"/>
                  </a:lnTo>
                  <a:cubicBezTo>
                    <a:pt x="97784" y="174465"/>
                    <a:pt x="97784" y="174465"/>
                    <a:pt x="133809" y="174465"/>
                  </a:cubicBezTo>
                  <a:cubicBezTo>
                    <a:pt x="133809" y="174465"/>
                    <a:pt x="133809" y="174465"/>
                    <a:pt x="133809" y="112889"/>
                  </a:cubicBezTo>
                  <a:cubicBezTo>
                    <a:pt x="133809" y="112889"/>
                    <a:pt x="133809" y="112889"/>
                    <a:pt x="97784" y="112889"/>
                  </a:cubicBezTo>
                  <a:close/>
                  <a:moveTo>
                    <a:pt x="221300" y="97495"/>
                  </a:moveTo>
                  <a:cubicBezTo>
                    <a:pt x="221300" y="97495"/>
                    <a:pt x="216154" y="102626"/>
                    <a:pt x="216154" y="107758"/>
                  </a:cubicBezTo>
                  <a:cubicBezTo>
                    <a:pt x="216154" y="107758"/>
                    <a:pt x="216154" y="107758"/>
                    <a:pt x="216154" y="118020"/>
                  </a:cubicBezTo>
                  <a:cubicBezTo>
                    <a:pt x="216154" y="123152"/>
                    <a:pt x="221300" y="128283"/>
                    <a:pt x="221300" y="128283"/>
                  </a:cubicBezTo>
                  <a:cubicBezTo>
                    <a:pt x="221300" y="128283"/>
                    <a:pt x="221300" y="128283"/>
                    <a:pt x="349963" y="128283"/>
                  </a:cubicBezTo>
                  <a:cubicBezTo>
                    <a:pt x="355110" y="128283"/>
                    <a:pt x="355110" y="123152"/>
                    <a:pt x="355110" y="118020"/>
                  </a:cubicBezTo>
                  <a:cubicBezTo>
                    <a:pt x="355110" y="118020"/>
                    <a:pt x="355110" y="118020"/>
                    <a:pt x="355110" y="107758"/>
                  </a:cubicBezTo>
                  <a:cubicBezTo>
                    <a:pt x="355110" y="102626"/>
                    <a:pt x="355110" y="97495"/>
                    <a:pt x="349963" y="97495"/>
                  </a:cubicBezTo>
                  <a:cubicBezTo>
                    <a:pt x="349963" y="97495"/>
                    <a:pt x="349963" y="97495"/>
                    <a:pt x="221300" y="97495"/>
                  </a:cubicBezTo>
                  <a:close/>
                  <a:moveTo>
                    <a:pt x="149249" y="82101"/>
                  </a:moveTo>
                  <a:lnTo>
                    <a:pt x="149249" y="174465"/>
                  </a:lnTo>
                  <a:cubicBezTo>
                    <a:pt x="149249" y="174465"/>
                    <a:pt x="149249" y="174465"/>
                    <a:pt x="185275" y="174465"/>
                  </a:cubicBezTo>
                  <a:cubicBezTo>
                    <a:pt x="185275" y="174465"/>
                    <a:pt x="185275" y="174465"/>
                    <a:pt x="185275" y="82101"/>
                  </a:cubicBezTo>
                  <a:cubicBezTo>
                    <a:pt x="185275" y="82101"/>
                    <a:pt x="185275" y="82101"/>
                    <a:pt x="149249" y="82101"/>
                  </a:cubicBezTo>
                  <a:close/>
                  <a:moveTo>
                    <a:pt x="221300" y="46182"/>
                  </a:moveTo>
                  <a:cubicBezTo>
                    <a:pt x="221300" y="46182"/>
                    <a:pt x="216154" y="51313"/>
                    <a:pt x="216154" y="56444"/>
                  </a:cubicBezTo>
                  <a:lnTo>
                    <a:pt x="216154" y="71838"/>
                  </a:lnTo>
                  <a:cubicBezTo>
                    <a:pt x="216154" y="71838"/>
                    <a:pt x="221300" y="76970"/>
                    <a:pt x="221300" y="76970"/>
                  </a:cubicBezTo>
                  <a:cubicBezTo>
                    <a:pt x="221300" y="76970"/>
                    <a:pt x="221300" y="76970"/>
                    <a:pt x="349963" y="76970"/>
                  </a:cubicBezTo>
                  <a:cubicBezTo>
                    <a:pt x="349963" y="76970"/>
                    <a:pt x="355110" y="71838"/>
                    <a:pt x="355110" y="71838"/>
                  </a:cubicBezTo>
                  <a:cubicBezTo>
                    <a:pt x="355110" y="71838"/>
                    <a:pt x="355110" y="71838"/>
                    <a:pt x="355110" y="56444"/>
                  </a:cubicBezTo>
                  <a:cubicBezTo>
                    <a:pt x="355110" y="51313"/>
                    <a:pt x="349963" y="46182"/>
                    <a:pt x="349963" y="46182"/>
                  </a:cubicBezTo>
                  <a:cubicBezTo>
                    <a:pt x="349963" y="46182"/>
                    <a:pt x="349963" y="46182"/>
                    <a:pt x="221300" y="46182"/>
                  </a:cubicBezTo>
                  <a:close/>
                  <a:moveTo>
                    <a:pt x="46319" y="41051"/>
                  </a:moveTo>
                  <a:lnTo>
                    <a:pt x="46319" y="174465"/>
                  </a:lnTo>
                  <a:cubicBezTo>
                    <a:pt x="46319" y="174465"/>
                    <a:pt x="46319" y="174465"/>
                    <a:pt x="82344" y="174465"/>
                  </a:cubicBezTo>
                  <a:cubicBezTo>
                    <a:pt x="82344" y="174465"/>
                    <a:pt x="82344" y="174465"/>
                    <a:pt x="82344" y="41051"/>
                  </a:cubicBezTo>
                  <a:cubicBezTo>
                    <a:pt x="82344" y="41051"/>
                    <a:pt x="82344" y="41051"/>
                    <a:pt x="46319" y="41051"/>
                  </a:cubicBezTo>
                  <a:close/>
                  <a:moveTo>
                    <a:pt x="25733" y="0"/>
                  </a:moveTo>
                  <a:cubicBezTo>
                    <a:pt x="25733" y="0"/>
                    <a:pt x="25733" y="0"/>
                    <a:pt x="370549" y="0"/>
                  </a:cubicBezTo>
                  <a:cubicBezTo>
                    <a:pt x="385989" y="0"/>
                    <a:pt x="396282" y="10263"/>
                    <a:pt x="396282" y="25657"/>
                  </a:cubicBezTo>
                  <a:cubicBezTo>
                    <a:pt x="396282" y="25657"/>
                    <a:pt x="396282" y="25657"/>
                    <a:pt x="396282" y="384849"/>
                  </a:cubicBezTo>
                  <a:cubicBezTo>
                    <a:pt x="396282" y="384849"/>
                    <a:pt x="396282" y="384849"/>
                    <a:pt x="313938" y="384849"/>
                  </a:cubicBezTo>
                  <a:cubicBezTo>
                    <a:pt x="298498" y="384849"/>
                    <a:pt x="283059" y="395111"/>
                    <a:pt x="283059" y="410505"/>
                  </a:cubicBezTo>
                  <a:cubicBezTo>
                    <a:pt x="283059" y="410505"/>
                    <a:pt x="283059" y="410505"/>
                    <a:pt x="283059" y="508000"/>
                  </a:cubicBezTo>
                  <a:cubicBezTo>
                    <a:pt x="283059" y="508000"/>
                    <a:pt x="283059" y="508000"/>
                    <a:pt x="25733" y="508000"/>
                  </a:cubicBezTo>
                  <a:cubicBezTo>
                    <a:pt x="10293" y="508000"/>
                    <a:pt x="0" y="497737"/>
                    <a:pt x="0" y="482343"/>
                  </a:cubicBezTo>
                  <a:cubicBezTo>
                    <a:pt x="0" y="482343"/>
                    <a:pt x="0" y="482343"/>
                    <a:pt x="0" y="25657"/>
                  </a:cubicBezTo>
                  <a:cubicBezTo>
                    <a:pt x="0" y="10263"/>
                    <a:pt x="10293" y="0"/>
                    <a:pt x="25733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953876" y="4391213"/>
            <a:ext cx="20890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销       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售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已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确定项目面积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成本费用</a:t>
            </a:r>
            <a:endParaRPr lang="en-US" altLang="zh-CN" dirty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利       润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62519" y="3871663"/>
            <a:ext cx="621430" cy="619739"/>
            <a:chOff x="3059833" y="1511535"/>
            <a:chExt cx="621322" cy="621321"/>
          </a:xfrm>
        </p:grpSpPr>
        <p:sp>
          <p:nvSpPr>
            <p:cNvPr id="24" name="iS1ide-Teardrop 15"/>
            <p:cNvSpPr/>
            <p:nvPr/>
          </p:nvSpPr>
          <p:spPr bwMode="auto">
            <a:xfrm rot="2691234">
              <a:off x="3059833" y="1511535"/>
              <a:ext cx="621322" cy="621321"/>
            </a:xfrm>
            <a:prstGeom prst="teardrop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40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S1ide-Oval 22"/>
            <p:cNvSpPr/>
            <p:nvPr/>
          </p:nvSpPr>
          <p:spPr bwMode="auto">
            <a:xfrm>
              <a:off x="3075196" y="1522873"/>
              <a:ext cx="598645" cy="59864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75731" y="1554253"/>
            <a:ext cx="1035295" cy="619739"/>
            <a:chOff x="3059832" y="4535871"/>
            <a:chExt cx="1035115" cy="621321"/>
          </a:xfrm>
        </p:grpSpPr>
        <p:sp>
          <p:nvSpPr>
            <p:cNvPr id="30" name="iS1ide-Oval 12"/>
            <p:cNvSpPr/>
            <p:nvPr/>
          </p:nvSpPr>
          <p:spPr bwMode="auto">
            <a:xfrm>
              <a:off x="3944780" y="4771447"/>
              <a:ext cx="150167" cy="150167"/>
            </a:xfrm>
            <a:prstGeom prst="ellipse">
              <a:avLst/>
            </a:prstGeom>
            <a:noFill/>
            <a:ln w="19050">
              <a:solidFill>
                <a:srgbClr val="D0D0D0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iS1ide-Teardrop 18"/>
            <p:cNvSpPr/>
            <p:nvPr/>
          </p:nvSpPr>
          <p:spPr bwMode="auto">
            <a:xfrm rot="2691234">
              <a:off x="3059832" y="4535871"/>
              <a:ext cx="621322" cy="621321"/>
            </a:xfrm>
            <a:prstGeom prst="teardrop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2400" b="1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iS1ide-Oval 25"/>
            <p:cNvSpPr/>
            <p:nvPr/>
          </p:nvSpPr>
          <p:spPr bwMode="auto">
            <a:xfrm>
              <a:off x="3075196" y="4547209"/>
              <a:ext cx="598645" cy="598644"/>
            </a:xfrm>
            <a:prstGeom prst="ellipse">
              <a:avLst/>
            </a:prstGeom>
            <a:solidFill>
              <a:srgbClr val="D0D0D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altLang="zh-CN" sz="2400" b="1" dirty="0">
                <a:solidFill>
                  <a:schemeClr val="bg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97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137548" y="1104068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02" y="3920332"/>
            <a:ext cx="8256332" cy="292135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</a:t>
              </a:r>
              <a:r>
                <a:rPr lang="zh-CN" altLang="en-US" sz="1600" b="1" dirty="0" smtClean="0">
                  <a:cs typeface="+mn-ea"/>
                  <a:sym typeface="+mn-lt"/>
                </a:rPr>
                <a:t>销售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 smtClean="0">
                  <a:cs typeface="+mn-ea"/>
                  <a:sym typeface="+mn-lt"/>
                </a:rPr>
                <a:t>表</a:t>
              </a:r>
              <a:r>
                <a:rPr lang="en-US" altLang="zh-CN" sz="1600" b="1" dirty="0" smtClean="0">
                  <a:cs typeface="+mn-ea"/>
                  <a:sym typeface="+mn-lt"/>
                </a:rPr>
                <a:t>2.4</a:t>
              </a:r>
              <a:r>
                <a:rPr lang="zh-CN" altLang="en-US" sz="1600" b="1" dirty="0" smtClean="0">
                  <a:cs typeface="+mn-ea"/>
                  <a:sym typeface="+mn-lt"/>
                </a:rPr>
                <a:t> </a:t>
              </a:r>
              <a:r>
                <a:rPr lang="en-US" altLang="zh-CN" sz="1600" b="1" dirty="0" smtClean="0">
                  <a:cs typeface="+mn-ea"/>
                  <a:sym typeface="+mn-lt"/>
                </a:rPr>
                <a:t>+ </a:t>
              </a:r>
              <a:r>
                <a:rPr lang="zh-CN" altLang="en-US" sz="1600" b="1" dirty="0" smtClean="0">
                  <a:cs typeface="+mn-ea"/>
                  <a:sym typeface="+mn-lt"/>
                </a:rPr>
                <a:t>表</a:t>
              </a:r>
              <a:r>
                <a:rPr lang="en-US" altLang="zh-CN" sz="1600" b="1" dirty="0" smtClean="0">
                  <a:cs typeface="+mn-ea"/>
                  <a:sym typeface="+mn-lt"/>
                </a:rPr>
                <a:t>2.6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2" y="1203005"/>
            <a:ext cx="82563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4137548" y="1104068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502" y="1188021"/>
            <a:ext cx="82563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1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Wingdings 3"/>
              </a:rPr>
              <a:t> </a:t>
            </a:r>
            <a:r>
              <a:rPr lang="zh-CN" altLang="en-US" sz="1400" b="1" kern="100" dirty="0" smtClean="0">
                <a:latin typeface="+mn-ea"/>
                <a:ea typeface="+mn-ea"/>
              </a:rPr>
              <a:t>分析要点：</a:t>
            </a:r>
            <a:endParaRPr lang="en-US" altLang="zh-CN" sz="1400" b="1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1</a:t>
            </a:r>
            <a:r>
              <a:rPr lang="zh-CN" altLang="en-US" sz="1200" kern="100" dirty="0" smtClean="0">
                <a:latin typeface="+mn-ea"/>
                <a:ea typeface="+mn-ea"/>
              </a:rPr>
              <a:t>）应与</a:t>
            </a:r>
            <a:r>
              <a:rPr lang="en-US" altLang="zh-CN" sz="1200" kern="100" dirty="0" smtClean="0">
                <a:latin typeface="+mn-ea"/>
                <a:ea typeface="+mn-ea"/>
              </a:rPr>
              <a:t>《</a:t>
            </a:r>
            <a:r>
              <a:rPr lang="zh-CN" altLang="en-US" sz="1200" kern="100" dirty="0">
                <a:latin typeface="+mn-ea"/>
                <a:ea typeface="+mn-ea"/>
              </a:rPr>
              <a:t>销售统计报表</a:t>
            </a:r>
            <a:r>
              <a:rPr lang="en-US" altLang="zh-CN" sz="1200" kern="100" dirty="0">
                <a:latin typeface="+mn-ea"/>
                <a:ea typeface="+mn-ea"/>
              </a:rPr>
              <a:t>-B2》</a:t>
            </a:r>
            <a:r>
              <a:rPr lang="zh-CN" altLang="en-US" sz="1200" kern="100" dirty="0" smtClean="0">
                <a:latin typeface="+mn-ea"/>
                <a:ea typeface="+mn-ea"/>
              </a:rPr>
              <a:t>数据先核对一致，包括本年实际销售额、本年实际销售面积、累计销售面积；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>
                <a:latin typeface="+mn-ea"/>
                <a:ea typeface="+mn-ea"/>
              </a:rPr>
              <a:t>2</a:t>
            </a:r>
            <a:r>
              <a:rPr lang="zh-CN" altLang="en-US" sz="1200" kern="100" dirty="0" smtClean="0">
                <a:latin typeface="+mn-ea"/>
                <a:ea typeface="+mn-ea"/>
              </a:rPr>
              <a:t>）必须在</a:t>
            </a:r>
            <a:r>
              <a:rPr lang="en-US" altLang="zh-CN" sz="1200" kern="100" dirty="0" smtClean="0">
                <a:latin typeface="+mn-ea"/>
                <a:ea typeface="+mn-ea"/>
              </a:rPr>
              <a:t>《</a:t>
            </a:r>
            <a:r>
              <a:rPr lang="zh-CN" altLang="en-US" sz="1200" kern="100" dirty="0" smtClean="0">
                <a:latin typeface="+mn-ea"/>
                <a:ea typeface="+mn-ea"/>
              </a:rPr>
              <a:t>表</a:t>
            </a:r>
            <a:r>
              <a:rPr lang="en-US" altLang="zh-CN" sz="1200" kern="100" dirty="0" smtClean="0">
                <a:latin typeface="+mn-ea"/>
                <a:ea typeface="+mn-ea"/>
              </a:rPr>
              <a:t>2.4》</a:t>
            </a:r>
            <a:r>
              <a:rPr lang="zh-CN" altLang="en-US" sz="1200" kern="100" dirty="0" smtClean="0">
                <a:latin typeface="+mn-ea"/>
                <a:ea typeface="+mn-ea"/>
              </a:rPr>
              <a:t>的</a:t>
            </a:r>
            <a:r>
              <a:rPr lang="en-US" altLang="zh-CN" sz="1200" kern="100" dirty="0" smtClean="0">
                <a:latin typeface="+mn-ea"/>
                <a:ea typeface="+mn-ea"/>
              </a:rPr>
              <a:t>AE</a:t>
            </a:r>
            <a:r>
              <a:rPr lang="zh-CN" altLang="en-US" sz="1200" kern="100" dirty="0">
                <a:latin typeface="+mn-ea"/>
                <a:ea typeface="+mn-ea"/>
              </a:rPr>
              <a:t>列，结合</a:t>
            </a:r>
            <a:r>
              <a:rPr lang="en-US" altLang="zh-CN" sz="1200" kern="100" dirty="0">
                <a:latin typeface="+mn-ea"/>
                <a:ea typeface="+mn-ea"/>
              </a:rPr>
              <a:t>《</a:t>
            </a:r>
            <a:r>
              <a:rPr lang="zh-CN" altLang="en-US" sz="1200" kern="100" dirty="0">
                <a:latin typeface="+mn-ea"/>
                <a:ea typeface="+mn-ea"/>
              </a:rPr>
              <a:t>表</a:t>
            </a:r>
            <a:r>
              <a:rPr lang="en-US" altLang="zh-CN" sz="1200" kern="100" dirty="0">
                <a:latin typeface="+mn-ea"/>
                <a:ea typeface="+mn-ea"/>
              </a:rPr>
              <a:t>2.6》</a:t>
            </a:r>
            <a:r>
              <a:rPr lang="zh-CN" altLang="en-US" sz="1200" kern="100" dirty="0">
                <a:latin typeface="+mn-ea"/>
                <a:ea typeface="+mn-ea"/>
              </a:rPr>
              <a:t>的细分业</a:t>
            </a:r>
            <a:r>
              <a:rPr lang="zh-CN" altLang="en-US" sz="1200" kern="100" dirty="0" smtClean="0">
                <a:latin typeface="+mn-ea"/>
                <a:ea typeface="+mn-ea"/>
              </a:rPr>
              <a:t>态对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全年的销售单价</a:t>
            </a:r>
            <a:r>
              <a:rPr lang="zh-CN" altLang="en-US" sz="1200" kern="100" dirty="0" smtClean="0">
                <a:latin typeface="+mn-ea"/>
                <a:ea typeface="+mn-ea"/>
              </a:rPr>
              <a:t>进行详细分析（即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按细分业态分析</a:t>
            </a:r>
            <a:r>
              <a:rPr lang="zh-CN" altLang="en-US" sz="1200" kern="100" dirty="0" smtClean="0">
                <a:latin typeface="+mn-ea"/>
                <a:ea typeface="+mn-ea"/>
              </a:rPr>
              <a:t>），包括：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zh-CN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2.1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）涉及到降价的应提供降价报告，同时销售单价分析也应根据降价报告展开分析</a:t>
            </a:r>
            <a:r>
              <a:rPr lang="zh-CN" altLang="en-US" sz="1200" kern="100" dirty="0" smtClean="0">
                <a:latin typeface="+mn-ea"/>
                <a:ea typeface="+mn-ea"/>
              </a:rPr>
              <a:t>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2.2</a:t>
            </a:r>
            <a:r>
              <a:rPr lang="zh-CN" altLang="en-US" sz="1200" kern="100" dirty="0" smtClean="0">
                <a:latin typeface="+mn-ea"/>
                <a:ea typeface="+mn-ea"/>
              </a:rPr>
              <a:t>）本年度</a:t>
            </a:r>
            <a:r>
              <a:rPr lang="zh-CN" altLang="en-US" sz="1200" kern="100" dirty="0">
                <a:latin typeface="+mn-ea"/>
                <a:ea typeface="+mn-ea"/>
              </a:rPr>
              <a:t>无销售预算</a:t>
            </a:r>
            <a:r>
              <a:rPr lang="zh-CN" altLang="en-US" sz="1200" kern="100" dirty="0" smtClean="0">
                <a:latin typeface="+mn-ea"/>
                <a:ea typeface="+mn-ea"/>
              </a:rPr>
              <a:t>，有</a:t>
            </a:r>
            <a:r>
              <a:rPr lang="zh-CN" altLang="en-US" sz="1200" kern="100" dirty="0">
                <a:latin typeface="+mn-ea"/>
                <a:ea typeface="+mn-ea"/>
              </a:rPr>
              <a:t>实际销售，</a:t>
            </a:r>
            <a:r>
              <a:rPr lang="zh-CN" altLang="en-US" sz="1200" kern="100" dirty="0" smtClean="0">
                <a:latin typeface="+mn-ea"/>
                <a:ea typeface="+mn-ea"/>
              </a:rPr>
              <a:t>需与相应货量（</a:t>
            </a:r>
            <a:r>
              <a:rPr lang="zh-CN" altLang="en-US" sz="1200" kern="100" dirty="0">
                <a:latin typeface="+mn-ea"/>
                <a:ea typeface="+mn-ea"/>
              </a:rPr>
              <a:t>是上一年剩余货量或者是提前开售</a:t>
            </a:r>
            <a:r>
              <a:rPr lang="zh-CN" altLang="en-US" sz="1200" kern="100" dirty="0" smtClean="0">
                <a:latin typeface="+mn-ea"/>
                <a:ea typeface="+mn-ea"/>
              </a:rPr>
              <a:t>）的预算</a:t>
            </a:r>
            <a:r>
              <a:rPr lang="zh-CN" altLang="en-US" sz="1200" kern="100" dirty="0">
                <a:latin typeface="+mn-ea"/>
                <a:ea typeface="+mn-ea"/>
              </a:rPr>
              <a:t>单价进行对比</a:t>
            </a:r>
            <a:r>
              <a:rPr lang="zh-CN" altLang="en-US" sz="1200" kern="100" dirty="0" smtClean="0">
                <a:latin typeface="+mn-ea"/>
                <a:ea typeface="+mn-ea"/>
              </a:rPr>
              <a:t>分析；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2.3</a:t>
            </a:r>
            <a:r>
              <a:rPr lang="zh-CN" altLang="en-US" sz="1200" kern="100" dirty="0">
                <a:latin typeface="+mn-ea"/>
                <a:ea typeface="+mn-ea"/>
              </a:rPr>
              <a:t>）低于责任书均价是否经过相应的审批，需要注意审批权限的</a:t>
            </a:r>
            <a:r>
              <a:rPr lang="zh-CN" altLang="en-US" sz="1200" kern="100" dirty="0" smtClean="0">
                <a:latin typeface="+mn-ea"/>
                <a:ea typeface="+mn-ea"/>
              </a:rPr>
              <a:t>问题；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低于审批单价，须重点解释</a:t>
            </a:r>
            <a:r>
              <a:rPr lang="zh-CN" altLang="en-US" sz="1200" kern="100" dirty="0" smtClean="0">
                <a:latin typeface="+mn-ea"/>
                <a:ea typeface="+mn-ea"/>
              </a:rPr>
              <a:t>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2.4</a:t>
            </a:r>
            <a:r>
              <a:rPr lang="zh-CN" altLang="en-US" sz="1200" kern="100" dirty="0">
                <a:latin typeface="+mn-ea"/>
                <a:ea typeface="+mn-ea"/>
              </a:rPr>
              <a:t>）如果是因为退楼或员工折、面积差等导致单价异常，需要将剔除影响后</a:t>
            </a:r>
            <a:r>
              <a:rPr lang="zh-CN" altLang="en-US" sz="1200" kern="100" dirty="0" smtClean="0">
                <a:latin typeface="+mn-ea"/>
                <a:ea typeface="+mn-ea"/>
              </a:rPr>
              <a:t>的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认购单价</a:t>
            </a:r>
            <a:r>
              <a:rPr lang="zh-CN" altLang="en-US" sz="1200" kern="100" dirty="0">
                <a:latin typeface="+mn-ea"/>
                <a:ea typeface="+mn-ea"/>
              </a:rPr>
              <a:t>与预算价或审批价进行</a:t>
            </a:r>
            <a:r>
              <a:rPr lang="zh-CN" altLang="en-US" sz="1200" kern="100" dirty="0" smtClean="0">
                <a:latin typeface="+mn-ea"/>
                <a:ea typeface="+mn-ea"/>
              </a:rPr>
              <a:t>比较；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2.5</a:t>
            </a:r>
            <a:r>
              <a:rPr lang="zh-CN" altLang="en-US" sz="1200" kern="100" dirty="0" smtClean="0">
                <a:latin typeface="+mn-ea"/>
                <a:ea typeface="+mn-ea"/>
              </a:rPr>
              <a:t>）如果所售房源是一房一价表的低价房源，应抽查是否低于一房一价表；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2.6</a:t>
            </a:r>
            <a:r>
              <a:rPr lang="zh-CN" altLang="en-US" sz="1200" kern="100" dirty="0">
                <a:latin typeface="+mn-ea"/>
                <a:ea typeface="+mn-ea"/>
              </a:rPr>
              <a:t>）对于价格异常偏高（比如高出预算价</a:t>
            </a:r>
            <a:r>
              <a:rPr lang="en-US" altLang="zh-CN" sz="1200" kern="100" dirty="0">
                <a:latin typeface="+mn-ea"/>
                <a:ea typeface="+mn-ea"/>
              </a:rPr>
              <a:t>80%</a:t>
            </a:r>
            <a:r>
              <a:rPr lang="zh-CN" altLang="en-US" sz="1200" kern="100" dirty="0">
                <a:latin typeface="+mn-ea"/>
                <a:ea typeface="+mn-ea"/>
              </a:rPr>
              <a:t>）</a:t>
            </a:r>
            <a:endParaRPr lang="en-US" altLang="zh-CN" sz="1200" kern="100" dirty="0">
              <a:latin typeface="+mn-ea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</a:t>
              </a:r>
              <a:r>
                <a:rPr lang="zh-CN" altLang="en-US" sz="1600" b="1" dirty="0" smtClean="0">
                  <a:cs typeface="+mn-ea"/>
                  <a:sym typeface="+mn-lt"/>
                </a:rPr>
                <a:t>销售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 smtClean="0">
                  <a:cs typeface="+mn-ea"/>
                  <a:sym typeface="+mn-lt"/>
                </a:rPr>
                <a:t>表</a:t>
              </a:r>
              <a:r>
                <a:rPr lang="en-US" altLang="zh-CN" sz="1600" b="1" dirty="0" smtClean="0">
                  <a:cs typeface="+mn-ea"/>
                  <a:sym typeface="+mn-lt"/>
                </a:rPr>
                <a:t>2.4</a:t>
              </a:r>
              <a:r>
                <a:rPr lang="zh-CN" altLang="en-US" sz="1600" b="1" dirty="0" smtClean="0">
                  <a:cs typeface="+mn-ea"/>
                  <a:sym typeface="+mn-lt"/>
                </a:rPr>
                <a:t> </a:t>
              </a:r>
              <a:r>
                <a:rPr lang="en-US" altLang="zh-CN" sz="1600" b="1" dirty="0" smtClean="0">
                  <a:cs typeface="+mn-ea"/>
                  <a:sym typeface="+mn-lt"/>
                </a:rPr>
                <a:t>+ </a:t>
              </a:r>
              <a:r>
                <a:rPr lang="zh-CN" altLang="en-US" sz="1600" b="1" dirty="0" smtClean="0">
                  <a:cs typeface="+mn-ea"/>
                  <a:sym typeface="+mn-lt"/>
                </a:rPr>
                <a:t>表</a:t>
              </a:r>
              <a:r>
                <a:rPr lang="en-US" altLang="zh-CN" sz="1600" b="1" dirty="0" smtClean="0">
                  <a:cs typeface="+mn-ea"/>
                  <a:sym typeface="+mn-lt"/>
                </a:rPr>
                <a:t>2.6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7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4989" y="1404045"/>
            <a:ext cx="276489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Wingdings 3"/>
              </a:rPr>
              <a:t> </a:t>
            </a:r>
            <a:r>
              <a:rPr lang="zh-CN" altLang="en-US" sz="1400" b="1" kern="100" dirty="0" smtClean="0">
                <a:latin typeface="+mn-ea"/>
                <a:ea typeface="+mn-ea"/>
              </a:rPr>
              <a:t>填报要点补充：</a:t>
            </a:r>
            <a:endParaRPr lang="en-US" altLang="zh-CN" sz="1400" b="1" kern="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1</a:t>
            </a:r>
            <a:r>
              <a:rPr lang="zh-CN" altLang="en-US" sz="1200" kern="100" dirty="0" smtClean="0">
                <a:latin typeface="+mn-ea"/>
                <a:ea typeface="+mn-ea"/>
              </a:rPr>
              <a:t>）未售物业价格不应该简单的取自责任书，特别是已经降价的项目，未售面积对应的未售均价应特别注意；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2</a:t>
            </a:r>
            <a:r>
              <a:rPr lang="zh-CN" altLang="en-US" sz="1200" kern="100" dirty="0">
                <a:latin typeface="+mn-ea"/>
                <a:ea typeface="+mn-ea"/>
              </a:rPr>
              <a:t>）当月新增项目，土地表增加，面积</a:t>
            </a:r>
            <a:r>
              <a:rPr lang="zh-CN" altLang="en-US" sz="1200" kern="100" dirty="0" smtClean="0">
                <a:latin typeface="+mn-ea"/>
                <a:ea typeface="+mn-ea"/>
              </a:rPr>
              <a:t>表也要增加；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3</a:t>
            </a:r>
            <a:r>
              <a:rPr lang="zh-CN" altLang="en-US" sz="1200" kern="100" dirty="0" smtClean="0">
                <a:latin typeface="+mn-ea"/>
                <a:ea typeface="+mn-ea"/>
              </a:rPr>
              <a:t>）数值</a:t>
            </a:r>
            <a:r>
              <a:rPr lang="zh-CN" altLang="en-US" sz="1200" kern="100" dirty="0">
                <a:latin typeface="+mn-ea"/>
                <a:ea typeface="+mn-ea"/>
              </a:rPr>
              <a:t>化黏贴</a:t>
            </a:r>
            <a:r>
              <a:rPr lang="zh-CN" altLang="en-US" sz="1200" kern="100" dirty="0" smtClean="0">
                <a:latin typeface="+mn-ea"/>
                <a:ea typeface="+mn-ea"/>
              </a:rPr>
              <a:t>，连公式计算的那部分也数值化了；</a:t>
            </a:r>
            <a:endParaRPr lang="en-US" altLang="zh-CN" sz="1200" kern="1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200" kern="100" dirty="0" smtClean="0">
                <a:latin typeface="+mn-ea"/>
                <a:ea typeface="+mn-ea"/>
              </a:rPr>
              <a:t>（</a:t>
            </a:r>
            <a:r>
              <a:rPr lang="en-US" altLang="zh-CN" sz="1200" kern="100" dirty="0" smtClean="0">
                <a:latin typeface="+mn-ea"/>
                <a:ea typeface="+mn-ea"/>
              </a:rPr>
              <a:t>4</a:t>
            </a:r>
            <a:r>
              <a:rPr lang="zh-CN" altLang="en-US" sz="1200" kern="100" dirty="0" smtClean="0">
                <a:latin typeface="+mn-ea"/>
                <a:ea typeface="+mn-ea"/>
              </a:rPr>
              <a:t>）对于</a:t>
            </a:r>
            <a:r>
              <a:rPr lang="zh-CN" altLang="en-US" sz="1200" b="1" kern="100" dirty="0">
                <a:solidFill>
                  <a:srgbClr val="FF0000"/>
                </a:solidFill>
                <a:latin typeface="+mn-ea"/>
                <a:ea typeface="+mn-ea"/>
              </a:rPr>
              <a:t>招拍挂项目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，签订</a:t>
            </a:r>
            <a:r>
              <a:rPr lang="en-US" altLang="zh-CN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成交确认书</a:t>
            </a:r>
            <a:r>
              <a:rPr lang="en-US" altLang="zh-CN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即视为“已签</a:t>
            </a:r>
            <a:r>
              <a:rPr lang="zh-CN" altLang="en-US" sz="1200" b="1" kern="100" dirty="0">
                <a:solidFill>
                  <a:srgbClr val="FF0000"/>
                </a:solidFill>
                <a:latin typeface="+mn-ea"/>
                <a:ea typeface="+mn-ea"/>
              </a:rPr>
              <a:t>出让合同</a:t>
            </a:r>
            <a:r>
              <a:rPr lang="zh-CN" altLang="en-US" sz="1200" b="1" kern="100" dirty="0" smtClean="0">
                <a:solidFill>
                  <a:srgbClr val="FF0000"/>
                </a:solidFill>
                <a:latin typeface="+mn-ea"/>
                <a:ea typeface="+mn-ea"/>
              </a:rPr>
              <a:t>”</a:t>
            </a:r>
            <a:r>
              <a:rPr lang="zh-CN" altLang="en-US" sz="1200" kern="100" dirty="0" smtClean="0">
                <a:latin typeface="+mn-ea"/>
                <a:ea typeface="+mn-ea"/>
              </a:rPr>
              <a:t>。</a:t>
            </a:r>
            <a:endParaRPr lang="en-US" altLang="zh-CN" sz="1200" kern="100" dirty="0" smtClean="0">
              <a:latin typeface="+mn-ea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>
                  <a:cs typeface="+mn-ea"/>
                  <a:sym typeface="+mn-lt"/>
                </a:rPr>
                <a:t>     </a:t>
              </a:r>
              <a:r>
                <a:rPr lang="zh-CN" altLang="en-US" sz="1600" b="1" dirty="0" smtClean="0">
                  <a:cs typeface="+mn-ea"/>
                  <a:sym typeface="+mn-lt"/>
                </a:rPr>
                <a:t>已确定项目面积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1175319"/>
            <a:ext cx="61626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421" y="4799161"/>
            <a:ext cx="877586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Wingdings 3"/>
              </a:rPr>
              <a:t> </a:t>
            </a:r>
            <a:r>
              <a:rPr lang="zh-CN" altLang="en-US" sz="1400" b="1" dirty="0" smtClean="0">
                <a:latin typeface="+mn-ea"/>
                <a:ea typeface="+mn-ea"/>
              </a:rPr>
              <a:t>分析要点：</a:t>
            </a:r>
            <a:endParaRPr lang="en-US" altLang="zh-CN" sz="12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）未售货</a:t>
            </a:r>
            <a:r>
              <a:rPr lang="zh-CN" altLang="en-US" sz="1200">
                <a:latin typeface="+mn-ea"/>
                <a:ea typeface="+mn-ea"/>
              </a:rPr>
              <a:t>值</a:t>
            </a:r>
            <a:r>
              <a:rPr lang="zh-CN" altLang="en-US" sz="1200" smtClean="0">
                <a:latin typeface="+mn-ea"/>
                <a:ea typeface="+mn-ea"/>
              </a:rPr>
              <a:t>单价是否合理</a:t>
            </a:r>
            <a:r>
              <a:rPr lang="zh-CN" altLang="en-US" sz="1200" dirty="0" smtClean="0">
                <a:latin typeface="+mn-ea"/>
                <a:ea typeface="+mn-ea"/>
              </a:rPr>
              <a:t>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 smtClean="0">
                <a:latin typeface="+mn-ea"/>
                <a:ea typeface="+mn-ea"/>
              </a:rPr>
              <a:t>）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与上月数据做对比，各项目总面积、各项目各业态的面积是否发生重大变化</a:t>
            </a:r>
            <a:r>
              <a:rPr lang="zh-CN" altLang="en-US" sz="1200" dirty="0" smtClean="0">
                <a:latin typeface="+mn-ea"/>
                <a:ea typeface="+mn-ea"/>
              </a:rPr>
              <a:t>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）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与上月数据做对比，已售面积和未售面积的差异是否等于</a:t>
            </a:r>
            <a:r>
              <a:rPr lang="en-US" altLang="zh-CN" sz="1200" b="1" dirty="0" smtClean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r>
              <a:rPr lang="zh-CN" altLang="en-US" sz="1200" dirty="0" smtClean="0">
                <a:latin typeface="+mn-ea"/>
                <a:ea typeface="+mn-ea"/>
              </a:rPr>
              <a:t>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）有</a:t>
            </a:r>
            <a:r>
              <a:rPr lang="zh-CN" altLang="en-US" sz="1200" dirty="0">
                <a:latin typeface="+mn-ea"/>
                <a:ea typeface="+mn-ea"/>
              </a:rPr>
              <a:t>未售面积或未售车位个数</a:t>
            </a:r>
            <a:r>
              <a:rPr lang="zh-CN" altLang="en-US" sz="1200" dirty="0" smtClean="0">
                <a:latin typeface="+mn-ea"/>
                <a:ea typeface="+mn-ea"/>
              </a:rPr>
              <a:t>，是否有对应的未</a:t>
            </a:r>
            <a:r>
              <a:rPr lang="zh-CN" altLang="en-US" sz="1200" dirty="0">
                <a:latin typeface="+mn-ea"/>
                <a:ea typeface="+mn-ea"/>
              </a:rPr>
              <a:t>售货</a:t>
            </a:r>
            <a:r>
              <a:rPr lang="zh-CN" altLang="en-US" sz="1200" dirty="0" smtClean="0">
                <a:latin typeface="+mn-ea"/>
                <a:ea typeface="+mn-ea"/>
              </a:rPr>
              <a:t>值，未售单价是否漏填了或者公式是否出错了；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5</a:t>
            </a:r>
            <a:r>
              <a:rPr lang="zh-CN" altLang="en-US" sz="1200" dirty="0" smtClean="0">
                <a:latin typeface="+mn-ea"/>
                <a:ea typeface="+mn-ea"/>
              </a:rPr>
              <a:t>）累计已</a:t>
            </a:r>
            <a:r>
              <a:rPr lang="zh-CN" altLang="en-US" sz="1200" dirty="0">
                <a:latin typeface="+mn-ea"/>
                <a:ea typeface="+mn-ea"/>
              </a:rPr>
              <a:t>售面积</a:t>
            </a:r>
            <a:r>
              <a:rPr lang="zh-CN" altLang="en-US" sz="1200" dirty="0" smtClean="0">
                <a:latin typeface="+mn-ea"/>
                <a:ea typeface="+mn-ea"/>
              </a:rPr>
              <a:t>与</a:t>
            </a:r>
            <a:r>
              <a:rPr lang="en-US" altLang="zh-CN" sz="1200" dirty="0" smtClean="0">
                <a:latin typeface="+mn-ea"/>
                <a:ea typeface="+mn-ea"/>
              </a:rPr>
              <a:t>《</a:t>
            </a:r>
            <a:r>
              <a:rPr lang="zh-CN" altLang="en-US" sz="1200" dirty="0" smtClean="0">
                <a:latin typeface="+mn-ea"/>
                <a:ea typeface="+mn-ea"/>
              </a:rPr>
              <a:t>销售统计表</a:t>
            </a:r>
            <a:r>
              <a:rPr lang="en-US" altLang="zh-CN" sz="1200" dirty="0" smtClean="0">
                <a:latin typeface="+mn-ea"/>
                <a:ea typeface="+mn-ea"/>
              </a:rPr>
              <a:t>》</a:t>
            </a:r>
            <a:r>
              <a:rPr lang="zh-CN" altLang="en-US" sz="1200" dirty="0" smtClean="0">
                <a:latin typeface="+mn-ea"/>
                <a:ea typeface="+mn-ea"/>
              </a:rPr>
              <a:t>是否一致。</a:t>
            </a:r>
            <a:endParaRPr lang="zh-CN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81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成本费用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</a:t>
              </a:r>
              <a:r>
                <a:rPr lang="zh-CN" altLang="en-US" sz="1600" b="1" dirty="0">
                  <a:cs typeface="+mn-ea"/>
                  <a:sym typeface="+mn-lt"/>
                </a:rPr>
                <a:t>成本汇总表</a:t>
              </a:r>
              <a:r>
                <a:rPr lang="zh-CN" altLang="en-US" sz="1600" b="1" dirty="0" smtClean="0">
                  <a:cs typeface="+mn-ea"/>
                  <a:sym typeface="+mn-lt"/>
                </a:rPr>
                <a:t>（表</a:t>
              </a:r>
              <a:r>
                <a:rPr lang="en-US" altLang="zh-CN" sz="1600" b="1" dirty="0" smtClean="0">
                  <a:cs typeface="+mn-ea"/>
                  <a:sym typeface="+mn-lt"/>
                </a:rPr>
                <a:t>2.3</a:t>
              </a:r>
              <a:r>
                <a:rPr lang="zh-CN" altLang="en-US" sz="1600" b="1" dirty="0" smtClean="0">
                  <a:cs typeface="+mn-ea"/>
                  <a:sym typeface="+mn-lt"/>
                </a:rPr>
                <a:t>）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88502" y="5442360"/>
            <a:ext cx="7865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1400" dirty="0">
                <a:solidFill>
                  <a:srgbClr val="FFC000"/>
                </a:solidFill>
                <a:latin typeface="+mn-ea"/>
                <a:ea typeface="+mn-ea"/>
                <a:sym typeface="Wingdings 3"/>
              </a:rPr>
              <a:t> </a:t>
            </a:r>
            <a:r>
              <a:rPr lang="zh-CN" altLang="en-US" sz="1400" b="1" dirty="0">
                <a:latin typeface="+mn-ea"/>
                <a:ea typeface="+mn-ea"/>
              </a:rPr>
              <a:t>分析要点：</a:t>
            </a:r>
            <a:endParaRPr lang="en-US" altLang="zh-CN" sz="1400" b="1" dirty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）关注超支科目，并在</a:t>
            </a:r>
            <a:r>
              <a:rPr lang="en-US" altLang="zh-CN" sz="1200" dirty="0" smtClean="0">
                <a:latin typeface="+mn-ea"/>
                <a:ea typeface="+mn-ea"/>
              </a:rPr>
              <a:t>《</a:t>
            </a:r>
            <a:r>
              <a:rPr lang="zh-CN" altLang="en-US" sz="1200" dirty="0" smtClean="0">
                <a:latin typeface="+mn-ea"/>
                <a:ea typeface="+mn-ea"/>
              </a:rPr>
              <a:t>表</a:t>
            </a:r>
            <a:r>
              <a:rPr lang="en-US" altLang="zh-CN" sz="1200" dirty="0" smtClean="0">
                <a:latin typeface="+mn-ea"/>
                <a:ea typeface="+mn-ea"/>
              </a:rPr>
              <a:t>2.3》</a:t>
            </a:r>
            <a:r>
              <a:rPr lang="zh-CN" altLang="en-US" sz="1200" dirty="0" smtClean="0">
                <a:latin typeface="+mn-ea"/>
                <a:ea typeface="+mn-ea"/>
              </a:rPr>
              <a:t>作超支的详细解释，包括说明导致超支的原因、是否会影响销售进度等；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 smtClean="0">
                <a:latin typeface="+mn-ea"/>
                <a:ea typeface="+mn-ea"/>
              </a:rPr>
              <a:t>）检查超支科目是否已超全周期预算；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）关注结余较大的</a:t>
            </a:r>
            <a:r>
              <a:rPr lang="zh-CN" altLang="en-US" sz="1200" dirty="0">
                <a:latin typeface="+mn-ea"/>
                <a:ea typeface="+mn-ea"/>
              </a:rPr>
              <a:t>科目，应说明原因，是由于工程进度还是其他原因，是否会影响销售</a:t>
            </a:r>
            <a:r>
              <a:rPr lang="zh-CN" altLang="en-US" sz="1200" dirty="0" smtClean="0">
                <a:latin typeface="+mn-ea"/>
                <a:ea typeface="+mn-ea"/>
              </a:rPr>
              <a:t>进度。</a:t>
            </a:r>
            <a:endParaRPr lang="en-US" altLang="zh-CN" sz="1200" dirty="0" smtClean="0">
              <a:latin typeface="+mn-ea"/>
              <a:ea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4" y="1188021"/>
            <a:ext cx="76676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6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8100000">
            <a:off x="3993532" y="890451"/>
            <a:ext cx="3038175" cy="5526466"/>
          </a:xfrm>
          <a:custGeom>
            <a:avLst/>
            <a:gdLst>
              <a:gd name="connsiteX0" fmla="*/ 1158496 w 4233627"/>
              <a:gd name="connsiteY0" fmla="*/ 7790665 h 7806607"/>
              <a:gd name="connsiteX1" fmla="*/ 1110636 w 4233627"/>
              <a:gd name="connsiteY1" fmla="*/ 4673417 h 7806607"/>
              <a:gd name="connsiteX2" fmla="*/ 395382 w 4233627"/>
              <a:gd name="connsiteY2" fmla="*/ 4673417 h 7806607"/>
              <a:gd name="connsiteX3" fmla="*/ 117694 w 4233627"/>
              <a:gd name="connsiteY3" fmla="*/ 4663754 h 7806607"/>
              <a:gd name="connsiteX4" fmla="*/ 0 w 4233627"/>
              <a:gd name="connsiteY4" fmla="*/ 17184 h 7806607"/>
              <a:gd name="connsiteX5" fmla="*/ 48682 w 4233627"/>
              <a:gd name="connsiteY5" fmla="*/ 12063 h 7806607"/>
              <a:gd name="connsiteX6" fmla="*/ 395382 w 4233627"/>
              <a:gd name="connsiteY6" fmla="*/ 0 h 7806607"/>
              <a:gd name="connsiteX7" fmla="*/ 2197982 w 4233627"/>
              <a:gd name="connsiteY7" fmla="*/ 0 h 7806607"/>
              <a:gd name="connsiteX8" fmla="*/ 2881364 w 4233627"/>
              <a:gd name="connsiteY8" fmla="*/ 47475 h 7806607"/>
              <a:gd name="connsiteX9" fmla="*/ 3105617 w 4233627"/>
              <a:gd name="connsiteY9" fmla="*/ 87209 h 7806607"/>
              <a:gd name="connsiteX10" fmla="*/ 3105800 w 4233627"/>
              <a:gd name="connsiteY10" fmla="*/ 96593 h 7806607"/>
              <a:gd name="connsiteX11" fmla="*/ 3238784 w 4233627"/>
              <a:gd name="connsiteY11" fmla="*/ 96593 h 7806607"/>
              <a:gd name="connsiteX12" fmla="*/ 3922167 w 4233627"/>
              <a:gd name="connsiteY12" fmla="*/ 174914 h 7806607"/>
              <a:gd name="connsiteX13" fmla="*/ 4146419 w 4233627"/>
              <a:gd name="connsiteY13" fmla="*/ 240467 h 7806607"/>
              <a:gd name="connsiteX14" fmla="*/ 4233627 w 4233627"/>
              <a:gd name="connsiteY14" fmla="*/ 7637241 h 7806607"/>
              <a:gd name="connsiteX15" fmla="*/ 3922167 w 4233627"/>
              <a:gd name="connsiteY15" fmla="*/ 7728286 h 7806607"/>
              <a:gd name="connsiteX16" fmla="*/ 3238781 w 4233627"/>
              <a:gd name="connsiteY16" fmla="*/ 7806607 h 7806607"/>
              <a:gd name="connsiteX17" fmla="*/ 1436184 w 4233627"/>
              <a:gd name="connsiteY17" fmla="*/ 7806607 h 78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33627" h="7806607">
                <a:moveTo>
                  <a:pt x="1158496" y="7790665"/>
                </a:moveTo>
                <a:lnTo>
                  <a:pt x="1110636" y="4673417"/>
                </a:lnTo>
                <a:lnTo>
                  <a:pt x="395382" y="4673417"/>
                </a:lnTo>
                <a:lnTo>
                  <a:pt x="117694" y="4663754"/>
                </a:lnTo>
                <a:lnTo>
                  <a:pt x="0" y="17184"/>
                </a:lnTo>
                <a:lnTo>
                  <a:pt x="48682" y="12063"/>
                </a:lnTo>
                <a:cubicBezTo>
                  <a:pt x="162673" y="4087"/>
                  <a:pt x="278337" y="0"/>
                  <a:pt x="395382" y="0"/>
                </a:cubicBezTo>
                <a:lnTo>
                  <a:pt x="2197982" y="0"/>
                </a:lnTo>
                <a:cubicBezTo>
                  <a:pt x="2432072" y="0"/>
                  <a:pt x="2660625" y="16348"/>
                  <a:pt x="2881364" y="47475"/>
                </a:cubicBezTo>
                <a:lnTo>
                  <a:pt x="3105617" y="87209"/>
                </a:lnTo>
                <a:lnTo>
                  <a:pt x="3105800" y="96593"/>
                </a:lnTo>
                <a:lnTo>
                  <a:pt x="3238784" y="96593"/>
                </a:lnTo>
                <a:cubicBezTo>
                  <a:pt x="3472874" y="96593"/>
                  <a:pt x="3701427" y="123563"/>
                  <a:pt x="3922167" y="174914"/>
                </a:cubicBezTo>
                <a:lnTo>
                  <a:pt x="4146419" y="240467"/>
                </a:lnTo>
                <a:lnTo>
                  <a:pt x="4233627" y="7637241"/>
                </a:lnTo>
                <a:lnTo>
                  <a:pt x="3922167" y="7728286"/>
                </a:lnTo>
                <a:cubicBezTo>
                  <a:pt x="3701427" y="7779637"/>
                  <a:pt x="3472874" y="7806607"/>
                  <a:pt x="3238781" y="7806607"/>
                </a:cubicBezTo>
                <a:lnTo>
                  <a:pt x="1436184" y="780660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rgbClr val="568092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779921" y="188161"/>
            <a:ext cx="7245020" cy="43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dirty="0" smtClean="0">
                <a:latin typeface="+mn-ea"/>
                <a:ea typeface="+mn-ea"/>
                <a:cs typeface="+mn-ea"/>
                <a:sym typeface="+mn-lt"/>
              </a:rPr>
              <a:t>填报</a:t>
            </a:r>
            <a:r>
              <a:rPr lang="zh-CN" altLang="en-US" sz="2400" b="1" dirty="0">
                <a:latin typeface="+mn-ea"/>
                <a:ea typeface="+mn-ea"/>
                <a:cs typeface="+mn-ea"/>
                <a:sym typeface="+mn-lt"/>
              </a:rPr>
              <a:t>要点补充及分析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8502" y="709291"/>
            <a:ext cx="6720594" cy="431204"/>
            <a:chOff x="3770274" y="3938957"/>
            <a:chExt cx="1829830" cy="3362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3770274" y="3938957"/>
              <a:ext cx="1829830" cy="3362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b="1" dirty="0" smtClean="0">
                  <a:cs typeface="+mn-ea"/>
                  <a:sym typeface="+mn-lt"/>
                </a:rPr>
                <a:t>     利润 </a:t>
              </a:r>
              <a:r>
                <a:rPr lang="en-US" altLang="zh-CN" sz="1600" b="1" dirty="0" smtClean="0">
                  <a:cs typeface="+mn-ea"/>
                  <a:sym typeface="+mn-lt"/>
                </a:rPr>
                <a:t>—— </a:t>
              </a:r>
              <a:r>
                <a:rPr lang="zh-CN" altLang="en-US" sz="1600" b="1" dirty="0" smtClean="0">
                  <a:cs typeface="+mn-ea"/>
                  <a:sym typeface="+mn-lt"/>
                </a:rPr>
                <a:t>收入确认口径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810497" y="4013797"/>
              <a:ext cx="63361" cy="186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/>
          <p:nvPr>
            <p:extLst>
              <p:ext uri="{D42A27DB-BD31-4B8C-83A1-F6EECF244321}">
                <p14:modId xmlns:p14="http://schemas.microsoft.com/office/powerpoint/2010/main" val="8405224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-93" y="1404045"/>
            <a:ext cx="9142392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314" y="5076453"/>
            <a:ext cx="849694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C000"/>
                </a:solidFill>
                <a:latin typeface="+mn-ea"/>
                <a:sym typeface="Wingdings 3"/>
              </a:rPr>
              <a:t> </a:t>
            </a:r>
            <a:r>
              <a:rPr lang="zh-CN" altLang="en-US" sz="1400" b="1" dirty="0" smtClean="0">
                <a:latin typeface="+mn-ea"/>
                <a:ea typeface="+mn-ea"/>
              </a:rPr>
              <a:t>填报要点补充</a:t>
            </a:r>
            <a:r>
              <a:rPr lang="zh-CN" altLang="en-US" sz="1400" dirty="0" smtClean="0">
                <a:latin typeface="+mn-ea"/>
                <a:ea typeface="+mn-ea"/>
              </a:rPr>
              <a:t>：</a:t>
            </a:r>
            <a:endParaRPr lang="en-US" altLang="zh-CN" sz="1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1</a:t>
            </a:r>
            <a:r>
              <a:rPr lang="zh-CN" altLang="en-US" sz="1200" dirty="0" smtClean="0">
                <a:latin typeface="+mn-ea"/>
                <a:ea typeface="+mn-ea"/>
              </a:rPr>
              <a:t>）</a:t>
            </a:r>
            <a:r>
              <a:rPr lang="en-US" altLang="zh-CN" sz="1200" dirty="0" smtClean="0">
                <a:latin typeface="+mn-ea"/>
                <a:ea typeface="+mn-ea"/>
              </a:rPr>
              <a:t>4</a:t>
            </a:r>
            <a:r>
              <a:rPr lang="zh-CN" altLang="en-US" sz="1200" dirty="0" smtClean="0">
                <a:latin typeface="+mn-ea"/>
                <a:ea typeface="+mn-ea"/>
              </a:rPr>
              <a:t>个口径、</a:t>
            </a:r>
            <a:r>
              <a:rPr lang="en-US" altLang="zh-CN" sz="1200" b="1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张利润表（加</a:t>
            </a:r>
            <a:r>
              <a:rPr lang="en-US" altLang="zh-CN" sz="12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1200" b="1" dirty="0" smtClean="0">
                <a:solidFill>
                  <a:srgbClr val="FF0000"/>
                </a:solidFill>
                <a:latin typeface="+mn-ea"/>
                <a:ea typeface="+mn-ea"/>
              </a:rPr>
              <a:t>张销售表）</a:t>
            </a:r>
            <a:r>
              <a:rPr lang="zh-CN" altLang="en-US" sz="1200" dirty="0" smtClean="0">
                <a:latin typeface="+mn-ea"/>
                <a:ea typeface="+mn-ea"/>
              </a:rPr>
              <a:t>，以前按</a:t>
            </a:r>
            <a:r>
              <a:rPr lang="en-US" altLang="zh-CN" sz="1200" dirty="0" smtClean="0">
                <a:latin typeface="+mn-ea"/>
                <a:ea typeface="+mn-ea"/>
              </a:rPr>
              <a:t>《</a:t>
            </a:r>
            <a:r>
              <a:rPr lang="zh-CN" altLang="en-US" sz="1200" dirty="0" smtClean="0">
                <a:latin typeface="+mn-ea"/>
                <a:ea typeface="+mn-ea"/>
              </a:rPr>
              <a:t>销售统计报表 </a:t>
            </a:r>
            <a:r>
              <a:rPr lang="en-US" altLang="zh-CN" sz="1200" dirty="0" smtClean="0">
                <a:latin typeface="+mn-ea"/>
                <a:ea typeface="+mn-ea"/>
              </a:rPr>
              <a:t>– B15》</a:t>
            </a:r>
            <a:r>
              <a:rPr lang="zh-CN" altLang="en-US" sz="1200" dirty="0" smtClean="0">
                <a:latin typeface="+mn-ea"/>
                <a:ea typeface="+mn-ea"/>
              </a:rPr>
              <a:t>调整的利润表不再使用；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 smtClean="0">
                <a:latin typeface="+mn-ea"/>
                <a:ea typeface="+mn-ea"/>
              </a:rPr>
              <a:t>2</a:t>
            </a:r>
            <a:r>
              <a:rPr lang="zh-CN" altLang="en-US" sz="1200" dirty="0" smtClean="0">
                <a:latin typeface="+mn-ea"/>
                <a:ea typeface="+mn-ea"/>
              </a:rPr>
              <a:t>）所有大单均应先与集团沟通，以判断是否假大单，尽量不要自行判断为“真大单”而计入利润表；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ea typeface="+mn-ea"/>
              </a:rPr>
              <a:t>（</a:t>
            </a: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 smtClean="0">
                <a:latin typeface="+mn-ea"/>
                <a:ea typeface="+mn-ea"/>
              </a:rPr>
              <a:t>）</a:t>
            </a: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单纯的无证销售不应认定为可免违约金退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楼</a:t>
            </a:r>
            <a:r>
              <a:rPr lang="zh-CN" altLang="en-US" sz="1200" dirty="0" smtClean="0">
                <a:latin typeface="+mn-ea"/>
                <a:ea typeface="+mn-ea"/>
              </a:rPr>
              <a:t>；</a:t>
            </a: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2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994b0-17b7-494d-9127-7b3cbf266a4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wrap="square" rtlCol="0" anchor="ctr" anchorCtr="0">
        <a:spAutoFit/>
      </a:bodyPr>
      <a:lstStyle>
        <a:defPPr marL="45720" algn="ctr">
          <a:lnSpc>
            <a:spcPts val="1700"/>
          </a:lnSpc>
          <a:defRPr sz="105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主题5">
  <a:themeElements>
    <a:clrScheme name="自定义 25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AAA97A"/>
      </a:accent1>
      <a:accent2>
        <a:srgbClr val="84ACB6"/>
      </a:accent2>
      <a:accent3>
        <a:srgbClr val="E7AA50"/>
      </a:accent3>
      <a:accent4>
        <a:srgbClr val="7EC1AC"/>
      </a:accent4>
      <a:accent5>
        <a:srgbClr val="84ACB6"/>
      </a:accent5>
      <a:accent6>
        <a:srgbClr val="85A5C1"/>
      </a:accent6>
      <a:hlink>
        <a:srgbClr val="84ACB6"/>
      </a:hlink>
      <a:folHlink>
        <a:srgbClr val="B1C5D7"/>
      </a:folHlink>
    </a:clrScheme>
    <a:fontScheme name="2epnbmo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44835</TotalTime>
  <Words>1582</Words>
  <Application>Microsoft Office PowerPoint</Application>
  <PresentationFormat>自定义</PresentationFormat>
  <Paragraphs>122</Paragraphs>
  <Slides>14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Office 主题</vt:lpstr>
      <vt:lpstr>自定义设计方案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赵泽发</dc:creator>
  <cp:lastModifiedBy>Section</cp:lastModifiedBy>
  <cp:revision>3112</cp:revision>
  <cp:lastPrinted>2019-10-25T02:26:48Z</cp:lastPrinted>
  <dcterms:modified xsi:type="dcterms:W3CDTF">2019-10-25T08:37:49Z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0x0101005874104323E5D849872B16DA3CF1BD86</vt:lpwstr>
  </property>
</Properties>
</file>