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607" r:id="rId3"/>
    <p:sldId id="919" r:id="rId5"/>
    <p:sldId id="865" r:id="rId6"/>
    <p:sldId id="866" r:id="rId7"/>
    <p:sldId id="908" r:id="rId8"/>
    <p:sldId id="907" r:id="rId9"/>
    <p:sldId id="910" r:id="rId10"/>
    <p:sldId id="911" r:id="rId11"/>
    <p:sldId id="916" r:id="rId12"/>
    <p:sldId id="912" r:id="rId13"/>
    <p:sldId id="914" r:id="rId14"/>
  </p:sldIdLst>
  <p:sldSz cx="9144000" cy="5143500" type="screen16x9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A2"/>
    <a:srgbClr val="163C46"/>
    <a:srgbClr val="940000"/>
    <a:srgbClr val="0075BF"/>
    <a:srgbClr val="0087CD"/>
    <a:srgbClr val="C68F06"/>
    <a:srgbClr val="DB2C03"/>
    <a:srgbClr val="EBAC07"/>
    <a:srgbClr val="008487"/>
    <a:srgbClr val="008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49" d="100"/>
          <a:sy n="149" d="100"/>
        </p:scale>
        <p:origin x="108" y="138"/>
      </p:cViewPr>
      <p:guideLst>
        <p:guide orient="horz" pos="1794"/>
        <p:guide pos="28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360" y="-96"/>
      </p:cViewPr>
      <p:guideLst>
        <p:guide orient="horz" pos="3190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A5992-9D73-4015-9385-ABE035416B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5A699-AB68-4A20-99FB-6F69DC266D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509D-BEB1-46BE-BA4E-82A12FF6F9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324EA-D88B-4DB6-A454-EECCD39A6D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324EA-D88B-4DB6-A454-EECCD39A6D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  <p:sp>
        <p:nvSpPr>
          <p:cNvPr id="14" name="文本框 37"/>
          <p:cNvSpPr txBox="1"/>
          <p:nvPr userDrawn="1"/>
        </p:nvSpPr>
        <p:spPr>
          <a:xfrm>
            <a:off x="467544" y="289467"/>
            <a:ext cx="1990115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文本框 38"/>
          <p:cNvSpPr txBox="1"/>
          <p:nvPr userDrawn="1"/>
        </p:nvSpPr>
        <p:spPr>
          <a:xfrm>
            <a:off x="467544" y="482768"/>
            <a:ext cx="1804166" cy="266653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等腰三角形 8"/>
          <p:cNvSpPr/>
          <p:nvPr userDrawn="1"/>
        </p:nvSpPr>
        <p:spPr>
          <a:xfrm rot="5400000">
            <a:off x="-117418" y="330604"/>
            <a:ext cx="720075" cy="305833"/>
          </a:xfrm>
          <a:prstGeom prst="triangl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直角三角形 9"/>
          <p:cNvSpPr/>
          <p:nvPr userDrawn="1"/>
        </p:nvSpPr>
        <p:spPr>
          <a:xfrm rot="16200000">
            <a:off x="8452048" y="4451548"/>
            <a:ext cx="691952" cy="69195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/>
          <p:nvPr userDrawn="1"/>
        </p:nvSpPr>
        <p:spPr>
          <a:xfrm rot="16200000">
            <a:off x="8604448" y="4603948"/>
            <a:ext cx="539552" cy="53955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C0F3E8C-8BCD-4A8F-98D8-F8D96B87BD2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 eaLnBrk="1" hangingPunct="1">
              <a:defRPr smtClean="0"/>
            </a:lvl1pPr>
          </a:lstStyle>
          <a:p>
            <a:pPr>
              <a:defRPr/>
            </a:pPr>
            <a:fld id="{4AAA05D2-2F82-4D1D-9A69-4CC173608BC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582c0aa581928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" y="0"/>
            <a:ext cx="9143499" cy="5143500"/>
          </a:xfrm>
          <a:prstGeom prst="rect">
            <a:avLst/>
          </a:prstGeom>
        </p:spPr>
      </p:pic>
      <p:grpSp>
        <p:nvGrpSpPr>
          <p:cNvPr id="2" name="组合 3"/>
          <p:cNvGrpSpPr/>
          <p:nvPr userDrawn="1"/>
        </p:nvGrpSpPr>
        <p:grpSpPr bwMode="auto">
          <a:xfrm flipH="1">
            <a:off x="-1" y="248018"/>
            <a:ext cx="1797166" cy="507206"/>
            <a:chOff x="2370576" y="533400"/>
            <a:chExt cx="2417494" cy="675969"/>
          </a:xfrm>
          <a:solidFill>
            <a:srgbClr val="EE1C39"/>
          </a:solidFill>
        </p:grpSpPr>
        <p:sp>
          <p:nvSpPr>
            <p:cNvPr id="3" name="矩形 2"/>
            <p:cNvSpPr/>
            <p:nvPr/>
          </p:nvSpPr>
          <p:spPr>
            <a:xfrm>
              <a:off x="2738030" y="533400"/>
              <a:ext cx="2050040" cy="6759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2370576" y="533400"/>
              <a:ext cx="623734" cy="6759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6" name="文本框 12"/>
          <p:cNvSpPr txBox="1">
            <a:spLocks noChangeArrowheads="1"/>
          </p:cNvSpPr>
          <p:nvPr userDrawn="1"/>
        </p:nvSpPr>
        <p:spPr bwMode="auto">
          <a:xfrm>
            <a:off x="-1" y="370296"/>
            <a:ext cx="1796090" cy="25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62585" y="1059180"/>
            <a:ext cx="28467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spc="-3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endParaRPr lang="en-US" altLang="zh-CN" sz="6600" b="1" spc="-300" dirty="0" smtClean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2585" y="2115820"/>
            <a:ext cx="4761865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sz="3600" b="1" dirty="0">
                <a:solidFill>
                  <a:srgbClr val="03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全国</a:t>
            </a:r>
            <a:endParaRPr lang="zh-CN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NC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财务系统基本</a:t>
            </a:r>
            <a:r>
              <a:rPr 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</a:t>
            </a:r>
            <a:endParaRPr 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（现金模块）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C:\Users\Administrator\Desktop\1559049842.jpg1559049842"/>
          <p:cNvPicPr>
            <a:picLocks noChangeAspect="1"/>
          </p:cNvPicPr>
          <p:nvPr/>
        </p:nvPicPr>
        <p:blipFill>
          <a:blip r:embed="rId1"/>
          <a:srcRect t="4469" b="4469"/>
          <a:stretch>
            <a:fillRect/>
          </a:stretch>
        </p:blipFill>
        <p:spPr>
          <a:xfrm rot="10800000">
            <a:off x="4473575" y="-35560"/>
            <a:ext cx="5813425" cy="3388995"/>
          </a:xfrm>
          <a:prstGeom prst="triangle">
            <a:avLst/>
          </a:prstGeom>
        </p:spPr>
      </p:pic>
      <p:sp>
        <p:nvSpPr>
          <p:cNvPr id="3" name="直角三角形 2"/>
          <p:cNvSpPr/>
          <p:nvPr/>
        </p:nvSpPr>
        <p:spPr>
          <a:xfrm rot="16200000">
            <a:off x="5184775" y="1261745"/>
            <a:ext cx="4220210" cy="3815080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平行四边形 3"/>
          <p:cNvSpPr/>
          <p:nvPr/>
        </p:nvSpPr>
        <p:spPr>
          <a:xfrm flipH="1">
            <a:off x="3134995" y="-35560"/>
            <a:ext cx="6006465" cy="5261610"/>
          </a:xfrm>
          <a:prstGeom prst="parallelogram">
            <a:avLst>
              <a:gd name="adj" fmla="val 8895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2799080" y="-35560"/>
            <a:ext cx="1484630" cy="181483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1774825" y="-626110"/>
            <a:ext cx="1644015" cy="195961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39194" y="3799314"/>
            <a:ext cx="1427480" cy="650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主讲人：黄敬良  </a:t>
            </a:r>
            <a:endParaRPr lang="zh-CN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   期：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2020.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  <p:bldLst>
      <p:bldP spid="24" grpId="0"/>
      <p:bldP spid="27" grpId="0"/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"/>
          <p:cNvSpPr/>
          <p:nvPr/>
        </p:nvSpPr>
        <p:spPr>
          <a:xfrm>
            <a:off x="1714364" y="2286746"/>
            <a:ext cx="5364088" cy="11648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  <a:gd name="connsiteX0-21" fmla="*/ 0 w 5364088"/>
              <a:gd name="connsiteY0-22" fmla="*/ 12700 h 1164822"/>
              <a:gd name="connsiteX1-23" fmla="*/ 5364088 w 5364088"/>
              <a:gd name="connsiteY1-24" fmla="*/ 0 h 1164822"/>
              <a:gd name="connsiteX2-25" fmla="*/ 4759654 w 5364088"/>
              <a:gd name="connsiteY2-26" fmla="*/ 1149323 h 1164822"/>
              <a:gd name="connsiteX3-27" fmla="*/ 0 w 5364088"/>
              <a:gd name="connsiteY3-28" fmla="*/ 1164822 h 1164822"/>
              <a:gd name="connsiteX4-29" fmla="*/ 0 w 5364088"/>
              <a:gd name="connsiteY4-30" fmla="*/ 12700 h 11648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"/>
          <p:cNvSpPr/>
          <p:nvPr/>
        </p:nvSpPr>
        <p:spPr>
          <a:xfrm>
            <a:off x="-2340768" y="1483218"/>
            <a:ext cx="7888411" cy="2097604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文本框 33"/>
          <p:cNvSpPr txBox="1"/>
          <p:nvPr/>
        </p:nvSpPr>
        <p:spPr>
          <a:xfrm>
            <a:off x="458470" y="2122170"/>
            <a:ext cx="43561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提问环节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714500" y="2767330"/>
            <a:ext cx="19208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0" descr="e7d195523061f1c0c8c9ef2b4c47b9232c7d3c1aa29fc33cC35E69D0959227FEE46513058567BC4DFCDEC239794EE7F7D54C53BFAAED1E91F0142CACD1DBF61753822421AB78C025DC4BB29C14829EC7958081C093AE18BE12860807EF136105AA5915B6E1FC903132893A29C0D20F58B8483A3290107E264C17A103AC8D0961565853DA444ACA86"/>
          <p:cNvSpPr txBox="1"/>
          <p:nvPr/>
        </p:nvSpPr>
        <p:spPr>
          <a:xfrm>
            <a:off x="5093779" y="2330872"/>
            <a:ext cx="121666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5708691" y="0"/>
            <a:ext cx="978603" cy="185617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6013186" y="1483353"/>
            <a:ext cx="1930331" cy="366137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28" grpId="0" bldLvl="0" animBg="1"/>
      <p:bldP spid="26" grpId="0" bldLvl="0" animBg="1"/>
      <p:bldP spid="9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683707" y="2789684"/>
            <a:ext cx="3738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谢谢您的观看！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1c950a7b02087bf45327a2f9f8d3572c10dfcfd3"/>
          <p:cNvPicPr>
            <a:picLocks noChangeAspect="1"/>
          </p:cNvPicPr>
          <p:nvPr/>
        </p:nvPicPr>
        <p:blipFill>
          <a:blip r:embed="rId1"/>
          <a:srcRect b="8659"/>
          <a:stretch>
            <a:fillRect/>
          </a:stretch>
        </p:blipFill>
        <p:spPr>
          <a:xfrm rot="10800000">
            <a:off x="4267835" y="-34925"/>
            <a:ext cx="5813425" cy="3388995"/>
          </a:xfrm>
          <a:prstGeom prst="triangle">
            <a:avLst/>
          </a:prstGeom>
        </p:spPr>
      </p:pic>
      <p:sp>
        <p:nvSpPr>
          <p:cNvPr id="3" name="直角三角形 2"/>
          <p:cNvSpPr/>
          <p:nvPr/>
        </p:nvSpPr>
        <p:spPr>
          <a:xfrm rot="16200000">
            <a:off x="5180965" y="1265555"/>
            <a:ext cx="4166870" cy="3754120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/>
        </p:nvSpPr>
        <p:spPr>
          <a:xfrm flipH="1">
            <a:off x="3134995" y="-35560"/>
            <a:ext cx="6006465" cy="5261610"/>
          </a:xfrm>
          <a:prstGeom prst="parallelogram">
            <a:avLst>
              <a:gd name="adj" fmla="val 8895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2799080" y="-35560"/>
            <a:ext cx="1484630" cy="1814830"/>
          </a:xfrm>
          <a:prstGeom prst="line">
            <a:avLst/>
          </a:prstGeom>
          <a:ln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1774825" y="-626110"/>
            <a:ext cx="1644015" cy="195961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27" grpId="0"/>
      <p:bldP spid="3" grpId="0" bldLvl="0" animBg="1"/>
      <p:bldP spid="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78790" y="905510"/>
            <a:ext cx="3703955" cy="300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20200422</a:t>
            </a: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地区受训人员签到</a:t>
            </a:r>
            <a:endParaRPr lang="zh-CN" altLang="en-US" sz="2800" b="1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20000"/>
              </a:lnSpc>
            </a:pP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--NC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财务系统基本</a:t>
            </a:r>
            <a:r>
              <a:rPr 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</a:t>
            </a:r>
            <a:endParaRPr 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（现金模块）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直角三角形 2"/>
          <p:cNvSpPr/>
          <p:nvPr/>
        </p:nvSpPr>
        <p:spPr>
          <a:xfrm rot="16200000">
            <a:off x="6951345" y="2956560"/>
            <a:ext cx="2073275" cy="2286000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370070" y="444500"/>
            <a:ext cx="3653790" cy="34683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180590" y="4236085"/>
            <a:ext cx="5440680" cy="4235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请使用微信扫描以上二维码并填写相关内容进行签到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  <p:bldLst>
      <p:bldP spid="27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4572000" y="1356615"/>
            <a:ext cx="3147060" cy="2695205"/>
            <a:chOff x="4806253" y="1988840"/>
            <a:chExt cx="4196080" cy="3593606"/>
          </a:xfrm>
        </p:grpSpPr>
        <p:grpSp>
          <p:nvGrpSpPr>
            <p:cNvPr id="3" name="Group 49"/>
            <p:cNvGrpSpPr/>
            <p:nvPr/>
          </p:nvGrpSpPr>
          <p:grpSpPr>
            <a:xfrm>
              <a:off x="4806253" y="2982218"/>
              <a:ext cx="613472" cy="613472"/>
              <a:chOff x="4806253" y="2982218"/>
              <a:chExt cx="613472" cy="613472"/>
            </a:xfrm>
          </p:grpSpPr>
          <p:sp>
            <p:nvSpPr>
              <p:cNvPr id="44" name="Oval 8"/>
              <p:cNvSpPr/>
              <p:nvPr/>
            </p:nvSpPr>
            <p:spPr>
              <a:xfrm>
                <a:off x="4806253" y="2982218"/>
                <a:ext cx="613472" cy="613472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C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5" name="Freeform: Shape 9"/>
              <p:cNvSpPr/>
              <p:nvPr/>
            </p:nvSpPr>
            <p:spPr bwMode="auto">
              <a:xfrm>
                <a:off x="5000294" y="3171416"/>
                <a:ext cx="225388" cy="225388"/>
              </a:xfrm>
              <a:custGeom>
                <a:avLst/>
                <a:gdLst>
                  <a:gd name="T0" fmla="*/ 177354294 w 21600"/>
                  <a:gd name="T1" fmla="*/ 119619947 h 21600"/>
                  <a:gd name="T2" fmla="*/ 181994773 w 21600"/>
                  <a:gd name="T3" fmla="*/ 90970153 h 21600"/>
                  <a:gd name="T4" fmla="*/ 90997440 w 21600"/>
                  <a:gd name="T5" fmla="*/ 0 h 21600"/>
                  <a:gd name="T6" fmla="*/ 0 w 21600"/>
                  <a:gd name="T7" fmla="*/ 90970153 h 21600"/>
                  <a:gd name="T8" fmla="*/ 90997440 w 21600"/>
                  <a:gd name="T9" fmla="*/ 181941690 h 21600"/>
                  <a:gd name="T10" fmla="*/ 119632265 w 21600"/>
                  <a:gd name="T11" fmla="*/ 177314796 h 21600"/>
                  <a:gd name="T12" fmla="*/ 140353873 w 21600"/>
                  <a:gd name="T13" fmla="*/ 198036404 h 21600"/>
                  <a:gd name="T14" fmla="*/ 184433669 w 21600"/>
                  <a:gd name="T15" fmla="*/ 198036404 h 21600"/>
                  <a:gd name="T16" fmla="*/ 184433669 w 21600"/>
                  <a:gd name="T17" fmla="*/ 242088912 h 21600"/>
                  <a:gd name="T18" fmla="*/ 184513921 w 21600"/>
                  <a:gd name="T19" fmla="*/ 242169283 h 21600"/>
                  <a:gd name="T20" fmla="*/ 228567695 w 21600"/>
                  <a:gd name="T21" fmla="*/ 242169283 h 21600"/>
                  <a:gd name="T22" fmla="*/ 228567695 w 21600"/>
                  <a:gd name="T23" fmla="*/ 286223057 h 21600"/>
                  <a:gd name="T24" fmla="*/ 228660384 w 21600"/>
                  <a:gd name="T25" fmla="*/ 286302043 h 21600"/>
                  <a:gd name="T26" fmla="*/ 286355233 w 21600"/>
                  <a:gd name="T27" fmla="*/ 286302043 h 21600"/>
                  <a:gd name="T28" fmla="*/ 286355233 w 21600"/>
                  <a:gd name="T29" fmla="*/ 286355233 h 21600"/>
                  <a:gd name="T30" fmla="*/ 286355233 w 21600"/>
                  <a:gd name="T31" fmla="*/ 228580132 h 21600"/>
                  <a:gd name="T32" fmla="*/ 177354294 w 21600"/>
                  <a:gd name="T33" fmla="*/ 119619947 h 21600"/>
                  <a:gd name="T34" fmla="*/ 72066037 w 21600"/>
                  <a:gd name="T35" fmla="*/ 102106942 h 21600"/>
                  <a:gd name="T36" fmla="*/ 41349250 w 21600"/>
                  <a:gd name="T37" fmla="*/ 71416187 h 21600"/>
                  <a:gd name="T38" fmla="*/ 72066037 w 21600"/>
                  <a:gd name="T39" fmla="*/ 40712996 h 21600"/>
                  <a:gd name="T40" fmla="*/ 102769110 w 21600"/>
                  <a:gd name="T41" fmla="*/ 71416187 h 21600"/>
                  <a:gd name="T42" fmla="*/ 72066037 w 21600"/>
                  <a:gd name="T43" fmla="*/ 102106942 h 21600"/>
                  <a:gd name="T44" fmla="*/ 72066037 w 21600"/>
                  <a:gd name="T45" fmla="*/ 102106942 h 216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1600" h="21600">
                    <a:moveTo>
                      <a:pt x="13378" y="9023"/>
                    </a:moveTo>
                    <a:cubicBezTo>
                      <a:pt x="13604" y="8343"/>
                      <a:pt x="13728" y="7617"/>
                      <a:pt x="13728" y="6862"/>
                    </a:cubicBezTo>
                    <a:cubicBezTo>
                      <a:pt x="13728" y="3072"/>
                      <a:pt x="10655" y="0"/>
                      <a:pt x="6864" y="0"/>
                    </a:cubicBezTo>
                    <a:cubicBezTo>
                      <a:pt x="3073" y="0"/>
                      <a:pt x="0" y="3072"/>
                      <a:pt x="0" y="6862"/>
                    </a:cubicBezTo>
                    <a:cubicBezTo>
                      <a:pt x="0" y="10652"/>
                      <a:pt x="3073" y="13724"/>
                      <a:pt x="6864" y="13724"/>
                    </a:cubicBezTo>
                    <a:cubicBezTo>
                      <a:pt x="7619" y="13724"/>
                      <a:pt x="8345" y="13600"/>
                      <a:pt x="9024" y="13375"/>
                    </a:cubicBezTo>
                    <a:lnTo>
                      <a:pt x="10587" y="14938"/>
                    </a:lnTo>
                    <a:lnTo>
                      <a:pt x="13912" y="14938"/>
                    </a:lnTo>
                    <a:lnTo>
                      <a:pt x="13912" y="18261"/>
                    </a:lnTo>
                    <a:lnTo>
                      <a:pt x="13918" y="18267"/>
                    </a:lnTo>
                    <a:lnTo>
                      <a:pt x="17241" y="18267"/>
                    </a:lnTo>
                    <a:lnTo>
                      <a:pt x="17241" y="21590"/>
                    </a:lnTo>
                    <a:lnTo>
                      <a:pt x="17248" y="21596"/>
                    </a:lnTo>
                    <a:lnTo>
                      <a:pt x="21600" y="21596"/>
                    </a:lnTo>
                    <a:lnTo>
                      <a:pt x="21600" y="21600"/>
                    </a:lnTo>
                    <a:lnTo>
                      <a:pt x="21600" y="17242"/>
                    </a:lnTo>
                    <a:lnTo>
                      <a:pt x="13378" y="9023"/>
                    </a:lnTo>
                    <a:close/>
                    <a:moveTo>
                      <a:pt x="5436" y="7702"/>
                    </a:moveTo>
                    <a:cubicBezTo>
                      <a:pt x="4157" y="7702"/>
                      <a:pt x="3119" y="6665"/>
                      <a:pt x="3119" y="5387"/>
                    </a:cubicBezTo>
                    <a:cubicBezTo>
                      <a:pt x="3119" y="4108"/>
                      <a:pt x="4157" y="3071"/>
                      <a:pt x="5436" y="3071"/>
                    </a:cubicBezTo>
                    <a:cubicBezTo>
                      <a:pt x="6715" y="3071"/>
                      <a:pt x="7752" y="4108"/>
                      <a:pt x="7752" y="5387"/>
                    </a:cubicBezTo>
                    <a:cubicBezTo>
                      <a:pt x="7751" y="6665"/>
                      <a:pt x="6715" y="7702"/>
                      <a:pt x="5436" y="7702"/>
                    </a:cubicBezTo>
                    <a:close/>
                    <a:moveTo>
                      <a:pt x="5436" y="7702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4" name="Group 50"/>
            <p:cNvGrpSpPr/>
            <p:nvPr/>
          </p:nvGrpSpPr>
          <p:grpSpPr>
            <a:xfrm>
              <a:off x="4806253" y="3975596"/>
              <a:ext cx="613472" cy="613472"/>
              <a:chOff x="4806253" y="3975596"/>
              <a:chExt cx="613472" cy="613472"/>
            </a:xfrm>
          </p:grpSpPr>
          <p:sp>
            <p:nvSpPr>
              <p:cNvPr id="42" name="Oval 11"/>
              <p:cNvSpPr/>
              <p:nvPr/>
            </p:nvSpPr>
            <p:spPr>
              <a:xfrm>
                <a:off x="4806253" y="3975596"/>
                <a:ext cx="613472" cy="613472"/>
              </a:xfrm>
              <a:prstGeom prst="ellipse">
                <a:avLst/>
              </a:prstGeom>
              <a:solidFill>
                <a:srgbClr val="034EA2"/>
              </a:solidFill>
              <a:ln w="28575">
                <a:solidFill>
                  <a:srgbClr val="034EA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" name="Freeform: Shape 12"/>
              <p:cNvSpPr/>
              <p:nvPr/>
            </p:nvSpPr>
            <p:spPr bwMode="auto">
              <a:xfrm>
                <a:off x="5003891" y="4174066"/>
                <a:ext cx="197601" cy="225388"/>
              </a:xfrm>
              <a:custGeom>
                <a:avLst/>
                <a:gdLst>
                  <a:gd name="T0" fmla="*/ 145512959 w 21600"/>
                  <a:gd name="T1" fmla="*/ 203073433 h 21600"/>
                  <a:gd name="T2" fmla="*/ 145802623 w 21600"/>
                  <a:gd name="T3" fmla="*/ 194761133 h 21600"/>
                  <a:gd name="T4" fmla="*/ 145802623 w 21600"/>
                  <a:gd name="T5" fmla="*/ 125373600 h 21600"/>
                  <a:gd name="T6" fmla="*/ 104926995 w 21600"/>
                  <a:gd name="T7" fmla="*/ 39943277 h 21600"/>
                  <a:gd name="T8" fmla="*/ 105749513 w 21600"/>
                  <a:gd name="T9" fmla="*/ 31392540 h 21600"/>
                  <a:gd name="T10" fmla="*/ 84532065 w 21600"/>
                  <a:gd name="T11" fmla="*/ 0 h 21600"/>
                  <a:gd name="T12" fmla="*/ 63314533 w 21600"/>
                  <a:gd name="T13" fmla="*/ 31392540 h 21600"/>
                  <a:gd name="T14" fmla="*/ 64145452 w 21600"/>
                  <a:gd name="T15" fmla="*/ 39996478 h 21600"/>
                  <a:gd name="T16" fmla="*/ 23363023 w 21600"/>
                  <a:gd name="T17" fmla="*/ 125385918 h 21600"/>
                  <a:gd name="T18" fmla="*/ 23363023 w 21600"/>
                  <a:gd name="T19" fmla="*/ 194761133 h 21600"/>
                  <a:gd name="T20" fmla="*/ 23645246 w 21600"/>
                  <a:gd name="T21" fmla="*/ 203100602 h 21600"/>
                  <a:gd name="T22" fmla="*/ 0 w 21600"/>
                  <a:gd name="T23" fmla="*/ 236998693 h 21600"/>
                  <a:gd name="T24" fmla="*/ 9272957 w 21600"/>
                  <a:gd name="T25" fmla="*/ 250706436 h 21600"/>
                  <a:gd name="T26" fmla="*/ 63534281 w 21600"/>
                  <a:gd name="T27" fmla="*/ 250706436 h 21600"/>
                  <a:gd name="T28" fmla="*/ 63314533 w 21600"/>
                  <a:gd name="T29" fmla="*/ 254962705 h 21600"/>
                  <a:gd name="T30" fmla="*/ 84532065 w 21600"/>
                  <a:gd name="T31" fmla="*/ 286355233 h 21600"/>
                  <a:gd name="T32" fmla="*/ 105749513 w 21600"/>
                  <a:gd name="T33" fmla="*/ 254962705 h 21600"/>
                  <a:gd name="T34" fmla="*/ 105529766 w 21600"/>
                  <a:gd name="T35" fmla="*/ 250706436 h 21600"/>
                  <a:gd name="T36" fmla="*/ 159908522 w 21600"/>
                  <a:gd name="T37" fmla="*/ 250706436 h 21600"/>
                  <a:gd name="T38" fmla="*/ 169173962 w 21600"/>
                  <a:gd name="T39" fmla="*/ 236998693 h 21600"/>
                  <a:gd name="T40" fmla="*/ 145512959 w 21600"/>
                  <a:gd name="T41" fmla="*/ 203073433 h 21600"/>
                  <a:gd name="T42" fmla="*/ 72721479 w 21600"/>
                  <a:gd name="T43" fmla="*/ 31392540 h 21600"/>
                  <a:gd name="T44" fmla="*/ 84532065 w 21600"/>
                  <a:gd name="T45" fmla="*/ 13920288 h 21600"/>
                  <a:gd name="T46" fmla="*/ 96343451 w 21600"/>
                  <a:gd name="T47" fmla="*/ 31392540 h 21600"/>
                  <a:gd name="T48" fmla="*/ 95802281 w 21600"/>
                  <a:gd name="T49" fmla="*/ 36338135 h 21600"/>
                  <a:gd name="T50" fmla="*/ 84587024 w 21600"/>
                  <a:gd name="T51" fmla="*/ 34799986 h 21600"/>
                  <a:gd name="T52" fmla="*/ 73269292 w 21600"/>
                  <a:gd name="T53" fmla="*/ 36364156 h 21600"/>
                  <a:gd name="T54" fmla="*/ 72721479 w 21600"/>
                  <a:gd name="T55" fmla="*/ 31392540 h 21600"/>
                  <a:gd name="T56" fmla="*/ 72721479 w 21600"/>
                  <a:gd name="T57" fmla="*/ 31392540 h 2160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1600" h="21600">
                    <a:moveTo>
                      <a:pt x="18579" y="15318"/>
                    </a:moveTo>
                    <a:cubicBezTo>
                      <a:pt x="18603" y="15119"/>
                      <a:pt x="18616" y="14912"/>
                      <a:pt x="18616" y="14691"/>
                    </a:cubicBezTo>
                    <a:lnTo>
                      <a:pt x="18616" y="9457"/>
                    </a:lnTo>
                    <a:cubicBezTo>
                      <a:pt x="18616" y="6480"/>
                      <a:pt x="16437" y="3949"/>
                      <a:pt x="13397" y="3013"/>
                    </a:cubicBezTo>
                    <a:cubicBezTo>
                      <a:pt x="13464" y="2807"/>
                      <a:pt x="13502" y="2592"/>
                      <a:pt x="13502" y="2368"/>
                    </a:cubicBezTo>
                    <a:cubicBezTo>
                      <a:pt x="13502" y="1061"/>
                      <a:pt x="12289" y="0"/>
                      <a:pt x="10793" y="0"/>
                    </a:cubicBezTo>
                    <a:cubicBezTo>
                      <a:pt x="9297" y="0"/>
                      <a:pt x="8084" y="1060"/>
                      <a:pt x="8084" y="2368"/>
                    </a:cubicBezTo>
                    <a:cubicBezTo>
                      <a:pt x="8084" y="2593"/>
                      <a:pt x="8122" y="2810"/>
                      <a:pt x="8190" y="3017"/>
                    </a:cubicBezTo>
                    <a:cubicBezTo>
                      <a:pt x="5156" y="3956"/>
                      <a:pt x="2983" y="6484"/>
                      <a:pt x="2983" y="9458"/>
                    </a:cubicBezTo>
                    <a:lnTo>
                      <a:pt x="2983" y="14691"/>
                    </a:lnTo>
                    <a:cubicBezTo>
                      <a:pt x="2983" y="14912"/>
                      <a:pt x="2996" y="15121"/>
                      <a:pt x="3019" y="15320"/>
                    </a:cubicBezTo>
                    <a:lnTo>
                      <a:pt x="0" y="17877"/>
                    </a:lnTo>
                    <a:cubicBezTo>
                      <a:pt x="0" y="18448"/>
                      <a:pt x="530" y="18911"/>
                      <a:pt x="1184" y="18911"/>
                    </a:cubicBezTo>
                    <a:lnTo>
                      <a:pt x="8112" y="18911"/>
                    </a:lnTo>
                    <a:cubicBezTo>
                      <a:pt x="8096" y="19017"/>
                      <a:pt x="8084" y="19123"/>
                      <a:pt x="8084" y="19232"/>
                    </a:cubicBezTo>
                    <a:cubicBezTo>
                      <a:pt x="8084" y="20540"/>
                      <a:pt x="9297" y="21600"/>
                      <a:pt x="10793" y="21600"/>
                    </a:cubicBezTo>
                    <a:cubicBezTo>
                      <a:pt x="12289" y="21600"/>
                      <a:pt x="13502" y="20540"/>
                      <a:pt x="13502" y="19232"/>
                    </a:cubicBezTo>
                    <a:cubicBezTo>
                      <a:pt x="13502" y="19123"/>
                      <a:pt x="13490" y="19016"/>
                      <a:pt x="13474" y="18911"/>
                    </a:cubicBezTo>
                    <a:lnTo>
                      <a:pt x="20417" y="18911"/>
                    </a:lnTo>
                    <a:cubicBezTo>
                      <a:pt x="21070" y="18911"/>
                      <a:pt x="21600" y="18448"/>
                      <a:pt x="21600" y="17877"/>
                    </a:cubicBezTo>
                    <a:lnTo>
                      <a:pt x="18579" y="15318"/>
                    </a:lnTo>
                    <a:close/>
                    <a:moveTo>
                      <a:pt x="9285" y="2368"/>
                    </a:moveTo>
                    <a:cubicBezTo>
                      <a:pt x="9285" y="1641"/>
                      <a:pt x="9962" y="1050"/>
                      <a:pt x="10793" y="1050"/>
                    </a:cubicBezTo>
                    <a:cubicBezTo>
                      <a:pt x="11624" y="1050"/>
                      <a:pt x="12301" y="1641"/>
                      <a:pt x="12301" y="2368"/>
                    </a:cubicBezTo>
                    <a:cubicBezTo>
                      <a:pt x="12301" y="2498"/>
                      <a:pt x="12272" y="2622"/>
                      <a:pt x="12232" y="2741"/>
                    </a:cubicBezTo>
                    <a:cubicBezTo>
                      <a:pt x="11767" y="2666"/>
                      <a:pt x="11289" y="2625"/>
                      <a:pt x="10800" y="2625"/>
                    </a:cubicBezTo>
                    <a:cubicBezTo>
                      <a:pt x="10306" y="2625"/>
                      <a:pt x="9824" y="2666"/>
                      <a:pt x="9355" y="2743"/>
                    </a:cubicBezTo>
                    <a:cubicBezTo>
                      <a:pt x="9314" y="2623"/>
                      <a:pt x="9285" y="2499"/>
                      <a:pt x="9285" y="2368"/>
                    </a:cubicBezTo>
                    <a:close/>
                    <a:moveTo>
                      <a:pt x="9285" y="2368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" name="Group 51"/>
            <p:cNvGrpSpPr/>
            <p:nvPr/>
          </p:nvGrpSpPr>
          <p:grpSpPr>
            <a:xfrm>
              <a:off x="4806253" y="4968974"/>
              <a:ext cx="613472" cy="613472"/>
              <a:chOff x="4806253" y="4968974"/>
              <a:chExt cx="613472" cy="613472"/>
            </a:xfrm>
          </p:grpSpPr>
          <p:sp>
            <p:nvSpPr>
              <p:cNvPr id="35" name="Oval 17"/>
              <p:cNvSpPr/>
              <p:nvPr/>
            </p:nvSpPr>
            <p:spPr>
              <a:xfrm>
                <a:off x="4806253" y="4968974"/>
                <a:ext cx="613472" cy="613472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C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6" name="Group 18"/>
              <p:cNvGrpSpPr/>
              <p:nvPr/>
            </p:nvGrpSpPr>
            <p:grpSpPr bwMode="auto">
              <a:xfrm>
                <a:off x="4999337" y="5167444"/>
                <a:ext cx="225387" cy="225387"/>
                <a:chOff x="0" y="0"/>
                <a:chExt cx="577" cy="574"/>
              </a:xfrm>
              <a:solidFill>
                <a:schemeClr val="bg1"/>
              </a:solidFill>
            </p:grpSpPr>
            <p:sp>
              <p:nvSpPr>
                <p:cNvPr id="37" name="Freeform: Shape 19"/>
                <p:cNvSpPr/>
                <p:nvPr/>
              </p:nvSpPr>
              <p:spPr bwMode="auto">
                <a:xfrm>
                  <a:off x="368" y="368"/>
                  <a:ext cx="205" cy="20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1600" h="21600">
                      <a:moveTo>
                        <a:pt x="18447" y="8564"/>
                      </a:moveTo>
                      <a:lnTo>
                        <a:pt x="6893" y="0"/>
                      </a:lnTo>
                      <a:lnTo>
                        <a:pt x="0" y="6909"/>
                      </a:lnTo>
                      <a:lnTo>
                        <a:pt x="8514" y="18507"/>
                      </a:lnTo>
                      <a:cubicBezTo>
                        <a:pt x="10541" y="16972"/>
                        <a:pt x="14706" y="18290"/>
                        <a:pt x="18327" y="21600"/>
                      </a:cubicBezTo>
                      <a:lnTo>
                        <a:pt x="21600" y="18319"/>
                      </a:lnTo>
                      <a:cubicBezTo>
                        <a:pt x="18344" y="14739"/>
                        <a:pt x="17015" y="10625"/>
                        <a:pt x="18447" y="8564"/>
                      </a:cubicBezTo>
                      <a:close/>
                      <a:moveTo>
                        <a:pt x="14477" y="14461"/>
                      </a:moveTo>
                      <a:cubicBezTo>
                        <a:pt x="13723" y="15214"/>
                        <a:pt x="12501" y="15214"/>
                        <a:pt x="11748" y="14461"/>
                      </a:cubicBezTo>
                      <a:cubicBezTo>
                        <a:pt x="10995" y="13705"/>
                        <a:pt x="10995" y="12479"/>
                        <a:pt x="11749" y="11725"/>
                      </a:cubicBezTo>
                      <a:cubicBezTo>
                        <a:pt x="12502" y="10969"/>
                        <a:pt x="13724" y="10969"/>
                        <a:pt x="14477" y="11725"/>
                      </a:cubicBezTo>
                      <a:cubicBezTo>
                        <a:pt x="15230" y="12479"/>
                        <a:pt x="15230" y="13705"/>
                        <a:pt x="14477" y="14461"/>
                      </a:cubicBezTo>
                      <a:close/>
                      <a:moveTo>
                        <a:pt x="14477" y="14461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8" name="Freeform: Shape 20"/>
                <p:cNvSpPr/>
                <p:nvPr/>
              </p:nvSpPr>
              <p:spPr bwMode="auto">
                <a:xfrm>
                  <a:off x="328" y="304"/>
                  <a:ext cx="107" cy="13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600" h="21600">
                      <a:moveTo>
                        <a:pt x="14544" y="0"/>
                      </a:moveTo>
                      <a:lnTo>
                        <a:pt x="13967" y="562"/>
                      </a:lnTo>
                      <a:cubicBezTo>
                        <a:pt x="14018" y="3961"/>
                        <a:pt x="12593" y="7264"/>
                        <a:pt x="9866" y="9922"/>
                      </a:cubicBezTo>
                      <a:lnTo>
                        <a:pt x="24" y="19504"/>
                      </a:lnTo>
                      <a:cubicBezTo>
                        <a:pt x="18" y="19554"/>
                        <a:pt x="6" y="19602"/>
                        <a:pt x="0" y="19652"/>
                      </a:cubicBezTo>
                      <a:lnTo>
                        <a:pt x="2371" y="21600"/>
                      </a:lnTo>
                      <a:lnTo>
                        <a:pt x="21600" y="5798"/>
                      </a:lnTo>
                      <a:lnTo>
                        <a:pt x="14544" y="0"/>
                      </a:lnTo>
                      <a:close/>
                      <a:moveTo>
                        <a:pt x="14544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9" name="Freeform: Shape 21"/>
                <p:cNvSpPr/>
                <p:nvPr/>
              </p:nvSpPr>
              <p:spPr bwMode="auto">
                <a:xfrm>
                  <a:off x="0" y="0"/>
                  <a:ext cx="297" cy="289"/>
                </a:xfrm>
                <a:custGeom>
                  <a:avLst/>
                  <a:gdLst>
                    <a:gd name="T0" fmla="*/ 0 w 21222"/>
                    <a:gd name="T1" fmla="*/ 0 h 21211"/>
                    <a:gd name="T2" fmla="*/ 0 w 21222"/>
                    <a:gd name="T3" fmla="*/ 0 h 21211"/>
                    <a:gd name="T4" fmla="*/ 0 w 21222"/>
                    <a:gd name="T5" fmla="*/ 0 h 21211"/>
                    <a:gd name="T6" fmla="*/ 0 w 21222"/>
                    <a:gd name="T7" fmla="*/ 0 h 21211"/>
                    <a:gd name="T8" fmla="*/ 0 w 21222"/>
                    <a:gd name="T9" fmla="*/ 0 h 21211"/>
                    <a:gd name="T10" fmla="*/ 0 w 21222"/>
                    <a:gd name="T11" fmla="*/ 0 h 21211"/>
                    <a:gd name="T12" fmla="*/ 0 w 21222"/>
                    <a:gd name="T13" fmla="*/ 0 h 21211"/>
                    <a:gd name="T14" fmla="*/ 0 w 21222"/>
                    <a:gd name="T15" fmla="*/ 0 h 21211"/>
                    <a:gd name="T16" fmla="*/ 0 w 21222"/>
                    <a:gd name="T17" fmla="*/ 0 h 212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222" h="21211">
                      <a:moveTo>
                        <a:pt x="15153" y="21211"/>
                      </a:moveTo>
                      <a:lnTo>
                        <a:pt x="17409" y="18463"/>
                      </a:lnTo>
                      <a:cubicBezTo>
                        <a:pt x="18368" y="17292"/>
                        <a:pt x="19694" y="16530"/>
                        <a:pt x="21146" y="16293"/>
                      </a:cubicBezTo>
                      <a:lnTo>
                        <a:pt x="21222" y="16201"/>
                      </a:lnTo>
                      <a:lnTo>
                        <a:pt x="6603" y="1165"/>
                      </a:lnTo>
                      <a:cubicBezTo>
                        <a:pt x="5093" y="-389"/>
                        <a:pt x="2643" y="-389"/>
                        <a:pt x="1133" y="1165"/>
                      </a:cubicBezTo>
                      <a:cubicBezTo>
                        <a:pt x="-378" y="2718"/>
                        <a:pt x="-378" y="5237"/>
                        <a:pt x="1133" y="6791"/>
                      </a:cubicBezTo>
                      <a:lnTo>
                        <a:pt x="15153" y="21211"/>
                      </a:lnTo>
                      <a:close/>
                      <a:moveTo>
                        <a:pt x="15153" y="21211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0" name="Freeform: Shape 22"/>
                <p:cNvSpPr/>
                <p:nvPr/>
              </p:nvSpPr>
              <p:spPr bwMode="auto">
                <a:xfrm>
                  <a:off x="0" y="328"/>
                  <a:ext cx="298" cy="246"/>
                </a:xfrm>
                <a:custGeom>
                  <a:avLst/>
                  <a:gdLst>
                    <a:gd name="T0" fmla="*/ 0 w 21116"/>
                    <a:gd name="T1" fmla="*/ 0 h 21374"/>
                    <a:gd name="T2" fmla="*/ 0 w 21116"/>
                    <a:gd name="T3" fmla="*/ 0 h 21374"/>
                    <a:gd name="T4" fmla="*/ 0 w 21116"/>
                    <a:gd name="T5" fmla="*/ 0 h 21374"/>
                    <a:gd name="T6" fmla="*/ 0 w 21116"/>
                    <a:gd name="T7" fmla="*/ 0 h 21374"/>
                    <a:gd name="T8" fmla="*/ 0 w 21116"/>
                    <a:gd name="T9" fmla="*/ 0 h 21374"/>
                    <a:gd name="T10" fmla="*/ 0 w 21116"/>
                    <a:gd name="T11" fmla="*/ 0 h 21374"/>
                    <a:gd name="T12" fmla="*/ 0 w 21116"/>
                    <a:gd name="T13" fmla="*/ 0 h 21374"/>
                    <a:gd name="T14" fmla="*/ 0 w 21116"/>
                    <a:gd name="T15" fmla="*/ 0 h 21374"/>
                    <a:gd name="T16" fmla="*/ 0 w 21116"/>
                    <a:gd name="T17" fmla="*/ 0 h 213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116" h="21374">
                      <a:moveTo>
                        <a:pt x="17024" y="721"/>
                      </a:moveTo>
                      <a:cubicBezTo>
                        <a:pt x="16543" y="427"/>
                        <a:pt x="16052" y="191"/>
                        <a:pt x="15571" y="0"/>
                      </a:cubicBezTo>
                      <a:cubicBezTo>
                        <a:pt x="13915" y="235"/>
                        <a:pt x="7378" y="2037"/>
                        <a:pt x="6834" y="8291"/>
                      </a:cubicBezTo>
                      <a:cubicBezTo>
                        <a:pt x="6063" y="17146"/>
                        <a:pt x="1254" y="15657"/>
                        <a:pt x="153" y="15771"/>
                      </a:cubicBezTo>
                      <a:cubicBezTo>
                        <a:pt x="-484" y="15837"/>
                        <a:pt x="743" y="21126"/>
                        <a:pt x="6046" y="21364"/>
                      </a:cubicBezTo>
                      <a:cubicBezTo>
                        <a:pt x="11298" y="21600"/>
                        <a:pt x="20647" y="17485"/>
                        <a:pt x="21032" y="7006"/>
                      </a:cubicBezTo>
                      <a:lnTo>
                        <a:pt x="21116" y="6884"/>
                      </a:lnTo>
                      <a:cubicBezTo>
                        <a:pt x="20449" y="3612"/>
                        <a:pt x="18811" y="1844"/>
                        <a:pt x="17024" y="721"/>
                      </a:cubicBezTo>
                      <a:close/>
                      <a:moveTo>
                        <a:pt x="17024" y="721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1" name="Freeform: Shape 23"/>
                <p:cNvSpPr/>
                <p:nvPr/>
              </p:nvSpPr>
              <p:spPr bwMode="auto">
                <a:xfrm>
                  <a:off x="240" y="0"/>
                  <a:ext cx="337" cy="385"/>
                </a:xfrm>
                <a:custGeom>
                  <a:avLst/>
                  <a:gdLst>
                    <a:gd name="T0" fmla="*/ 0 w 21345"/>
                    <a:gd name="T1" fmla="*/ 0 h 21376"/>
                    <a:gd name="T2" fmla="*/ 0 w 21345"/>
                    <a:gd name="T3" fmla="*/ 0 h 21376"/>
                    <a:gd name="T4" fmla="*/ 0 w 21345"/>
                    <a:gd name="T5" fmla="*/ 0 h 21376"/>
                    <a:gd name="T6" fmla="*/ 0 w 21345"/>
                    <a:gd name="T7" fmla="*/ 0 h 21376"/>
                    <a:gd name="T8" fmla="*/ 0 w 21345"/>
                    <a:gd name="T9" fmla="*/ 0 h 21376"/>
                    <a:gd name="T10" fmla="*/ 0 w 21345"/>
                    <a:gd name="T11" fmla="*/ 0 h 21376"/>
                    <a:gd name="T12" fmla="*/ 0 w 21345"/>
                    <a:gd name="T13" fmla="*/ 0 h 21376"/>
                    <a:gd name="T14" fmla="*/ 0 w 21345"/>
                    <a:gd name="T15" fmla="*/ 0 h 21376"/>
                    <a:gd name="T16" fmla="*/ 0 w 21345"/>
                    <a:gd name="T17" fmla="*/ 0 h 21376"/>
                    <a:gd name="T18" fmla="*/ 0 w 21345"/>
                    <a:gd name="T19" fmla="*/ 0 h 21376"/>
                    <a:gd name="T20" fmla="*/ 0 w 21345"/>
                    <a:gd name="T21" fmla="*/ 0 h 21376"/>
                    <a:gd name="T22" fmla="*/ 0 w 21345"/>
                    <a:gd name="T23" fmla="*/ 0 h 2137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1345" h="21376">
                      <a:moveTo>
                        <a:pt x="7963" y="16438"/>
                      </a:moveTo>
                      <a:lnTo>
                        <a:pt x="20844" y="3060"/>
                      </a:lnTo>
                      <a:cubicBezTo>
                        <a:pt x="21600" y="2274"/>
                        <a:pt x="21488" y="1102"/>
                        <a:pt x="20592" y="438"/>
                      </a:cubicBezTo>
                      <a:cubicBezTo>
                        <a:pt x="19696" y="-224"/>
                        <a:pt x="18359" y="-125"/>
                        <a:pt x="17602" y="661"/>
                      </a:cubicBezTo>
                      <a:lnTo>
                        <a:pt x="4720" y="14039"/>
                      </a:lnTo>
                      <a:cubicBezTo>
                        <a:pt x="3698" y="14005"/>
                        <a:pt x="2666" y="14368"/>
                        <a:pt x="1957" y="15106"/>
                      </a:cubicBezTo>
                      <a:lnTo>
                        <a:pt x="0" y="17139"/>
                      </a:lnTo>
                      <a:cubicBezTo>
                        <a:pt x="266" y="17232"/>
                        <a:pt x="533" y="17334"/>
                        <a:pt x="800" y="17450"/>
                      </a:cubicBezTo>
                      <a:cubicBezTo>
                        <a:pt x="2456" y="18154"/>
                        <a:pt x="4079" y="19406"/>
                        <a:pt x="4942" y="21376"/>
                      </a:cubicBezTo>
                      <a:lnTo>
                        <a:pt x="7225" y="19005"/>
                      </a:lnTo>
                      <a:cubicBezTo>
                        <a:pt x="7936" y="18266"/>
                        <a:pt x="8172" y="17316"/>
                        <a:pt x="7963" y="16438"/>
                      </a:cubicBezTo>
                      <a:close/>
                      <a:moveTo>
                        <a:pt x="7963" y="1643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grpSp>
          <p:nvGrpSpPr>
            <p:cNvPr id="7" name="Group 48"/>
            <p:cNvGrpSpPr/>
            <p:nvPr/>
          </p:nvGrpSpPr>
          <p:grpSpPr>
            <a:xfrm>
              <a:off x="4806253" y="1988840"/>
              <a:ext cx="613472" cy="613472"/>
              <a:chOff x="4806253" y="1988840"/>
              <a:chExt cx="613472" cy="613472"/>
            </a:xfrm>
          </p:grpSpPr>
          <p:sp>
            <p:nvSpPr>
              <p:cNvPr id="25" name="Oval 25"/>
              <p:cNvSpPr/>
              <p:nvPr/>
            </p:nvSpPr>
            <p:spPr>
              <a:xfrm>
                <a:off x="4806253" y="1988840"/>
                <a:ext cx="613472" cy="613472"/>
              </a:xfrm>
              <a:prstGeom prst="ellipse">
                <a:avLst/>
              </a:prstGeom>
              <a:solidFill>
                <a:srgbClr val="034EA2"/>
              </a:solidFill>
              <a:ln w="28575">
                <a:solidFill>
                  <a:srgbClr val="034EA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8" name="Group 26"/>
              <p:cNvGrpSpPr/>
              <p:nvPr/>
            </p:nvGrpSpPr>
            <p:grpSpPr bwMode="auto">
              <a:xfrm>
                <a:off x="4998751" y="2166682"/>
                <a:ext cx="228478" cy="223844"/>
                <a:chOff x="0" y="0"/>
                <a:chExt cx="581" cy="573"/>
              </a:xfrm>
              <a:solidFill>
                <a:schemeClr val="bg1"/>
              </a:solidFill>
            </p:grpSpPr>
            <p:sp>
              <p:nvSpPr>
                <p:cNvPr id="27" name="Freeform: Shape 27"/>
                <p:cNvSpPr/>
                <p:nvPr/>
              </p:nvSpPr>
              <p:spPr bwMode="auto">
                <a:xfrm>
                  <a:off x="256" y="0"/>
                  <a:ext cx="72" cy="1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0799" y="0"/>
                      </a:moveTo>
                      <a:cubicBezTo>
                        <a:pt x="4833" y="0"/>
                        <a:pt x="0" y="1476"/>
                        <a:pt x="0" y="3295"/>
                      </a:cubicBezTo>
                      <a:lnTo>
                        <a:pt x="0" y="18305"/>
                      </a:lnTo>
                      <a:cubicBezTo>
                        <a:pt x="0" y="20125"/>
                        <a:pt x="4833" y="21600"/>
                        <a:pt x="10799" y="21600"/>
                      </a:cubicBezTo>
                      <a:cubicBezTo>
                        <a:pt x="16762" y="21600"/>
                        <a:pt x="21600" y="20125"/>
                        <a:pt x="21600" y="18305"/>
                      </a:cubicBezTo>
                      <a:lnTo>
                        <a:pt x="21600" y="3295"/>
                      </a:lnTo>
                      <a:cubicBezTo>
                        <a:pt x="21600" y="1476"/>
                        <a:pt x="16762" y="0"/>
                        <a:pt x="10799" y="0"/>
                      </a:cubicBezTo>
                      <a:close/>
                      <a:moveTo>
                        <a:pt x="10799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8" name="Freeform: Shape 28"/>
                <p:cNvSpPr/>
                <p:nvPr/>
              </p:nvSpPr>
              <p:spPr bwMode="auto">
                <a:xfrm>
                  <a:off x="256" y="392"/>
                  <a:ext cx="72" cy="1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0799" y="0"/>
                      </a:moveTo>
                      <a:cubicBezTo>
                        <a:pt x="4833" y="0"/>
                        <a:pt x="0" y="1476"/>
                        <a:pt x="0" y="3295"/>
                      </a:cubicBezTo>
                      <a:lnTo>
                        <a:pt x="0" y="18305"/>
                      </a:lnTo>
                      <a:cubicBezTo>
                        <a:pt x="0" y="20125"/>
                        <a:pt x="4833" y="21600"/>
                        <a:pt x="10799" y="21600"/>
                      </a:cubicBezTo>
                      <a:cubicBezTo>
                        <a:pt x="16762" y="21600"/>
                        <a:pt x="21600" y="20125"/>
                        <a:pt x="21600" y="18305"/>
                      </a:cubicBezTo>
                      <a:lnTo>
                        <a:pt x="21600" y="3295"/>
                      </a:lnTo>
                      <a:cubicBezTo>
                        <a:pt x="21600" y="1476"/>
                        <a:pt x="16762" y="0"/>
                        <a:pt x="10799" y="0"/>
                      </a:cubicBezTo>
                      <a:close/>
                      <a:moveTo>
                        <a:pt x="10799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9" name="Freeform: Shape 29"/>
                <p:cNvSpPr/>
                <p:nvPr/>
              </p:nvSpPr>
              <p:spPr bwMode="auto">
                <a:xfrm>
                  <a:off x="400" y="248"/>
                  <a:ext cx="181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8305" y="0"/>
                      </a:moveTo>
                      <a:lnTo>
                        <a:pt x="3295" y="0"/>
                      </a:lnTo>
                      <a:cubicBezTo>
                        <a:pt x="1475" y="0"/>
                        <a:pt x="0" y="4834"/>
                        <a:pt x="0" y="10798"/>
                      </a:cubicBezTo>
                      <a:cubicBezTo>
                        <a:pt x="0" y="16762"/>
                        <a:pt x="1475" y="21600"/>
                        <a:pt x="3295" y="21600"/>
                      </a:cubicBezTo>
                      <a:lnTo>
                        <a:pt x="18305" y="21600"/>
                      </a:lnTo>
                      <a:cubicBezTo>
                        <a:pt x="20124" y="21600"/>
                        <a:pt x="21600" y="16762"/>
                        <a:pt x="21600" y="10798"/>
                      </a:cubicBezTo>
                      <a:cubicBezTo>
                        <a:pt x="21600" y="4834"/>
                        <a:pt x="20124" y="0"/>
                        <a:pt x="18305" y="0"/>
                      </a:cubicBezTo>
                      <a:close/>
                      <a:moveTo>
                        <a:pt x="18305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0" name="Freeform: Shape 30"/>
                <p:cNvSpPr/>
                <p:nvPr/>
              </p:nvSpPr>
              <p:spPr bwMode="auto">
                <a:xfrm>
                  <a:off x="0" y="248"/>
                  <a:ext cx="181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21600" y="10798"/>
                      </a:moveTo>
                      <a:cubicBezTo>
                        <a:pt x="21600" y="4834"/>
                        <a:pt x="20124" y="0"/>
                        <a:pt x="18304" y="0"/>
                      </a:cubicBezTo>
                      <a:lnTo>
                        <a:pt x="3295" y="0"/>
                      </a:lnTo>
                      <a:cubicBezTo>
                        <a:pt x="1475" y="0"/>
                        <a:pt x="0" y="4834"/>
                        <a:pt x="0" y="10798"/>
                      </a:cubicBezTo>
                      <a:cubicBezTo>
                        <a:pt x="0" y="16762"/>
                        <a:pt x="1475" y="21600"/>
                        <a:pt x="3295" y="21600"/>
                      </a:cubicBezTo>
                      <a:lnTo>
                        <a:pt x="18304" y="21600"/>
                      </a:lnTo>
                      <a:cubicBezTo>
                        <a:pt x="20124" y="21600"/>
                        <a:pt x="21600" y="16764"/>
                        <a:pt x="21600" y="10798"/>
                      </a:cubicBezTo>
                      <a:close/>
                      <a:moveTo>
                        <a:pt x="21600" y="1079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1" name="Freeform: Shape 31"/>
                <p:cNvSpPr/>
                <p:nvPr/>
              </p:nvSpPr>
              <p:spPr bwMode="auto">
                <a:xfrm>
                  <a:off x="352" y="64"/>
                  <a:ext cx="153" cy="153"/>
                </a:xfrm>
                <a:custGeom>
                  <a:avLst/>
                  <a:gdLst>
                    <a:gd name="T0" fmla="*/ 0 w 20488"/>
                    <a:gd name="T1" fmla="*/ 0 h 20489"/>
                    <a:gd name="T2" fmla="*/ 0 w 20488"/>
                    <a:gd name="T3" fmla="*/ 0 h 20489"/>
                    <a:gd name="T4" fmla="*/ 0 w 20488"/>
                    <a:gd name="T5" fmla="*/ 0 h 20489"/>
                    <a:gd name="T6" fmla="*/ 0 w 20488"/>
                    <a:gd name="T7" fmla="*/ 0 h 20489"/>
                    <a:gd name="T8" fmla="*/ 0 w 20488"/>
                    <a:gd name="T9" fmla="*/ 0 h 20489"/>
                    <a:gd name="T10" fmla="*/ 0 w 20488"/>
                    <a:gd name="T11" fmla="*/ 0 h 20489"/>
                    <a:gd name="T12" fmla="*/ 0 w 20488"/>
                    <a:gd name="T13" fmla="*/ 0 h 20489"/>
                    <a:gd name="T14" fmla="*/ 0 w 20488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8" h="20489">
                      <a:moveTo>
                        <a:pt x="7697" y="19601"/>
                      </a:moveTo>
                      <a:lnTo>
                        <a:pt x="19601" y="7697"/>
                      </a:lnTo>
                      <a:cubicBezTo>
                        <a:pt x="21044" y="6253"/>
                        <a:pt x="20690" y="3557"/>
                        <a:pt x="18809" y="1678"/>
                      </a:cubicBezTo>
                      <a:cubicBezTo>
                        <a:pt x="16928" y="-203"/>
                        <a:pt x="14234" y="-555"/>
                        <a:pt x="12792" y="887"/>
                      </a:cubicBezTo>
                      <a:lnTo>
                        <a:pt x="888" y="12791"/>
                      </a:lnTo>
                      <a:cubicBezTo>
                        <a:pt x="-556" y="14235"/>
                        <a:pt x="-202" y="16928"/>
                        <a:pt x="1679" y="18809"/>
                      </a:cubicBezTo>
                      <a:cubicBezTo>
                        <a:pt x="3558" y="20690"/>
                        <a:pt x="6252" y="21045"/>
                        <a:pt x="7697" y="19601"/>
                      </a:cubicBezTo>
                      <a:close/>
                      <a:moveTo>
                        <a:pt x="7697" y="19601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2" name="Freeform: Shape 32"/>
                <p:cNvSpPr/>
                <p:nvPr/>
              </p:nvSpPr>
              <p:spPr bwMode="auto">
                <a:xfrm>
                  <a:off x="72" y="344"/>
                  <a:ext cx="153" cy="153"/>
                </a:xfrm>
                <a:custGeom>
                  <a:avLst/>
                  <a:gdLst>
                    <a:gd name="T0" fmla="*/ 0 w 20489"/>
                    <a:gd name="T1" fmla="*/ 0 h 20488"/>
                    <a:gd name="T2" fmla="*/ 0 w 20489"/>
                    <a:gd name="T3" fmla="*/ 0 h 20488"/>
                    <a:gd name="T4" fmla="*/ 0 w 20489"/>
                    <a:gd name="T5" fmla="*/ 0 h 20488"/>
                    <a:gd name="T6" fmla="*/ 0 w 20489"/>
                    <a:gd name="T7" fmla="*/ 0 h 20488"/>
                    <a:gd name="T8" fmla="*/ 0 w 20489"/>
                    <a:gd name="T9" fmla="*/ 0 h 20488"/>
                    <a:gd name="T10" fmla="*/ 0 w 20489"/>
                    <a:gd name="T11" fmla="*/ 0 h 20488"/>
                    <a:gd name="T12" fmla="*/ 0 w 20489"/>
                    <a:gd name="T13" fmla="*/ 0 h 20488"/>
                    <a:gd name="T14" fmla="*/ 0 w 20489"/>
                    <a:gd name="T15" fmla="*/ 0 h 2048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8">
                      <a:moveTo>
                        <a:pt x="12792" y="888"/>
                      </a:moveTo>
                      <a:lnTo>
                        <a:pt x="888" y="12792"/>
                      </a:lnTo>
                      <a:cubicBezTo>
                        <a:pt x="-556" y="14236"/>
                        <a:pt x="-202" y="16929"/>
                        <a:pt x="1679" y="18809"/>
                      </a:cubicBezTo>
                      <a:cubicBezTo>
                        <a:pt x="3558" y="20689"/>
                        <a:pt x="6253" y="21044"/>
                        <a:pt x="7697" y="19601"/>
                      </a:cubicBezTo>
                      <a:lnTo>
                        <a:pt x="19601" y="7697"/>
                      </a:lnTo>
                      <a:cubicBezTo>
                        <a:pt x="21044" y="6254"/>
                        <a:pt x="20690" y="3559"/>
                        <a:pt x="18810" y="1679"/>
                      </a:cubicBezTo>
                      <a:cubicBezTo>
                        <a:pt x="16929" y="-203"/>
                        <a:pt x="14235" y="-556"/>
                        <a:pt x="12792" y="888"/>
                      </a:cubicBezTo>
                      <a:close/>
                      <a:moveTo>
                        <a:pt x="12792" y="88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3" name="Freeform: Shape 33"/>
                <p:cNvSpPr/>
                <p:nvPr/>
              </p:nvSpPr>
              <p:spPr bwMode="auto">
                <a:xfrm>
                  <a:off x="352" y="344"/>
                  <a:ext cx="153" cy="153"/>
                </a:xfrm>
                <a:custGeom>
                  <a:avLst/>
                  <a:gdLst>
                    <a:gd name="T0" fmla="*/ 0 w 20489"/>
                    <a:gd name="T1" fmla="*/ 0 h 20489"/>
                    <a:gd name="T2" fmla="*/ 0 w 20489"/>
                    <a:gd name="T3" fmla="*/ 0 h 20489"/>
                    <a:gd name="T4" fmla="*/ 0 w 20489"/>
                    <a:gd name="T5" fmla="*/ 0 h 20489"/>
                    <a:gd name="T6" fmla="*/ 0 w 20489"/>
                    <a:gd name="T7" fmla="*/ 0 h 20489"/>
                    <a:gd name="T8" fmla="*/ 0 w 20489"/>
                    <a:gd name="T9" fmla="*/ 0 h 20489"/>
                    <a:gd name="T10" fmla="*/ 0 w 20489"/>
                    <a:gd name="T11" fmla="*/ 0 h 20489"/>
                    <a:gd name="T12" fmla="*/ 0 w 20489"/>
                    <a:gd name="T13" fmla="*/ 0 h 20489"/>
                    <a:gd name="T14" fmla="*/ 0 w 20489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9">
                      <a:moveTo>
                        <a:pt x="7696" y="888"/>
                      </a:moveTo>
                      <a:cubicBezTo>
                        <a:pt x="6251" y="-556"/>
                        <a:pt x="3559" y="-202"/>
                        <a:pt x="1679" y="1678"/>
                      </a:cubicBezTo>
                      <a:cubicBezTo>
                        <a:pt x="-201" y="3558"/>
                        <a:pt x="-556" y="6251"/>
                        <a:pt x="888" y="7697"/>
                      </a:cubicBezTo>
                      <a:lnTo>
                        <a:pt x="12792" y="19601"/>
                      </a:lnTo>
                      <a:cubicBezTo>
                        <a:pt x="14236" y="21044"/>
                        <a:pt x="16932" y="20690"/>
                        <a:pt x="18811" y="18810"/>
                      </a:cubicBezTo>
                      <a:cubicBezTo>
                        <a:pt x="20691" y="16929"/>
                        <a:pt x="21044" y="14236"/>
                        <a:pt x="19601" y="12793"/>
                      </a:cubicBezTo>
                      <a:lnTo>
                        <a:pt x="7696" y="888"/>
                      </a:lnTo>
                      <a:close/>
                      <a:moveTo>
                        <a:pt x="7696" y="88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4" name="Freeform: Shape 34"/>
                <p:cNvSpPr/>
                <p:nvPr/>
              </p:nvSpPr>
              <p:spPr bwMode="auto">
                <a:xfrm>
                  <a:off x="71" y="71"/>
                  <a:ext cx="154" cy="154"/>
                </a:xfrm>
                <a:custGeom>
                  <a:avLst/>
                  <a:gdLst>
                    <a:gd name="T0" fmla="*/ 0 w 20489"/>
                    <a:gd name="T1" fmla="*/ 0 h 20489"/>
                    <a:gd name="T2" fmla="*/ 0 w 20489"/>
                    <a:gd name="T3" fmla="*/ 0 h 20489"/>
                    <a:gd name="T4" fmla="*/ 0 w 20489"/>
                    <a:gd name="T5" fmla="*/ 0 h 20489"/>
                    <a:gd name="T6" fmla="*/ 0 w 20489"/>
                    <a:gd name="T7" fmla="*/ 0 h 20489"/>
                    <a:gd name="T8" fmla="*/ 0 w 20489"/>
                    <a:gd name="T9" fmla="*/ 0 h 20489"/>
                    <a:gd name="T10" fmla="*/ 0 w 20489"/>
                    <a:gd name="T11" fmla="*/ 0 h 20489"/>
                    <a:gd name="T12" fmla="*/ 0 w 20489"/>
                    <a:gd name="T13" fmla="*/ 0 h 20489"/>
                    <a:gd name="T14" fmla="*/ 0 w 20489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9">
                      <a:moveTo>
                        <a:pt x="12792" y="19602"/>
                      </a:moveTo>
                      <a:cubicBezTo>
                        <a:pt x="14235" y="21045"/>
                        <a:pt x="16930" y="20691"/>
                        <a:pt x="18811" y="18810"/>
                      </a:cubicBezTo>
                      <a:cubicBezTo>
                        <a:pt x="20691" y="16930"/>
                        <a:pt x="21044" y="14236"/>
                        <a:pt x="19601" y="12793"/>
                      </a:cubicBezTo>
                      <a:lnTo>
                        <a:pt x="7696" y="888"/>
                      </a:lnTo>
                      <a:cubicBezTo>
                        <a:pt x="6252" y="-555"/>
                        <a:pt x="3560" y="-202"/>
                        <a:pt x="1679" y="1679"/>
                      </a:cubicBezTo>
                      <a:cubicBezTo>
                        <a:pt x="-201" y="3559"/>
                        <a:pt x="-556" y="6254"/>
                        <a:pt x="887" y="7697"/>
                      </a:cubicBezTo>
                      <a:lnTo>
                        <a:pt x="12792" y="19602"/>
                      </a:lnTo>
                      <a:close/>
                      <a:moveTo>
                        <a:pt x="12792" y="19602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sp>
          <p:nvSpPr>
            <p:cNvPr id="23" name="TextBox 35"/>
            <p:cNvSpPr txBox="1"/>
            <p:nvPr/>
          </p:nvSpPr>
          <p:spPr>
            <a:xfrm>
              <a:off x="5509833" y="2056574"/>
              <a:ext cx="3492500" cy="441960"/>
            </a:xfrm>
            <a:prstGeom prst="rect">
              <a:avLst/>
            </a:prstGeom>
            <a:noFill/>
          </p:spPr>
          <p:txBody>
            <a:bodyPr wrap="none" lIns="0" tIns="0" rIns="0" bIns="0" anchor="ctr" anchorCtr="0"/>
            <a:lstStyle/>
            <a:p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培训目标及大纲</a:t>
              </a:r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TextBox 40"/>
            <p:cNvSpPr txBox="1"/>
            <p:nvPr/>
          </p:nvSpPr>
          <p:spPr>
            <a:xfrm>
              <a:off x="5594500" y="3032780"/>
              <a:ext cx="3395134" cy="513927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en-US" altLang="zh-CN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NC</a:t>
              </a:r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现金</a:t>
              </a:r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账务处理</a:t>
              </a:r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TextBox 43"/>
            <p:cNvSpPr txBox="1"/>
            <p:nvPr/>
          </p:nvSpPr>
          <p:spPr>
            <a:xfrm>
              <a:off x="5594499" y="4007293"/>
              <a:ext cx="3296074" cy="559647"/>
            </a:xfrm>
            <a:prstGeom prst="rect">
              <a:avLst/>
            </a:prstGeom>
            <a:noFill/>
          </p:spPr>
          <p:txBody>
            <a:bodyPr wrap="none" lIns="0" tIns="0" rIns="0" bIns="0" anchor="ctr" anchorCtr="0"/>
            <a:lstStyle/>
            <a:p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现金报表查询</a:t>
              </a:r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46"/>
            <p:cNvSpPr txBox="1"/>
            <p:nvPr/>
          </p:nvSpPr>
          <p:spPr>
            <a:xfrm>
              <a:off x="5594499" y="4945399"/>
              <a:ext cx="3407834" cy="559647"/>
            </a:xfrm>
            <a:prstGeom prst="rect">
              <a:avLst/>
            </a:prstGeom>
            <a:noFill/>
          </p:spPr>
          <p:txBody>
            <a:bodyPr wrap="none" lIns="0" tIns="0" rIns="0" bIns="0" anchor="ctr" anchorCtr="0"/>
            <a:lstStyle/>
            <a:p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提问环节</a:t>
              </a:r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8" name="矩形 2"/>
          <p:cNvSpPr/>
          <p:nvPr/>
        </p:nvSpPr>
        <p:spPr>
          <a:xfrm>
            <a:off x="-3204864" y="1635646"/>
            <a:ext cx="5364088" cy="11521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2"/>
          <p:cNvSpPr/>
          <p:nvPr/>
        </p:nvSpPr>
        <p:spPr>
          <a:xfrm>
            <a:off x="-1970942" y="2286746"/>
            <a:ext cx="5364088" cy="11648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  <a:gd name="connsiteX0-21" fmla="*/ 0 w 5364088"/>
              <a:gd name="connsiteY0-22" fmla="*/ 12700 h 1164822"/>
              <a:gd name="connsiteX1-23" fmla="*/ 5364088 w 5364088"/>
              <a:gd name="connsiteY1-24" fmla="*/ 0 h 1164822"/>
              <a:gd name="connsiteX2-25" fmla="*/ 4759654 w 5364088"/>
              <a:gd name="connsiteY2-26" fmla="*/ 1149323 h 1164822"/>
              <a:gd name="connsiteX3-27" fmla="*/ 0 w 5364088"/>
              <a:gd name="connsiteY3-28" fmla="*/ 1164822 h 1164822"/>
              <a:gd name="connsiteX4-29" fmla="*/ 0 w 5364088"/>
              <a:gd name="connsiteY4-30" fmla="*/ 12700 h 11648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Group 5"/>
          <p:cNvGrpSpPr/>
          <p:nvPr/>
        </p:nvGrpSpPr>
        <p:grpSpPr>
          <a:xfrm>
            <a:off x="1200003" y="2645497"/>
            <a:ext cx="959221" cy="579863"/>
            <a:chOff x="5555940" y="620209"/>
            <a:chExt cx="1278961" cy="773150"/>
          </a:xfrm>
        </p:grpSpPr>
        <p:sp>
          <p:nvSpPr>
            <p:cNvPr id="46" name="TextBox 2"/>
            <p:cNvSpPr txBox="1"/>
            <p:nvPr/>
          </p:nvSpPr>
          <p:spPr>
            <a:xfrm>
              <a:off x="5555940" y="620209"/>
              <a:ext cx="1278961" cy="492443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62500"/>
            </a:bodyPr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  录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TextBox 3"/>
            <p:cNvSpPr txBox="1"/>
            <p:nvPr/>
          </p:nvSpPr>
          <p:spPr>
            <a:xfrm>
              <a:off x="5555940" y="1116360"/>
              <a:ext cx="1269578" cy="276999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CONTENTS</a:t>
              </a:r>
              <a:endParaRPr lang="en-US" altLang="zh-CN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2" name="直接连接符 51"/>
          <p:cNvCxnSpPr/>
          <p:nvPr/>
        </p:nvCxnSpPr>
        <p:spPr>
          <a:xfrm flipH="1">
            <a:off x="2296295" y="0"/>
            <a:ext cx="978603" cy="185617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H="1">
            <a:off x="2132147" y="1483353"/>
            <a:ext cx="1930331" cy="366137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6225" y="3451225"/>
            <a:ext cx="1358900" cy="1802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  <p:bldLst>
      <p:bldP spid="48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"/>
          <p:cNvSpPr/>
          <p:nvPr/>
        </p:nvSpPr>
        <p:spPr>
          <a:xfrm>
            <a:off x="1714364" y="2286746"/>
            <a:ext cx="5364088" cy="11648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  <a:gd name="connsiteX0-21" fmla="*/ 0 w 5364088"/>
              <a:gd name="connsiteY0-22" fmla="*/ 12700 h 1164822"/>
              <a:gd name="connsiteX1-23" fmla="*/ 5364088 w 5364088"/>
              <a:gd name="connsiteY1-24" fmla="*/ 0 h 1164822"/>
              <a:gd name="connsiteX2-25" fmla="*/ 4759654 w 5364088"/>
              <a:gd name="connsiteY2-26" fmla="*/ 1149323 h 1164822"/>
              <a:gd name="connsiteX3-27" fmla="*/ 0 w 5364088"/>
              <a:gd name="connsiteY3-28" fmla="*/ 1164822 h 1164822"/>
              <a:gd name="connsiteX4-29" fmla="*/ 0 w 5364088"/>
              <a:gd name="connsiteY4-30" fmla="*/ 12700 h 11648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"/>
          <p:cNvSpPr/>
          <p:nvPr/>
        </p:nvSpPr>
        <p:spPr>
          <a:xfrm>
            <a:off x="-2340768" y="1483218"/>
            <a:ext cx="7888411" cy="2097604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33"/>
          <p:cNvSpPr txBox="1"/>
          <p:nvPr/>
        </p:nvSpPr>
        <p:spPr>
          <a:xfrm>
            <a:off x="458778" y="2122391"/>
            <a:ext cx="409393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培训目标及大纲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21335" y="2767330"/>
            <a:ext cx="33007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0" descr="e7d195523061f1c0c8c9ef2b4c47b9232c7d3c1aa29fc33cC35E69D0959227FEE46513058567BC4DFCDEC239794EE7F7D54C53BFAAED1E91F0142CACD1DBF61753822421AB78C025DC4BB29C14829EC7958081C093AE18BE12860807EF136105AA5915B6E1FC903132893A29C0D20F58B8483A3290107E264C17A103AC8D0961565853DA444ACA86"/>
          <p:cNvSpPr txBox="1"/>
          <p:nvPr/>
        </p:nvSpPr>
        <p:spPr>
          <a:xfrm>
            <a:off x="5093779" y="2330872"/>
            <a:ext cx="12298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5708691" y="0"/>
            <a:ext cx="978603" cy="185617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6013186" y="1483353"/>
            <a:ext cx="1930331" cy="366137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  <p:bldLst>
      <p:bldP spid="28" grpId="0" animBg="1"/>
      <p:bldP spid="26" grpId="0" bldLvl="0" animBg="1"/>
      <p:bldP spid="9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10910" y="770255"/>
            <a:ext cx="7962900" cy="3461385"/>
            <a:chOff x="1163808" y="323959"/>
            <a:chExt cx="10667957" cy="4564071"/>
          </a:xfrm>
        </p:grpSpPr>
        <p:grpSp>
          <p:nvGrpSpPr>
            <p:cNvPr id="3" name="组合 2"/>
            <p:cNvGrpSpPr/>
            <p:nvPr/>
          </p:nvGrpSpPr>
          <p:grpSpPr>
            <a:xfrm>
              <a:off x="1163808" y="1621587"/>
              <a:ext cx="2583760" cy="2882363"/>
              <a:chOff x="971551" y="1355725"/>
              <a:chExt cx="1978025" cy="2206624"/>
            </a:xfrm>
          </p:grpSpPr>
          <p:grpSp>
            <p:nvGrpSpPr>
              <p:cNvPr id="4" name="Group 5"/>
              <p:cNvGrpSpPr>
                <a:grpSpLocks noChangeAspect="1"/>
              </p:cNvGrpSpPr>
              <p:nvPr/>
            </p:nvGrpSpPr>
            <p:grpSpPr bwMode="auto">
              <a:xfrm>
                <a:off x="971551" y="1355725"/>
                <a:ext cx="1978025" cy="2206624"/>
                <a:chOff x="612" y="854"/>
                <a:chExt cx="1246" cy="1390"/>
              </a:xfrm>
            </p:grpSpPr>
            <p:sp>
              <p:nvSpPr>
                <p:cNvPr id="43" name="AutoShape 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12" y="1023"/>
                  <a:ext cx="1200" cy="1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00" dirty="0"/>
                </a:p>
              </p:txBody>
            </p:sp>
            <p:sp>
              <p:nvSpPr>
                <p:cNvPr id="44" name="Freeform 6"/>
                <p:cNvSpPr/>
                <p:nvPr/>
              </p:nvSpPr>
              <p:spPr bwMode="auto">
                <a:xfrm>
                  <a:off x="644" y="854"/>
                  <a:ext cx="1214" cy="1221"/>
                </a:xfrm>
                <a:custGeom>
                  <a:avLst/>
                  <a:gdLst>
                    <a:gd name="T0" fmla="*/ 88 w 176"/>
                    <a:gd name="T1" fmla="*/ 0 h 177"/>
                    <a:gd name="T2" fmla="*/ 0 w 176"/>
                    <a:gd name="T3" fmla="*/ 88 h 177"/>
                    <a:gd name="T4" fmla="*/ 88 w 176"/>
                    <a:gd name="T5" fmla="*/ 177 h 177"/>
                    <a:gd name="T6" fmla="*/ 176 w 176"/>
                    <a:gd name="T7" fmla="*/ 88 h 177"/>
                    <a:gd name="T8" fmla="*/ 176 w 176"/>
                    <a:gd name="T9" fmla="*/ 0 h 177"/>
                    <a:gd name="T10" fmla="*/ 88 w 176"/>
                    <a:gd name="T11" fmla="*/ 0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6" h="177">
                      <a:moveTo>
                        <a:pt x="88" y="0"/>
                      </a:moveTo>
                      <a:cubicBezTo>
                        <a:pt x="39" y="0"/>
                        <a:pt x="0" y="40"/>
                        <a:pt x="0" y="88"/>
                      </a:cubicBezTo>
                      <a:cubicBezTo>
                        <a:pt x="0" y="137"/>
                        <a:pt x="39" y="177"/>
                        <a:pt x="88" y="177"/>
                      </a:cubicBezTo>
                      <a:cubicBezTo>
                        <a:pt x="137" y="177"/>
                        <a:pt x="176" y="137"/>
                        <a:pt x="176" y="88"/>
                      </a:cubicBezTo>
                      <a:cubicBezTo>
                        <a:pt x="176" y="0"/>
                        <a:pt x="176" y="0"/>
                        <a:pt x="176" y="0"/>
                      </a:cubicBez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00" dirty="0"/>
                </a:p>
              </p:txBody>
            </p:sp>
          </p:grpSp>
          <p:sp>
            <p:nvSpPr>
              <p:cNvPr id="42" name="矩形 41"/>
              <p:cNvSpPr/>
              <p:nvPr/>
            </p:nvSpPr>
            <p:spPr>
              <a:xfrm>
                <a:off x="1265078" y="2182262"/>
                <a:ext cx="1442189" cy="285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zh-CN" sz="2800" b="1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引语</a:t>
                </a:r>
                <a:endParaRPr lang="zh-CN" sz="28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4192351" y="323959"/>
              <a:ext cx="7639414" cy="45640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>
                <a:lnSpc>
                  <a:spcPct val="150000"/>
                </a:lnSpc>
                <a:buFont typeface="Wingdings" panose="05000000000000000000" pitchFamily="2" charset="2"/>
                <a:buNone/>
              </a:pPr>
              <a:r>
                <a:rPr lang="en-US" altLang="zh-CN" sz="1400" dirty="0">
                  <a:solidFill>
                    <a:srgbClr val="333F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</a:t>
              </a:r>
              <a:r>
                <a:rPr lang="zh-CN" altLang="en-US" sz="1200" dirty="0">
                  <a:solidFill>
                    <a:srgbClr val="333F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本次培训主要是针对</a:t>
              </a:r>
              <a:r>
                <a:rPr lang="zh-CN" sz="1200" dirty="0">
                  <a:solidFill>
                    <a:srgbClr val="333F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新入职员工以及目前仍对</a:t>
              </a:r>
              <a:r>
                <a:rPr lang="en-US" altLang="zh-CN" sz="1200" dirty="0">
                  <a:solidFill>
                    <a:srgbClr val="333F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nc</a:t>
              </a:r>
              <a:r>
                <a:rPr lang="zh-CN" altLang="en-US" sz="1200" dirty="0">
                  <a:solidFill>
                    <a:srgbClr val="333F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系统操作并不十分熟悉的财务</a:t>
              </a:r>
              <a:r>
                <a:rPr lang="zh-CN" sz="1200" dirty="0">
                  <a:solidFill>
                    <a:srgbClr val="333F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，本次培训大纲主要为现金管理模块，期间会穿插财务在</a:t>
              </a:r>
              <a:r>
                <a:rPr lang="en-US" altLang="zh-CN" sz="1200" dirty="0">
                  <a:solidFill>
                    <a:srgbClr val="333F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nc</a:t>
              </a:r>
              <a:r>
                <a:rPr lang="zh-CN" altLang="en-US" sz="1200" dirty="0">
                  <a:solidFill>
                    <a:srgbClr val="333F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系统操作时，经常会出现的错误。希望能够经过这次简短培训，能够大幅提高各地区在</a:t>
              </a:r>
              <a:r>
                <a:rPr lang="en-US" altLang="zh-CN" sz="1200" dirty="0">
                  <a:solidFill>
                    <a:srgbClr val="333F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nc</a:t>
              </a:r>
              <a:r>
                <a:rPr lang="zh-CN" altLang="en-US" sz="1200" dirty="0">
                  <a:solidFill>
                    <a:srgbClr val="333F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系统上的账务处理效率，为集团带来更大的优势。</a:t>
              </a:r>
              <a:endParaRPr lang="zh-CN" altLang="en-US" sz="1200" dirty="0">
                <a:solidFill>
                  <a:srgbClr val="333F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0">
                <a:lnSpc>
                  <a:spcPct val="150000"/>
                </a:lnSpc>
                <a:buFont typeface="Wingdings" panose="05000000000000000000" pitchFamily="2" charset="2"/>
                <a:buNone/>
              </a:pPr>
              <a:endParaRPr lang="zh-CN" altLang="en-US" sz="1200" dirty="0">
                <a:solidFill>
                  <a:srgbClr val="333F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0">
                <a:lnSpc>
                  <a:spcPct val="150000"/>
                </a:lnSpc>
                <a:buFont typeface="Wingdings" panose="05000000000000000000" pitchFamily="2" charset="2"/>
                <a:buNone/>
              </a:pPr>
              <a:r>
                <a:rPr lang="zh-CN" altLang="en-US" sz="1200" b="1" dirty="0">
                  <a:solidFill>
                    <a:srgbClr val="333F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涉及范围：</a:t>
              </a:r>
              <a:r>
                <a:rPr lang="zh-CN" altLang="en-US" sz="1200" dirty="0">
                  <a:solidFill>
                    <a:srgbClr val="333F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银行建立与启用、外系统推单至财务</a:t>
              </a:r>
              <a:r>
                <a:rPr lang="en-US" altLang="zh-CN" sz="1200" dirty="0">
                  <a:solidFill>
                    <a:srgbClr val="333F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NC</a:t>
              </a:r>
              <a:r>
                <a:rPr lang="zh-CN" altLang="en-US" sz="1200" dirty="0">
                  <a:solidFill>
                    <a:srgbClr val="333F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端收付款结算单（成本请款，费用报销），自制的收付款结算单，现金报表（日报余额表、限额明细表、日报附表、资金日报明细表、不可用款明细表）</a:t>
              </a:r>
              <a:endParaRPr lang="zh-CN" altLang="en-US" sz="1200" dirty="0">
                <a:solidFill>
                  <a:srgbClr val="333F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0">
                <a:lnSpc>
                  <a:spcPct val="150000"/>
                </a:lnSpc>
                <a:buFont typeface="Wingdings" panose="05000000000000000000" pitchFamily="2" charset="2"/>
                <a:buNone/>
              </a:pPr>
              <a:endParaRPr lang="zh-CN" altLang="en-US" sz="1200" dirty="0">
                <a:solidFill>
                  <a:srgbClr val="333F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0">
                <a:lnSpc>
                  <a:spcPct val="150000"/>
                </a:lnSpc>
                <a:buFont typeface="Wingdings" panose="05000000000000000000" pitchFamily="2" charset="2"/>
                <a:buNone/>
              </a:pPr>
              <a:r>
                <a:rPr lang="zh-CN" altLang="en-US" sz="1200" b="1" dirty="0">
                  <a:solidFill>
                    <a:srgbClr val="333F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涉训目标：</a:t>
              </a:r>
              <a:r>
                <a:rPr lang="zh-CN" altLang="en-US" sz="1200" dirty="0">
                  <a:solidFill>
                    <a:srgbClr val="333F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全国地区新入职出纳必须参加，全国地区会计及出纳有条件可参加。</a:t>
              </a:r>
              <a:endParaRPr lang="zh-CN" altLang="en-US" sz="1200" dirty="0">
                <a:solidFill>
                  <a:srgbClr val="333F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0">
                <a:lnSpc>
                  <a:spcPct val="150000"/>
                </a:lnSpc>
                <a:buFont typeface="Wingdings" panose="05000000000000000000" pitchFamily="2" charset="2"/>
                <a:buNone/>
              </a:pPr>
              <a:endParaRPr lang="zh-CN" altLang="en-US" sz="1200" dirty="0">
                <a:solidFill>
                  <a:srgbClr val="333F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0">
                <a:lnSpc>
                  <a:spcPct val="150000"/>
                </a:lnSpc>
                <a:buFont typeface="Wingdings" panose="05000000000000000000" pitchFamily="2" charset="2"/>
                <a:buNone/>
              </a:pPr>
              <a:r>
                <a:rPr lang="zh-CN" altLang="en-US" sz="1200" b="1" dirty="0">
                  <a:solidFill>
                    <a:srgbClr val="94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培训耗时：预计在</a:t>
              </a:r>
              <a:r>
                <a:rPr lang="en-US" altLang="zh-CN" sz="1200" b="1" dirty="0">
                  <a:solidFill>
                    <a:srgbClr val="94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200" b="1" dirty="0">
                  <a:solidFill>
                    <a:srgbClr val="94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</a:t>
              </a:r>
              <a:r>
                <a:rPr lang="zh-CN" altLang="en-US" sz="1200" b="1" dirty="0">
                  <a:solidFill>
                    <a:srgbClr val="94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小时左右</a:t>
              </a:r>
              <a:endParaRPr lang="zh-CN" altLang="en-US" sz="1200" b="1" dirty="0">
                <a:solidFill>
                  <a:srgbClr val="94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1" name="Group 22"/>
            <p:cNvGrpSpPr>
              <a:grpSpLocks noChangeAspect="1"/>
            </p:cNvGrpSpPr>
            <p:nvPr/>
          </p:nvGrpSpPr>
          <p:grpSpPr bwMode="auto">
            <a:xfrm rot="0">
              <a:off x="8566889" y="4601049"/>
              <a:ext cx="420950" cy="170039"/>
              <a:chOff x="2685" y="2395"/>
              <a:chExt cx="203" cy="82"/>
            </a:xfrm>
          </p:grpSpPr>
          <p:sp>
            <p:nvSpPr>
              <p:cNvPr id="19" name="Freeform 60"/>
              <p:cNvSpPr>
                <a:spLocks noEditPoints="1"/>
              </p:cNvSpPr>
              <p:nvPr/>
            </p:nvSpPr>
            <p:spPr bwMode="auto">
              <a:xfrm>
                <a:off x="2685" y="2395"/>
                <a:ext cx="66" cy="82"/>
              </a:xfrm>
              <a:custGeom>
                <a:avLst/>
                <a:gdLst>
                  <a:gd name="T0" fmla="*/ 28 w 28"/>
                  <a:gd name="T1" fmla="*/ 18 h 35"/>
                  <a:gd name="T2" fmla="*/ 27 w 28"/>
                  <a:gd name="T3" fmla="*/ 25 h 35"/>
                  <a:gd name="T4" fmla="*/ 25 w 28"/>
                  <a:gd name="T5" fmla="*/ 31 h 35"/>
                  <a:gd name="T6" fmla="*/ 20 w 28"/>
                  <a:gd name="T7" fmla="*/ 34 h 35"/>
                  <a:gd name="T8" fmla="*/ 14 w 28"/>
                  <a:gd name="T9" fmla="*/ 35 h 35"/>
                  <a:gd name="T10" fmla="*/ 7 w 28"/>
                  <a:gd name="T11" fmla="*/ 34 h 35"/>
                  <a:gd name="T12" fmla="*/ 3 w 28"/>
                  <a:gd name="T13" fmla="*/ 31 h 35"/>
                  <a:gd name="T14" fmla="*/ 1 w 28"/>
                  <a:gd name="T15" fmla="*/ 25 h 35"/>
                  <a:gd name="T16" fmla="*/ 0 w 28"/>
                  <a:gd name="T17" fmla="*/ 18 h 35"/>
                  <a:gd name="T18" fmla="*/ 1 w 28"/>
                  <a:gd name="T19" fmla="*/ 10 h 35"/>
                  <a:gd name="T20" fmla="*/ 3 w 28"/>
                  <a:gd name="T21" fmla="*/ 5 h 35"/>
                  <a:gd name="T22" fmla="*/ 8 w 28"/>
                  <a:gd name="T23" fmla="*/ 1 h 35"/>
                  <a:gd name="T24" fmla="*/ 14 w 28"/>
                  <a:gd name="T25" fmla="*/ 0 h 35"/>
                  <a:gd name="T26" fmla="*/ 20 w 28"/>
                  <a:gd name="T27" fmla="*/ 1 h 35"/>
                  <a:gd name="T28" fmla="*/ 25 w 28"/>
                  <a:gd name="T29" fmla="*/ 5 h 35"/>
                  <a:gd name="T30" fmla="*/ 27 w 28"/>
                  <a:gd name="T31" fmla="*/ 10 h 35"/>
                  <a:gd name="T32" fmla="*/ 28 w 28"/>
                  <a:gd name="T33" fmla="*/ 18 h 35"/>
                  <a:gd name="T34" fmla="*/ 19 w 28"/>
                  <a:gd name="T35" fmla="*/ 18 h 35"/>
                  <a:gd name="T36" fmla="*/ 18 w 28"/>
                  <a:gd name="T37" fmla="*/ 9 h 35"/>
                  <a:gd name="T38" fmla="*/ 14 w 28"/>
                  <a:gd name="T39" fmla="*/ 6 h 35"/>
                  <a:gd name="T40" fmla="*/ 10 w 28"/>
                  <a:gd name="T41" fmla="*/ 9 h 35"/>
                  <a:gd name="T42" fmla="*/ 9 w 28"/>
                  <a:gd name="T43" fmla="*/ 18 h 35"/>
                  <a:gd name="T44" fmla="*/ 10 w 28"/>
                  <a:gd name="T45" fmla="*/ 27 h 35"/>
                  <a:gd name="T46" fmla="*/ 14 w 28"/>
                  <a:gd name="T47" fmla="*/ 29 h 35"/>
                  <a:gd name="T48" fmla="*/ 18 w 28"/>
                  <a:gd name="T49" fmla="*/ 27 h 35"/>
                  <a:gd name="T50" fmla="*/ 19 w 28"/>
                  <a:gd name="T51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8" h="35">
                    <a:moveTo>
                      <a:pt x="28" y="18"/>
                    </a:moveTo>
                    <a:cubicBezTo>
                      <a:pt x="28" y="21"/>
                      <a:pt x="28" y="23"/>
                      <a:pt x="27" y="25"/>
                    </a:cubicBezTo>
                    <a:cubicBezTo>
                      <a:pt x="27" y="28"/>
                      <a:pt x="26" y="30"/>
                      <a:pt x="25" y="31"/>
                    </a:cubicBezTo>
                    <a:cubicBezTo>
                      <a:pt x="24" y="32"/>
                      <a:pt x="22" y="34"/>
                      <a:pt x="20" y="34"/>
                    </a:cubicBezTo>
                    <a:cubicBezTo>
                      <a:pt x="19" y="35"/>
                      <a:pt x="17" y="35"/>
                      <a:pt x="14" y="35"/>
                    </a:cubicBezTo>
                    <a:cubicBezTo>
                      <a:pt x="11" y="35"/>
                      <a:pt x="9" y="35"/>
                      <a:pt x="7" y="34"/>
                    </a:cubicBezTo>
                    <a:cubicBezTo>
                      <a:pt x="6" y="34"/>
                      <a:pt x="4" y="32"/>
                      <a:pt x="3" y="31"/>
                    </a:cubicBezTo>
                    <a:cubicBezTo>
                      <a:pt x="2" y="29"/>
                      <a:pt x="1" y="28"/>
                      <a:pt x="1" y="25"/>
                    </a:cubicBezTo>
                    <a:cubicBezTo>
                      <a:pt x="0" y="23"/>
                      <a:pt x="0" y="21"/>
                      <a:pt x="0" y="18"/>
                    </a:cubicBezTo>
                    <a:cubicBezTo>
                      <a:pt x="0" y="15"/>
                      <a:pt x="0" y="12"/>
                      <a:pt x="1" y="10"/>
                    </a:cubicBezTo>
                    <a:cubicBezTo>
                      <a:pt x="1" y="8"/>
                      <a:pt x="2" y="6"/>
                      <a:pt x="3" y="5"/>
                    </a:cubicBezTo>
                    <a:cubicBezTo>
                      <a:pt x="4" y="3"/>
                      <a:pt x="6" y="2"/>
                      <a:pt x="8" y="1"/>
                    </a:cubicBezTo>
                    <a:cubicBezTo>
                      <a:pt x="9" y="1"/>
                      <a:pt x="11" y="0"/>
                      <a:pt x="14" y="0"/>
                    </a:cubicBezTo>
                    <a:cubicBezTo>
                      <a:pt x="17" y="0"/>
                      <a:pt x="19" y="1"/>
                      <a:pt x="20" y="1"/>
                    </a:cubicBezTo>
                    <a:cubicBezTo>
                      <a:pt x="22" y="2"/>
                      <a:pt x="24" y="3"/>
                      <a:pt x="25" y="5"/>
                    </a:cubicBezTo>
                    <a:cubicBezTo>
                      <a:pt x="26" y="6"/>
                      <a:pt x="27" y="8"/>
                      <a:pt x="27" y="10"/>
                    </a:cubicBezTo>
                    <a:cubicBezTo>
                      <a:pt x="28" y="12"/>
                      <a:pt x="28" y="15"/>
                      <a:pt x="28" y="18"/>
                    </a:cubicBezTo>
                    <a:moveTo>
                      <a:pt x="19" y="18"/>
                    </a:moveTo>
                    <a:cubicBezTo>
                      <a:pt x="19" y="14"/>
                      <a:pt x="19" y="11"/>
                      <a:pt x="18" y="9"/>
                    </a:cubicBezTo>
                    <a:cubicBezTo>
                      <a:pt x="17" y="7"/>
                      <a:pt x="16" y="6"/>
                      <a:pt x="14" y="6"/>
                    </a:cubicBezTo>
                    <a:cubicBezTo>
                      <a:pt x="12" y="6"/>
                      <a:pt x="11" y="7"/>
                      <a:pt x="10" y="9"/>
                    </a:cubicBezTo>
                    <a:cubicBezTo>
                      <a:pt x="9" y="11"/>
                      <a:pt x="9" y="14"/>
                      <a:pt x="9" y="18"/>
                    </a:cubicBezTo>
                    <a:cubicBezTo>
                      <a:pt x="9" y="22"/>
                      <a:pt x="9" y="25"/>
                      <a:pt x="10" y="27"/>
                    </a:cubicBezTo>
                    <a:cubicBezTo>
                      <a:pt x="11" y="28"/>
                      <a:pt x="12" y="29"/>
                      <a:pt x="14" y="29"/>
                    </a:cubicBezTo>
                    <a:cubicBezTo>
                      <a:pt x="16" y="29"/>
                      <a:pt x="17" y="28"/>
                      <a:pt x="18" y="27"/>
                    </a:cubicBezTo>
                    <a:cubicBezTo>
                      <a:pt x="19" y="25"/>
                      <a:pt x="19" y="22"/>
                      <a:pt x="19" y="18"/>
                    </a:cubicBezTo>
                  </a:path>
                </a:pathLst>
              </a:custGeom>
              <a:solidFill>
                <a:srgbClr val="F2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 dirty="0"/>
              </a:p>
            </p:txBody>
          </p:sp>
          <p:sp>
            <p:nvSpPr>
              <p:cNvPr id="20" name="Freeform 61"/>
              <p:cNvSpPr>
                <a:spLocks noEditPoints="1"/>
              </p:cNvSpPr>
              <p:nvPr/>
            </p:nvSpPr>
            <p:spPr bwMode="auto">
              <a:xfrm>
                <a:off x="2765" y="2395"/>
                <a:ext cx="123" cy="82"/>
              </a:xfrm>
              <a:custGeom>
                <a:avLst/>
                <a:gdLst>
                  <a:gd name="T0" fmla="*/ 20 w 52"/>
                  <a:gd name="T1" fmla="*/ 11 h 35"/>
                  <a:gd name="T2" fmla="*/ 18 w 52"/>
                  <a:gd name="T3" fmla="*/ 20 h 35"/>
                  <a:gd name="T4" fmla="*/ 10 w 52"/>
                  <a:gd name="T5" fmla="*/ 22 h 35"/>
                  <a:gd name="T6" fmla="*/ 2 w 52"/>
                  <a:gd name="T7" fmla="*/ 20 h 35"/>
                  <a:gd name="T8" fmla="*/ 0 w 52"/>
                  <a:gd name="T9" fmla="*/ 11 h 35"/>
                  <a:gd name="T10" fmla="*/ 2 w 52"/>
                  <a:gd name="T11" fmla="*/ 3 h 35"/>
                  <a:gd name="T12" fmla="*/ 10 w 52"/>
                  <a:gd name="T13" fmla="*/ 0 h 35"/>
                  <a:gd name="T14" fmla="*/ 18 w 52"/>
                  <a:gd name="T15" fmla="*/ 3 h 35"/>
                  <a:gd name="T16" fmla="*/ 20 w 52"/>
                  <a:gd name="T17" fmla="*/ 11 h 35"/>
                  <a:gd name="T18" fmla="*/ 14 w 52"/>
                  <a:gd name="T19" fmla="*/ 11 h 35"/>
                  <a:gd name="T20" fmla="*/ 13 w 52"/>
                  <a:gd name="T21" fmla="*/ 6 h 35"/>
                  <a:gd name="T22" fmla="*/ 10 w 52"/>
                  <a:gd name="T23" fmla="*/ 5 h 35"/>
                  <a:gd name="T24" fmla="*/ 7 w 52"/>
                  <a:gd name="T25" fmla="*/ 6 h 35"/>
                  <a:gd name="T26" fmla="*/ 6 w 52"/>
                  <a:gd name="T27" fmla="*/ 11 h 35"/>
                  <a:gd name="T28" fmla="*/ 7 w 52"/>
                  <a:gd name="T29" fmla="*/ 16 h 35"/>
                  <a:gd name="T30" fmla="*/ 10 w 52"/>
                  <a:gd name="T31" fmla="*/ 17 h 35"/>
                  <a:gd name="T32" fmla="*/ 13 w 52"/>
                  <a:gd name="T33" fmla="*/ 16 h 35"/>
                  <a:gd name="T34" fmla="*/ 14 w 52"/>
                  <a:gd name="T35" fmla="*/ 11 h 35"/>
                  <a:gd name="T36" fmla="*/ 38 w 52"/>
                  <a:gd name="T37" fmla="*/ 1 h 35"/>
                  <a:gd name="T38" fmla="*/ 20 w 52"/>
                  <a:gd name="T39" fmla="*/ 35 h 35"/>
                  <a:gd name="T40" fmla="*/ 14 w 52"/>
                  <a:gd name="T41" fmla="*/ 35 h 35"/>
                  <a:gd name="T42" fmla="*/ 32 w 52"/>
                  <a:gd name="T43" fmla="*/ 1 h 35"/>
                  <a:gd name="T44" fmla="*/ 38 w 52"/>
                  <a:gd name="T45" fmla="*/ 1 h 35"/>
                  <a:gd name="T46" fmla="*/ 52 w 52"/>
                  <a:gd name="T47" fmla="*/ 24 h 35"/>
                  <a:gd name="T48" fmla="*/ 50 w 52"/>
                  <a:gd name="T49" fmla="*/ 33 h 35"/>
                  <a:gd name="T50" fmla="*/ 42 w 52"/>
                  <a:gd name="T51" fmla="*/ 35 h 35"/>
                  <a:gd name="T52" fmla="*/ 34 w 52"/>
                  <a:gd name="T53" fmla="*/ 33 h 35"/>
                  <a:gd name="T54" fmla="*/ 32 w 52"/>
                  <a:gd name="T55" fmla="*/ 24 h 35"/>
                  <a:gd name="T56" fmla="*/ 35 w 52"/>
                  <a:gd name="T57" fmla="*/ 16 h 35"/>
                  <a:gd name="T58" fmla="*/ 42 w 52"/>
                  <a:gd name="T59" fmla="*/ 13 h 35"/>
                  <a:gd name="T60" fmla="*/ 50 w 52"/>
                  <a:gd name="T61" fmla="*/ 16 h 35"/>
                  <a:gd name="T62" fmla="*/ 52 w 52"/>
                  <a:gd name="T63" fmla="*/ 24 h 35"/>
                  <a:gd name="T64" fmla="*/ 46 w 52"/>
                  <a:gd name="T65" fmla="*/ 24 h 35"/>
                  <a:gd name="T66" fmla="*/ 45 w 52"/>
                  <a:gd name="T67" fmla="*/ 19 h 35"/>
                  <a:gd name="T68" fmla="*/ 42 w 52"/>
                  <a:gd name="T69" fmla="*/ 18 h 35"/>
                  <a:gd name="T70" fmla="*/ 39 w 52"/>
                  <a:gd name="T71" fmla="*/ 19 h 35"/>
                  <a:gd name="T72" fmla="*/ 39 w 52"/>
                  <a:gd name="T73" fmla="*/ 24 h 35"/>
                  <a:gd name="T74" fmla="*/ 39 w 52"/>
                  <a:gd name="T75" fmla="*/ 29 h 35"/>
                  <a:gd name="T76" fmla="*/ 42 w 52"/>
                  <a:gd name="T77" fmla="*/ 31 h 35"/>
                  <a:gd name="T78" fmla="*/ 45 w 52"/>
                  <a:gd name="T79" fmla="*/ 29 h 35"/>
                  <a:gd name="T80" fmla="*/ 46 w 52"/>
                  <a:gd name="T81" fmla="*/ 2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2" h="35">
                    <a:moveTo>
                      <a:pt x="20" y="11"/>
                    </a:moveTo>
                    <a:cubicBezTo>
                      <a:pt x="20" y="15"/>
                      <a:pt x="19" y="18"/>
                      <a:pt x="18" y="20"/>
                    </a:cubicBezTo>
                    <a:cubicBezTo>
                      <a:pt x="16" y="21"/>
                      <a:pt x="13" y="22"/>
                      <a:pt x="10" y="22"/>
                    </a:cubicBezTo>
                    <a:cubicBezTo>
                      <a:pt x="7" y="22"/>
                      <a:pt x="4" y="21"/>
                      <a:pt x="2" y="20"/>
                    </a:cubicBezTo>
                    <a:cubicBezTo>
                      <a:pt x="1" y="18"/>
                      <a:pt x="0" y="15"/>
                      <a:pt x="0" y="11"/>
                    </a:cubicBezTo>
                    <a:cubicBezTo>
                      <a:pt x="0" y="8"/>
                      <a:pt x="1" y="5"/>
                      <a:pt x="2" y="3"/>
                    </a:cubicBezTo>
                    <a:cubicBezTo>
                      <a:pt x="4" y="1"/>
                      <a:pt x="7" y="0"/>
                      <a:pt x="10" y="0"/>
                    </a:cubicBezTo>
                    <a:cubicBezTo>
                      <a:pt x="13" y="0"/>
                      <a:pt x="16" y="1"/>
                      <a:pt x="18" y="3"/>
                    </a:cubicBezTo>
                    <a:cubicBezTo>
                      <a:pt x="19" y="5"/>
                      <a:pt x="20" y="8"/>
                      <a:pt x="20" y="11"/>
                    </a:cubicBezTo>
                    <a:moveTo>
                      <a:pt x="14" y="11"/>
                    </a:moveTo>
                    <a:cubicBezTo>
                      <a:pt x="14" y="9"/>
                      <a:pt x="13" y="7"/>
                      <a:pt x="13" y="6"/>
                    </a:cubicBezTo>
                    <a:cubicBezTo>
                      <a:pt x="12" y="5"/>
                      <a:pt x="11" y="5"/>
                      <a:pt x="10" y="5"/>
                    </a:cubicBezTo>
                    <a:cubicBezTo>
                      <a:pt x="9" y="5"/>
                      <a:pt x="8" y="5"/>
                      <a:pt x="7" y="6"/>
                    </a:cubicBezTo>
                    <a:cubicBezTo>
                      <a:pt x="7" y="7"/>
                      <a:pt x="6" y="9"/>
                      <a:pt x="6" y="11"/>
                    </a:cubicBezTo>
                    <a:cubicBezTo>
                      <a:pt x="6" y="14"/>
                      <a:pt x="7" y="15"/>
                      <a:pt x="7" y="16"/>
                    </a:cubicBezTo>
                    <a:cubicBezTo>
                      <a:pt x="8" y="17"/>
                      <a:pt x="9" y="17"/>
                      <a:pt x="10" y="17"/>
                    </a:cubicBezTo>
                    <a:cubicBezTo>
                      <a:pt x="11" y="17"/>
                      <a:pt x="12" y="17"/>
                      <a:pt x="13" y="16"/>
                    </a:cubicBezTo>
                    <a:cubicBezTo>
                      <a:pt x="13" y="15"/>
                      <a:pt x="14" y="14"/>
                      <a:pt x="14" y="11"/>
                    </a:cubicBezTo>
                    <a:moveTo>
                      <a:pt x="38" y="1"/>
                    </a:moveTo>
                    <a:cubicBezTo>
                      <a:pt x="20" y="35"/>
                      <a:pt x="20" y="35"/>
                      <a:pt x="20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32" y="1"/>
                      <a:pt x="32" y="1"/>
                      <a:pt x="32" y="1"/>
                    </a:cubicBezTo>
                    <a:lnTo>
                      <a:pt x="38" y="1"/>
                    </a:lnTo>
                    <a:close/>
                    <a:moveTo>
                      <a:pt x="52" y="24"/>
                    </a:moveTo>
                    <a:cubicBezTo>
                      <a:pt x="52" y="28"/>
                      <a:pt x="52" y="31"/>
                      <a:pt x="50" y="33"/>
                    </a:cubicBezTo>
                    <a:cubicBezTo>
                      <a:pt x="48" y="35"/>
                      <a:pt x="46" y="35"/>
                      <a:pt x="42" y="35"/>
                    </a:cubicBezTo>
                    <a:cubicBezTo>
                      <a:pt x="39" y="35"/>
                      <a:pt x="36" y="35"/>
                      <a:pt x="34" y="33"/>
                    </a:cubicBezTo>
                    <a:cubicBezTo>
                      <a:pt x="33" y="31"/>
                      <a:pt x="32" y="28"/>
                      <a:pt x="32" y="24"/>
                    </a:cubicBezTo>
                    <a:cubicBezTo>
                      <a:pt x="32" y="21"/>
                      <a:pt x="33" y="18"/>
                      <a:pt x="35" y="16"/>
                    </a:cubicBezTo>
                    <a:cubicBezTo>
                      <a:pt x="36" y="14"/>
                      <a:pt x="39" y="13"/>
                      <a:pt x="42" y="13"/>
                    </a:cubicBezTo>
                    <a:cubicBezTo>
                      <a:pt x="46" y="13"/>
                      <a:pt x="48" y="14"/>
                      <a:pt x="50" y="16"/>
                    </a:cubicBezTo>
                    <a:cubicBezTo>
                      <a:pt x="52" y="18"/>
                      <a:pt x="52" y="21"/>
                      <a:pt x="52" y="24"/>
                    </a:cubicBezTo>
                    <a:moveTo>
                      <a:pt x="46" y="24"/>
                    </a:moveTo>
                    <a:cubicBezTo>
                      <a:pt x="46" y="22"/>
                      <a:pt x="45" y="20"/>
                      <a:pt x="45" y="19"/>
                    </a:cubicBezTo>
                    <a:cubicBezTo>
                      <a:pt x="44" y="19"/>
                      <a:pt x="43" y="18"/>
                      <a:pt x="42" y="18"/>
                    </a:cubicBezTo>
                    <a:cubicBezTo>
                      <a:pt x="41" y="18"/>
                      <a:pt x="40" y="19"/>
                      <a:pt x="39" y="19"/>
                    </a:cubicBezTo>
                    <a:cubicBezTo>
                      <a:pt x="39" y="20"/>
                      <a:pt x="39" y="22"/>
                      <a:pt x="39" y="24"/>
                    </a:cubicBezTo>
                    <a:cubicBezTo>
                      <a:pt x="39" y="27"/>
                      <a:pt x="39" y="28"/>
                      <a:pt x="39" y="29"/>
                    </a:cubicBezTo>
                    <a:cubicBezTo>
                      <a:pt x="40" y="30"/>
                      <a:pt x="41" y="31"/>
                      <a:pt x="42" y="31"/>
                    </a:cubicBezTo>
                    <a:cubicBezTo>
                      <a:pt x="43" y="31"/>
                      <a:pt x="44" y="30"/>
                      <a:pt x="45" y="29"/>
                    </a:cubicBezTo>
                    <a:cubicBezTo>
                      <a:pt x="45" y="28"/>
                      <a:pt x="46" y="27"/>
                      <a:pt x="46" y="24"/>
                    </a:cubicBezTo>
                  </a:path>
                </a:pathLst>
              </a:custGeom>
              <a:solidFill>
                <a:srgbClr val="F2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 dirty="0"/>
              </a:p>
            </p:txBody>
          </p:sp>
        </p:grpSp>
      </p:grpSp>
      <p:sp>
        <p:nvSpPr>
          <p:cNvPr id="47" name="圆角矩形 46"/>
          <p:cNvSpPr/>
          <p:nvPr/>
        </p:nvSpPr>
        <p:spPr>
          <a:xfrm>
            <a:off x="-344805" y="247650"/>
            <a:ext cx="2414905" cy="52260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01600" y="325120"/>
            <a:ext cx="1835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培训目标及大纲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"/>
          <p:cNvSpPr/>
          <p:nvPr/>
        </p:nvSpPr>
        <p:spPr>
          <a:xfrm>
            <a:off x="1714364" y="2286746"/>
            <a:ext cx="5364088" cy="11648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  <a:gd name="connsiteX0-21" fmla="*/ 0 w 5364088"/>
              <a:gd name="connsiteY0-22" fmla="*/ 12700 h 1164822"/>
              <a:gd name="connsiteX1-23" fmla="*/ 5364088 w 5364088"/>
              <a:gd name="connsiteY1-24" fmla="*/ 0 h 1164822"/>
              <a:gd name="connsiteX2-25" fmla="*/ 4759654 w 5364088"/>
              <a:gd name="connsiteY2-26" fmla="*/ 1149323 h 1164822"/>
              <a:gd name="connsiteX3-27" fmla="*/ 0 w 5364088"/>
              <a:gd name="connsiteY3-28" fmla="*/ 1164822 h 1164822"/>
              <a:gd name="connsiteX4-29" fmla="*/ 0 w 5364088"/>
              <a:gd name="connsiteY4-30" fmla="*/ 12700 h 11648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"/>
          <p:cNvSpPr/>
          <p:nvPr/>
        </p:nvSpPr>
        <p:spPr>
          <a:xfrm>
            <a:off x="-2340768" y="1483218"/>
            <a:ext cx="7888411" cy="2097604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33"/>
          <p:cNvSpPr txBox="1"/>
          <p:nvPr/>
        </p:nvSpPr>
        <p:spPr>
          <a:xfrm>
            <a:off x="458470" y="2122170"/>
            <a:ext cx="43561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NC现金账务处理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21335" y="2767330"/>
            <a:ext cx="35350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0" descr="e7d195523061f1c0c8c9ef2b4c47b9232c7d3c1aa29fc33cC35E69D0959227FEE46513058567BC4DFCDEC239794EE7F7D54C53BFAAED1E91F0142CACD1DBF61753822421AB78C025DC4BB29C14829EC7958081C093AE18BE12860807EF136105AA5915B6E1FC903132893A29C0D20F58B8483A3290107E264C17A103AC8D0961565853DA444ACA86"/>
          <p:cNvSpPr txBox="1"/>
          <p:nvPr/>
        </p:nvSpPr>
        <p:spPr>
          <a:xfrm>
            <a:off x="5093779" y="2330872"/>
            <a:ext cx="121666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5708691" y="0"/>
            <a:ext cx="978603" cy="185617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6013186" y="1483353"/>
            <a:ext cx="1930331" cy="366137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28" grpId="0" bldLvl="0" animBg="1"/>
      <p:bldP spid="26" grpId="0" bldLvl="0" animBg="1"/>
      <p:bldP spid="9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7"/>
          <p:cNvGrpSpPr/>
          <p:nvPr/>
        </p:nvGrpSpPr>
        <p:grpSpPr bwMode="auto">
          <a:xfrm>
            <a:off x="4139367" y="1310387"/>
            <a:ext cx="865250" cy="866272"/>
            <a:chOff x="0" y="0"/>
            <a:chExt cx="1403797" cy="1403797"/>
          </a:xfrm>
          <a:solidFill>
            <a:srgbClr val="FFC000"/>
          </a:solidFill>
        </p:grpSpPr>
        <p:sp>
          <p:nvSpPr>
            <p:cNvPr id="7" name="椭圆 8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sym typeface="方正兰亭黑_GBK" panose="02000000000000000000" pitchFamily="2" charset="-122"/>
              </a:endParaRPr>
            </a:p>
          </p:txBody>
        </p:sp>
        <p:grpSp>
          <p:nvGrpSpPr>
            <p:cNvPr id="8" name="组合 9"/>
            <p:cNvGrpSpPr/>
            <p:nvPr/>
          </p:nvGrpSpPr>
          <p:grpSpPr bwMode="auto">
            <a:xfrm>
              <a:off x="486136" y="362881"/>
              <a:ext cx="392888" cy="661931"/>
              <a:chOff x="0" y="0"/>
              <a:chExt cx="292099" cy="492124"/>
            </a:xfrm>
            <a:grpFill/>
          </p:grpSpPr>
          <p:sp>
            <p:nvSpPr>
              <p:cNvPr id="9" name="Freeform 15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292099" cy="492124"/>
              </a:xfrm>
              <a:custGeom>
                <a:avLst/>
                <a:gdLst>
                  <a:gd name="T0" fmla="*/ 0 w 166"/>
                  <a:gd name="T1" fmla="*/ 2147483647 h 280"/>
                  <a:gd name="T2" fmla="*/ 2147483647 w 166"/>
                  <a:gd name="T3" fmla="*/ 2147483647 h 280"/>
                  <a:gd name="T4" fmla="*/ 2147483647 w 166"/>
                  <a:gd name="T5" fmla="*/ 2147483647 h 280"/>
                  <a:gd name="T6" fmla="*/ 2147483647 w 166"/>
                  <a:gd name="T7" fmla="*/ 2147483647 h 280"/>
                  <a:gd name="T8" fmla="*/ 2147483647 w 166"/>
                  <a:gd name="T9" fmla="*/ 2147483647 h 280"/>
                  <a:gd name="T10" fmla="*/ 2147483647 w 166"/>
                  <a:gd name="T11" fmla="*/ 2147483647 h 280"/>
                  <a:gd name="T12" fmla="*/ 2147483647 w 166"/>
                  <a:gd name="T13" fmla="*/ 2147483647 h 280"/>
                  <a:gd name="T14" fmla="*/ 2147483647 w 166"/>
                  <a:gd name="T15" fmla="*/ 2147483647 h 280"/>
                  <a:gd name="T16" fmla="*/ 2147483647 w 166"/>
                  <a:gd name="T17" fmla="*/ 2147483647 h 280"/>
                  <a:gd name="T18" fmla="*/ 0 w 166"/>
                  <a:gd name="T19" fmla="*/ 2147483647 h 280"/>
                  <a:gd name="T20" fmla="*/ 0 w 166"/>
                  <a:gd name="T21" fmla="*/ 2147483647 h 280"/>
                  <a:gd name="T22" fmla="*/ 0 w 166"/>
                  <a:gd name="T23" fmla="*/ 2147483647 h 280"/>
                  <a:gd name="T24" fmla="*/ 0 w 166"/>
                  <a:gd name="T25" fmla="*/ 0 h 280"/>
                  <a:gd name="T26" fmla="*/ 2147483647 w 166"/>
                  <a:gd name="T27" fmla="*/ 0 h 280"/>
                  <a:gd name="T28" fmla="*/ 2147483647 w 166"/>
                  <a:gd name="T29" fmla="*/ 2147483647 h 280"/>
                  <a:gd name="T30" fmla="*/ 2147483647 w 166"/>
                  <a:gd name="T31" fmla="*/ 2147483647 h 280"/>
                  <a:gd name="T32" fmla="*/ 2147483647 w 166"/>
                  <a:gd name="T33" fmla="*/ 2147483647 h 280"/>
                  <a:gd name="T34" fmla="*/ 2147483647 w 166"/>
                  <a:gd name="T35" fmla="*/ 2147483647 h 280"/>
                  <a:gd name="T36" fmla="*/ 2147483647 w 166"/>
                  <a:gd name="T37" fmla="*/ 2147483647 h 280"/>
                  <a:gd name="T38" fmla="*/ 2147483647 w 166"/>
                  <a:gd name="T39" fmla="*/ 2147483647 h 280"/>
                  <a:gd name="T40" fmla="*/ 2147483647 w 166"/>
                  <a:gd name="T41" fmla="*/ 2147483647 h 280"/>
                  <a:gd name="T42" fmla="*/ 0 w 166"/>
                  <a:gd name="T43" fmla="*/ 2147483647 h 280"/>
                  <a:gd name="T44" fmla="*/ 0 w 166"/>
                  <a:gd name="T45" fmla="*/ 0 h 2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6"/>
                  <a:gd name="T70" fmla="*/ 0 h 280"/>
                  <a:gd name="T71" fmla="*/ 166 w 166"/>
                  <a:gd name="T72" fmla="*/ 280 h 2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6" h="280">
                    <a:moveTo>
                      <a:pt x="0" y="280"/>
                    </a:moveTo>
                    <a:lnTo>
                      <a:pt x="166" y="280"/>
                    </a:lnTo>
                    <a:lnTo>
                      <a:pt x="166" y="268"/>
                    </a:lnTo>
                    <a:lnTo>
                      <a:pt x="164" y="264"/>
                    </a:lnTo>
                    <a:lnTo>
                      <a:pt x="160" y="262"/>
                    </a:lnTo>
                    <a:lnTo>
                      <a:pt x="6" y="262"/>
                    </a:lnTo>
                    <a:lnTo>
                      <a:pt x="2" y="264"/>
                    </a:lnTo>
                    <a:lnTo>
                      <a:pt x="0" y="268"/>
                    </a:lnTo>
                    <a:lnTo>
                      <a:pt x="0" y="280"/>
                    </a:lnTo>
                    <a:close/>
                    <a:moveTo>
                      <a:pt x="0" y="0"/>
                    </a:moveTo>
                    <a:lnTo>
                      <a:pt x="166" y="0"/>
                    </a:lnTo>
                    <a:lnTo>
                      <a:pt x="166" y="12"/>
                    </a:lnTo>
                    <a:lnTo>
                      <a:pt x="164" y="16"/>
                    </a:lnTo>
                    <a:lnTo>
                      <a:pt x="160" y="18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0" name="Freeform 16"/>
              <p:cNvSpPr>
                <a:spLocks noEditPoints="1" noChangeArrowheads="1"/>
              </p:cNvSpPr>
              <p:nvPr/>
            </p:nvSpPr>
            <p:spPr bwMode="auto">
              <a:xfrm>
                <a:off x="23812" y="46039"/>
                <a:ext cx="244476" cy="400050"/>
              </a:xfrm>
              <a:custGeom>
                <a:avLst/>
                <a:gdLst>
                  <a:gd name="T0" fmla="*/ 2147483647 w 138"/>
                  <a:gd name="T1" fmla="*/ 2147483647 h 228"/>
                  <a:gd name="T2" fmla="*/ 2147483647 w 138"/>
                  <a:gd name="T3" fmla="*/ 2147483647 h 228"/>
                  <a:gd name="T4" fmla="*/ 2147483647 w 138"/>
                  <a:gd name="T5" fmla="*/ 2147483647 h 228"/>
                  <a:gd name="T6" fmla="*/ 2147483647 w 138"/>
                  <a:gd name="T7" fmla="*/ 2147483647 h 228"/>
                  <a:gd name="T8" fmla="*/ 2147483647 w 138"/>
                  <a:gd name="T9" fmla="*/ 2147483647 h 228"/>
                  <a:gd name="T10" fmla="*/ 2147483647 w 138"/>
                  <a:gd name="T11" fmla="*/ 2147483647 h 228"/>
                  <a:gd name="T12" fmla="*/ 2147483647 w 138"/>
                  <a:gd name="T13" fmla="*/ 2147483647 h 228"/>
                  <a:gd name="T14" fmla="*/ 2147483647 w 138"/>
                  <a:gd name="T15" fmla="*/ 2147483647 h 228"/>
                  <a:gd name="T16" fmla="*/ 2147483647 w 138"/>
                  <a:gd name="T17" fmla="*/ 2147483647 h 228"/>
                  <a:gd name="T18" fmla="*/ 2147483647 w 138"/>
                  <a:gd name="T19" fmla="*/ 2147483647 h 228"/>
                  <a:gd name="T20" fmla="*/ 0 w 138"/>
                  <a:gd name="T21" fmla="*/ 2147483647 h 228"/>
                  <a:gd name="T22" fmla="*/ 0 w 138"/>
                  <a:gd name="T23" fmla="*/ 2147483647 h 228"/>
                  <a:gd name="T24" fmla="*/ 2147483647 w 138"/>
                  <a:gd name="T25" fmla="*/ 2147483647 h 228"/>
                  <a:gd name="T26" fmla="*/ 2147483647 w 138"/>
                  <a:gd name="T27" fmla="*/ 2147483647 h 228"/>
                  <a:gd name="T28" fmla="*/ 2147483647 w 138"/>
                  <a:gd name="T29" fmla="*/ 2147483647 h 228"/>
                  <a:gd name="T30" fmla="*/ 2147483647 w 138"/>
                  <a:gd name="T31" fmla="*/ 2147483647 h 228"/>
                  <a:gd name="T32" fmla="*/ 2147483647 w 138"/>
                  <a:gd name="T33" fmla="*/ 2147483647 h 228"/>
                  <a:gd name="T34" fmla="*/ 2147483647 w 138"/>
                  <a:gd name="T35" fmla="*/ 2147483647 h 228"/>
                  <a:gd name="T36" fmla="*/ 2147483647 w 138"/>
                  <a:gd name="T37" fmla="*/ 2147483647 h 228"/>
                  <a:gd name="T38" fmla="*/ 0 w 138"/>
                  <a:gd name="T39" fmla="*/ 2147483647 h 228"/>
                  <a:gd name="T40" fmla="*/ 2147483647 w 138"/>
                  <a:gd name="T41" fmla="*/ 0 h 228"/>
                  <a:gd name="T42" fmla="*/ 2147483647 w 138"/>
                  <a:gd name="T43" fmla="*/ 2147483647 h 228"/>
                  <a:gd name="T44" fmla="*/ 2147483647 w 138"/>
                  <a:gd name="T45" fmla="*/ 2147483647 h 228"/>
                  <a:gd name="T46" fmla="*/ 2147483647 w 138"/>
                  <a:gd name="T47" fmla="*/ 2147483647 h 228"/>
                  <a:gd name="T48" fmla="*/ 2147483647 w 138"/>
                  <a:gd name="T49" fmla="*/ 2147483647 h 228"/>
                  <a:gd name="T50" fmla="*/ 2147483647 w 138"/>
                  <a:gd name="T51" fmla="*/ 2147483647 h 228"/>
                  <a:gd name="T52" fmla="*/ 2147483647 w 138"/>
                  <a:gd name="T53" fmla="*/ 2147483647 h 228"/>
                  <a:gd name="T54" fmla="*/ 2147483647 w 138"/>
                  <a:gd name="T55" fmla="*/ 2147483647 h 228"/>
                  <a:gd name="T56" fmla="*/ 2147483647 w 138"/>
                  <a:gd name="T57" fmla="*/ 2147483647 h 228"/>
                  <a:gd name="T58" fmla="*/ 2147483647 w 138"/>
                  <a:gd name="T59" fmla="*/ 2147483647 h 228"/>
                  <a:gd name="T60" fmla="*/ 2147483647 w 138"/>
                  <a:gd name="T61" fmla="*/ 2147483647 h 228"/>
                  <a:gd name="T62" fmla="*/ 2147483647 w 138"/>
                  <a:gd name="T63" fmla="*/ 0 h 228"/>
                  <a:gd name="T64" fmla="*/ 2147483647 w 138"/>
                  <a:gd name="T65" fmla="*/ 2147483647 h 228"/>
                  <a:gd name="T66" fmla="*/ 2147483647 w 138"/>
                  <a:gd name="T67" fmla="*/ 2147483647 h 228"/>
                  <a:gd name="T68" fmla="*/ 2147483647 w 138"/>
                  <a:gd name="T69" fmla="*/ 2147483647 h 228"/>
                  <a:gd name="T70" fmla="*/ 2147483647 w 138"/>
                  <a:gd name="T71" fmla="*/ 2147483647 h 228"/>
                  <a:gd name="T72" fmla="*/ 2147483647 w 138"/>
                  <a:gd name="T73" fmla="*/ 2147483647 h 228"/>
                  <a:gd name="T74" fmla="*/ 2147483647 w 138"/>
                  <a:gd name="T75" fmla="*/ 2147483647 h 228"/>
                  <a:gd name="T76" fmla="*/ 2147483647 w 138"/>
                  <a:gd name="T77" fmla="*/ 2147483647 h 228"/>
                  <a:gd name="T78" fmla="*/ 2147483647 w 138"/>
                  <a:gd name="T79" fmla="*/ 2147483647 h 228"/>
                  <a:gd name="T80" fmla="*/ 2147483647 w 138"/>
                  <a:gd name="T81" fmla="*/ 2147483647 h 228"/>
                  <a:gd name="T82" fmla="*/ 2147483647 w 138"/>
                  <a:gd name="T83" fmla="*/ 2147483647 h 22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8"/>
                  <a:gd name="T127" fmla="*/ 0 h 228"/>
                  <a:gd name="T128" fmla="*/ 138 w 138"/>
                  <a:gd name="T129" fmla="*/ 228 h 22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8" h="228">
                    <a:moveTo>
                      <a:pt x="14" y="0"/>
                    </a:moveTo>
                    <a:lnTo>
                      <a:pt x="14" y="50"/>
                    </a:lnTo>
                    <a:lnTo>
                      <a:pt x="14" y="58"/>
                    </a:lnTo>
                    <a:lnTo>
                      <a:pt x="16" y="66"/>
                    </a:lnTo>
                    <a:lnTo>
                      <a:pt x="20" y="70"/>
                    </a:lnTo>
                    <a:lnTo>
                      <a:pt x="24" y="76"/>
                    </a:lnTo>
                    <a:lnTo>
                      <a:pt x="48" y="96"/>
                    </a:lnTo>
                    <a:lnTo>
                      <a:pt x="56" y="104"/>
                    </a:lnTo>
                    <a:lnTo>
                      <a:pt x="58" y="110"/>
                    </a:lnTo>
                    <a:lnTo>
                      <a:pt x="58" y="114"/>
                    </a:lnTo>
                    <a:lnTo>
                      <a:pt x="56" y="122"/>
                    </a:lnTo>
                    <a:lnTo>
                      <a:pt x="48" y="132"/>
                    </a:lnTo>
                    <a:lnTo>
                      <a:pt x="24" y="152"/>
                    </a:lnTo>
                    <a:lnTo>
                      <a:pt x="20" y="156"/>
                    </a:lnTo>
                    <a:lnTo>
                      <a:pt x="16" y="162"/>
                    </a:lnTo>
                    <a:lnTo>
                      <a:pt x="14" y="168"/>
                    </a:lnTo>
                    <a:lnTo>
                      <a:pt x="14" y="176"/>
                    </a:lnTo>
                    <a:lnTo>
                      <a:pt x="14" y="228"/>
                    </a:lnTo>
                    <a:lnTo>
                      <a:pt x="0" y="228"/>
                    </a:lnTo>
                    <a:lnTo>
                      <a:pt x="0" y="172"/>
                    </a:lnTo>
                    <a:lnTo>
                      <a:pt x="0" y="162"/>
                    </a:lnTo>
                    <a:lnTo>
                      <a:pt x="2" y="154"/>
                    </a:lnTo>
                    <a:lnTo>
                      <a:pt x="8" y="148"/>
                    </a:lnTo>
                    <a:lnTo>
                      <a:pt x="14" y="142"/>
                    </a:lnTo>
                    <a:lnTo>
                      <a:pt x="36" y="122"/>
                    </a:lnTo>
                    <a:lnTo>
                      <a:pt x="40" y="118"/>
                    </a:lnTo>
                    <a:lnTo>
                      <a:pt x="42" y="114"/>
                    </a:lnTo>
                    <a:lnTo>
                      <a:pt x="40" y="110"/>
                    </a:lnTo>
                    <a:lnTo>
                      <a:pt x="36" y="106"/>
                    </a:lnTo>
                    <a:lnTo>
                      <a:pt x="14" y="86"/>
                    </a:lnTo>
                    <a:lnTo>
                      <a:pt x="8" y="80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  <a:moveTo>
                      <a:pt x="124" y="228"/>
                    </a:moveTo>
                    <a:lnTo>
                      <a:pt x="124" y="176"/>
                    </a:lnTo>
                    <a:lnTo>
                      <a:pt x="124" y="168"/>
                    </a:lnTo>
                    <a:lnTo>
                      <a:pt x="122" y="162"/>
                    </a:lnTo>
                    <a:lnTo>
                      <a:pt x="118" y="156"/>
                    </a:lnTo>
                    <a:lnTo>
                      <a:pt x="114" y="152"/>
                    </a:lnTo>
                    <a:lnTo>
                      <a:pt x="90" y="132"/>
                    </a:lnTo>
                    <a:lnTo>
                      <a:pt x="82" y="122"/>
                    </a:lnTo>
                    <a:lnTo>
                      <a:pt x="80" y="114"/>
                    </a:lnTo>
                    <a:lnTo>
                      <a:pt x="80" y="110"/>
                    </a:lnTo>
                    <a:lnTo>
                      <a:pt x="82" y="104"/>
                    </a:lnTo>
                    <a:lnTo>
                      <a:pt x="90" y="96"/>
                    </a:lnTo>
                    <a:lnTo>
                      <a:pt x="114" y="76"/>
                    </a:lnTo>
                    <a:lnTo>
                      <a:pt x="118" y="70"/>
                    </a:lnTo>
                    <a:lnTo>
                      <a:pt x="122" y="66"/>
                    </a:lnTo>
                    <a:lnTo>
                      <a:pt x="124" y="58"/>
                    </a:lnTo>
                    <a:lnTo>
                      <a:pt x="124" y="50"/>
                    </a:lnTo>
                    <a:lnTo>
                      <a:pt x="124" y="0"/>
                    </a:lnTo>
                    <a:lnTo>
                      <a:pt x="138" y="0"/>
                    </a:lnTo>
                    <a:lnTo>
                      <a:pt x="138" y="56"/>
                    </a:lnTo>
                    <a:lnTo>
                      <a:pt x="138" y="66"/>
                    </a:lnTo>
                    <a:lnTo>
                      <a:pt x="136" y="72"/>
                    </a:lnTo>
                    <a:lnTo>
                      <a:pt x="132" y="80"/>
                    </a:lnTo>
                    <a:lnTo>
                      <a:pt x="124" y="86"/>
                    </a:lnTo>
                    <a:lnTo>
                      <a:pt x="102" y="106"/>
                    </a:lnTo>
                    <a:lnTo>
                      <a:pt x="98" y="110"/>
                    </a:lnTo>
                    <a:lnTo>
                      <a:pt x="96" y="114"/>
                    </a:lnTo>
                    <a:lnTo>
                      <a:pt x="98" y="118"/>
                    </a:lnTo>
                    <a:lnTo>
                      <a:pt x="102" y="122"/>
                    </a:lnTo>
                    <a:lnTo>
                      <a:pt x="124" y="142"/>
                    </a:lnTo>
                    <a:lnTo>
                      <a:pt x="132" y="148"/>
                    </a:lnTo>
                    <a:lnTo>
                      <a:pt x="136" y="154"/>
                    </a:lnTo>
                    <a:lnTo>
                      <a:pt x="138" y="162"/>
                    </a:lnTo>
                    <a:lnTo>
                      <a:pt x="138" y="172"/>
                    </a:lnTo>
                    <a:lnTo>
                      <a:pt x="138" y="228"/>
                    </a:lnTo>
                    <a:lnTo>
                      <a:pt x="124" y="2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1" name="Freeform 17"/>
              <p:cNvSpPr>
                <a:spLocks noChangeArrowheads="1"/>
              </p:cNvSpPr>
              <p:nvPr/>
            </p:nvSpPr>
            <p:spPr bwMode="auto">
              <a:xfrm>
                <a:off x="63499" y="166689"/>
                <a:ext cx="165100" cy="279400"/>
              </a:xfrm>
              <a:custGeom>
                <a:avLst/>
                <a:gdLst>
                  <a:gd name="T0" fmla="*/ 0 w 94"/>
                  <a:gd name="T1" fmla="*/ 2147483647 h 160"/>
                  <a:gd name="T2" fmla="*/ 2147483647 w 94"/>
                  <a:gd name="T3" fmla="*/ 2147483647 h 160"/>
                  <a:gd name="T4" fmla="*/ 2147483647 w 94"/>
                  <a:gd name="T5" fmla="*/ 2147483647 h 160"/>
                  <a:gd name="T6" fmla="*/ 2147483647 w 94"/>
                  <a:gd name="T7" fmla="*/ 2147483647 h 160"/>
                  <a:gd name="T8" fmla="*/ 2147483647 w 94"/>
                  <a:gd name="T9" fmla="*/ 2147483647 h 160"/>
                  <a:gd name="T10" fmla="*/ 2147483647 w 94"/>
                  <a:gd name="T11" fmla="*/ 2147483647 h 160"/>
                  <a:gd name="T12" fmla="*/ 2147483647 w 94"/>
                  <a:gd name="T13" fmla="*/ 2147483647 h 160"/>
                  <a:gd name="T14" fmla="*/ 2147483647 w 94"/>
                  <a:gd name="T15" fmla="*/ 2147483647 h 160"/>
                  <a:gd name="T16" fmla="*/ 2147483647 w 94"/>
                  <a:gd name="T17" fmla="*/ 2147483647 h 160"/>
                  <a:gd name="T18" fmla="*/ 2147483647 w 94"/>
                  <a:gd name="T19" fmla="*/ 2147483647 h 160"/>
                  <a:gd name="T20" fmla="*/ 2147483647 w 94"/>
                  <a:gd name="T21" fmla="*/ 2147483647 h 160"/>
                  <a:gd name="T22" fmla="*/ 2147483647 w 94"/>
                  <a:gd name="T23" fmla="*/ 2147483647 h 160"/>
                  <a:gd name="T24" fmla="*/ 2147483647 w 94"/>
                  <a:gd name="T25" fmla="*/ 2147483647 h 160"/>
                  <a:gd name="T26" fmla="*/ 2147483647 w 94"/>
                  <a:gd name="T27" fmla="*/ 2147483647 h 160"/>
                  <a:gd name="T28" fmla="*/ 2147483647 w 94"/>
                  <a:gd name="T29" fmla="*/ 2147483647 h 160"/>
                  <a:gd name="T30" fmla="*/ 2147483647 w 94"/>
                  <a:gd name="T31" fmla="*/ 2147483647 h 160"/>
                  <a:gd name="T32" fmla="*/ 2147483647 w 94"/>
                  <a:gd name="T33" fmla="*/ 2147483647 h 160"/>
                  <a:gd name="T34" fmla="*/ 2147483647 w 94"/>
                  <a:gd name="T35" fmla="*/ 0 h 160"/>
                  <a:gd name="T36" fmla="*/ 2147483647 w 94"/>
                  <a:gd name="T37" fmla="*/ 0 h 160"/>
                  <a:gd name="T38" fmla="*/ 2147483647 w 94"/>
                  <a:gd name="T39" fmla="*/ 0 h 160"/>
                  <a:gd name="T40" fmla="*/ 2147483647 w 94"/>
                  <a:gd name="T41" fmla="*/ 0 h 160"/>
                  <a:gd name="T42" fmla="*/ 2147483647 w 94"/>
                  <a:gd name="T43" fmla="*/ 2147483647 h 160"/>
                  <a:gd name="T44" fmla="*/ 2147483647 w 94"/>
                  <a:gd name="T45" fmla="*/ 2147483647 h 160"/>
                  <a:gd name="T46" fmla="*/ 2147483647 w 94"/>
                  <a:gd name="T47" fmla="*/ 2147483647 h 160"/>
                  <a:gd name="T48" fmla="*/ 2147483647 w 94"/>
                  <a:gd name="T49" fmla="*/ 2147483647 h 160"/>
                  <a:gd name="T50" fmla="*/ 2147483647 w 94"/>
                  <a:gd name="T51" fmla="*/ 2147483647 h 160"/>
                  <a:gd name="T52" fmla="*/ 2147483647 w 94"/>
                  <a:gd name="T53" fmla="*/ 2147483647 h 160"/>
                  <a:gd name="T54" fmla="*/ 2147483647 w 94"/>
                  <a:gd name="T55" fmla="*/ 2147483647 h 160"/>
                  <a:gd name="T56" fmla="*/ 2147483647 w 94"/>
                  <a:gd name="T57" fmla="*/ 2147483647 h 160"/>
                  <a:gd name="T58" fmla="*/ 2147483647 w 94"/>
                  <a:gd name="T59" fmla="*/ 2147483647 h 160"/>
                  <a:gd name="T60" fmla="*/ 2147483647 w 94"/>
                  <a:gd name="T61" fmla="*/ 2147483647 h 160"/>
                  <a:gd name="T62" fmla="*/ 2147483647 w 94"/>
                  <a:gd name="T63" fmla="*/ 2147483647 h 160"/>
                  <a:gd name="T64" fmla="*/ 2147483647 w 94"/>
                  <a:gd name="T65" fmla="*/ 2147483647 h 160"/>
                  <a:gd name="T66" fmla="*/ 0 w 94"/>
                  <a:gd name="T67" fmla="*/ 2147483647 h 160"/>
                  <a:gd name="T68" fmla="*/ 0 w 94"/>
                  <a:gd name="T69" fmla="*/ 2147483647 h 1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4"/>
                  <a:gd name="T106" fmla="*/ 0 h 160"/>
                  <a:gd name="T107" fmla="*/ 94 w 94"/>
                  <a:gd name="T108" fmla="*/ 160 h 1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4" h="160">
                    <a:moveTo>
                      <a:pt x="0" y="160"/>
                    </a:moveTo>
                    <a:lnTo>
                      <a:pt x="48" y="160"/>
                    </a:lnTo>
                    <a:lnTo>
                      <a:pt x="94" y="160"/>
                    </a:lnTo>
                    <a:lnTo>
                      <a:pt x="94" y="134"/>
                    </a:lnTo>
                    <a:lnTo>
                      <a:pt x="58" y="98"/>
                    </a:lnTo>
                    <a:lnTo>
                      <a:pt x="54" y="94"/>
                    </a:lnTo>
                    <a:lnTo>
                      <a:pt x="52" y="90"/>
                    </a:lnTo>
                    <a:lnTo>
                      <a:pt x="52" y="78"/>
                    </a:lnTo>
                    <a:lnTo>
                      <a:pt x="52" y="44"/>
                    </a:lnTo>
                    <a:lnTo>
                      <a:pt x="52" y="38"/>
                    </a:lnTo>
                    <a:lnTo>
                      <a:pt x="54" y="32"/>
                    </a:lnTo>
                    <a:lnTo>
                      <a:pt x="62" y="22"/>
                    </a:lnTo>
                    <a:lnTo>
                      <a:pt x="76" y="10"/>
                    </a:lnTo>
                    <a:lnTo>
                      <a:pt x="82" y="6"/>
                    </a:lnTo>
                    <a:lnTo>
                      <a:pt x="88" y="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10"/>
                    </a:lnTo>
                    <a:lnTo>
                      <a:pt x="32" y="22"/>
                    </a:lnTo>
                    <a:lnTo>
                      <a:pt x="38" y="32"/>
                    </a:lnTo>
                    <a:lnTo>
                      <a:pt x="42" y="38"/>
                    </a:lnTo>
                    <a:lnTo>
                      <a:pt x="42" y="44"/>
                    </a:lnTo>
                    <a:lnTo>
                      <a:pt x="42" y="78"/>
                    </a:lnTo>
                    <a:lnTo>
                      <a:pt x="42" y="90"/>
                    </a:lnTo>
                    <a:lnTo>
                      <a:pt x="40" y="94"/>
                    </a:lnTo>
                    <a:lnTo>
                      <a:pt x="38" y="98"/>
                    </a:lnTo>
                    <a:lnTo>
                      <a:pt x="0" y="134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15" name="组合 22"/>
          <p:cNvGrpSpPr/>
          <p:nvPr/>
        </p:nvGrpSpPr>
        <p:grpSpPr bwMode="auto">
          <a:xfrm>
            <a:off x="1498402" y="1309931"/>
            <a:ext cx="865250" cy="865250"/>
            <a:chOff x="0" y="0"/>
            <a:chExt cx="1403797" cy="1403797"/>
          </a:xfrm>
          <a:solidFill>
            <a:schemeClr val="tx2">
              <a:lumMod val="75000"/>
            </a:schemeClr>
          </a:solidFill>
        </p:grpSpPr>
        <p:sp>
          <p:nvSpPr>
            <p:cNvPr id="16" name="椭圆 23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034EA2"/>
            </a:solidFill>
            <a:ln w="12700">
              <a:solidFill>
                <a:srgbClr val="034EA2"/>
              </a:solidFill>
              <a:beve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sym typeface="方正兰亭黑_GBK" panose="02000000000000000000" pitchFamily="2" charset="-122"/>
              </a:endParaRPr>
            </a:p>
          </p:txBody>
        </p:sp>
        <p:grpSp>
          <p:nvGrpSpPr>
            <p:cNvPr id="17" name="组合 24"/>
            <p:cNvGrpSpPr/>
            <p:nvPr/>
          </p:nvGrpSpPr>
          <p:grpSpPr bwMode="auto">
            <a:xfrm>
              <a:off x="282958" y="324214"/>
              <a:ext cx="799244" cy="731504"/>
              <a:chOff x="0" y="0"/>
              <a:chExt cx="550987" cy="504288"/>
            </a:xfrm>
            <a:grpFill/>
          </p:grpSpPr>
          <p:sp>
            <p:nvSpPr>
              <p:cNvPr id="18" name="Freeform 26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57759" cy="359114"/>
              </a:xfrm>
              <a:custGeom>
                <a:avLst/>
                <a:gdLst>
                  <a:gd name="T0" fmla="*/ 2147483647 w 52"/>
                  <a:gd name="T1" fmla="*/ 1287720650 h 52"/>
                  <a:gd name="T2" fmla="*/ 2147483647 w 52"/>
                  <a:gd name="T3" fmla="*/ 1096948243 h 52"/>
                  <a:gd name="T4" fmla="*/ 2147483647 w 52"/>
                  <a:gd name="T5" fmla="*/ 953868938 h 52"/>
                  <a:gd name="T6" fmla="*/ 2147483647 w 52"/>
                  <a:gd name="T7" fmla="*/ 620017227 h 52"/>
                  <a:gd name="T8" fmla="*/ 2147483647 w 52"/>
                  <a:gd name="T9" fmla="*/ 572317219 h 52"/>
                  <a:gd name="T10" fmla="*/ 1893363828 w 52"/>
                  <a:gd name="T11" fmla="*/ 620017227 h 52"/>
                  <a:gd name="T12" fmla="*/ 2035366631 w 52"/>
                  <a:gd name="T13" fmla="*/ 333851711 h 52"/>
                  <a:gd name="T14" fmla="*/ 1751361025 w 52"/>
                  <a:gd name="T15" fmla="*/ 95386203 h 52"/>
                  <a:gd name="T16" fmla="*/ 1514689686 w 52"/>
                  <a:gd name="T17" fmla="*/ 333851711 h 52"/>
                  <a:gd name="T18" fmla="*/ 1372686883 w 52"/>
                  <a:gd name="T19" fmla="*/ 47693102 h 52"/>
                  <a:gd name="T20" fmla="*/ 1278018348 w 52"/>
                  <a:gd name="T21" fmla="*/ 0 h 52"/>
                  <a:gd name="T22" fmla="*/ 899351086 w 52"/>
                  <a:gd name="T23" fmla="*/ 95386203 h 52"/>
                  <a:gd name="T24" fmla="*/ 852016818 w 52"/>
                  <a:gd name="T25" fmla="*/ 429237915 h 52"/>
                  <a:gd name="T26" fmla="*/ 568011212 w 52"/>
                  <a:gd name="T27" fmla="*/ 190772406 h 52"/>
                  <a:gd name="T28" fmla="*/ 284005606 w 52"/>
                  <a:gd name="T29" fmla="*/ 476931016 h 52"/>
                  <a:gd name="T30" fmla="*/ 473342677 w 52"/>
                  <a:gd name="T31" fmla="*/ 715403430 h 52"/>
                  <a:gd name="T32" fmla="*/ 142002803 w 52"/>
                  <a:gd name="T33" fmla="*/ 763096532 h 52"/>
                  <a:gd name="T34" fmla="*/ 94668535 w 52"/>
                  <a:gd name="T35" fmla="*/ 810789634 h 52"/>
                  <a:gd name="T36" fmla="*/ 0 w 52"/>
                  <a:gd name="T37" fmla="*/ 1192334446 h 52"/>
                  <a:gd name="T38" fmla="*/ 331339874 w 52"/>
                  <a:gd name="T39" fmla="*/ 1287720650 h 52"/>
                  <a:gd name="T40" fmla="*/ 94668535 w 52"/>
                  <a:gd name="T41" fmla="*/ 1478493056 h 52"/>
                  <a:gd name="T42" fmla="*/ 189337071 w 52"/>
                  <a:gd name="T43" fmla="*/ 1860044775 h 52"/>
                  <a:gd name="T44" fmla="*/ 284005606 w 52"/>
                  <a:gd name="T45" fmla="*/ 1907737877 h 52"/>
                  <a:gd name="T46" fmla="*/ 568011212 w 52"/>
                  <a:gd name="T47" fmla="*/ 1907737877 h 52"/>
                  <a:gd name="T48" fmla="*/ 473342677 w 52"/>
                  <a:gd name="T49" fmla="*/ 2147483647 h 52"/>
                  <a:gd name="T50" fmla="*/ 804682551 w 52"/>
                  <a:gd name="T51" fmla="*/ 2147483647 h 52"/>
                  <a:gd name="T52" fmla="*/ 994019622 w 52"/>
                  <a:gd name="T53" fmla="*/ 2146203385 h 52"/>
                  <a:gd name="T54" fmla="*/ 1088688157 w 52"/>
                  <a:gd name="T55" fmla="*/ 2147483647 h 52"/>
                  <a:gd name="T56" fmla="*/ 1136022425 w 52"/>
                  <a:gd name="T57" fmla="*/ 2147483647 h 52"/>
                  <a:gd name="T58" fmla="*/ 1514689686 w 52"/>
                  <a:gd name="T59" fmla="*/ 2147483647 h 52"/>
                  <a:gd name="T60" fmla="*/ 1562023954 w 52"/>
                  <a:gd name="T61" fmla="*/ 2147483647 h 52"/>
                  <a:gd name="T62" fmla="*/ 1656692489 w 52"/>
                  <a:gd name="T63" fmla="*/ 2098510283 h 52"/>
                  <a:gd name="T64" fmla="*/ 1893363828 w 52"/>
                  <a:gd name="T65" fmla="*/ 2147483647 h 52"/>
                  <a:gd name="T66" fmla="*/ 2147483647 w 52"/>
                  <a:gd name="T67" fmla="*/ 2050817182 h 52"/>
                  <a:gd name="T68" fmla="*/ 2147483647 w 52"/>
                  <a:gd name="T69" fmla="*/ 1955430978 h 52"/>
                  <a:gd name="T70" fmla="*/ 2035366631 w 52"/>
                  <a:gd name="T71" fmla="*/ 1669265463 h 52"/>
                  <a:gd name="T72" fmla="*/ 2147483647 w 52"/>
                  <a:gd name="T73" fmla="*/ 1716958564 h 52"/>
                  <a:gd name="T74" fmla="*/ 2147483647 w 52"/>
                  <a:gd name="T75" fmla="*/ 1383106853 h 52"/>
                  <a:gd name="T76" fmla="*/ 1562023954 w 52"/>
                  <a:gd name="T77" fmla="*/ 1335413751 h 52"/>
                  <a:gd name="T78" fmla="*/ 899351086 w 52"/>
                  <a:gd name="T79" fmla="*/ 1192334446 h 52"/>
                  <a:gd name="T80" fmla="*/ 1562023954 w 52"/>
                  <a:gd name="T81" fmla="*/ 1335413751 h 5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2"/>
                  <a:gd name="T124" fmla="*/ 0 h 52"/>
                  <a:gd name="T125" fmla="*/ 52 w 52"/>
                  <a:gd name="T126" fmla="*/ 52 h 5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2" h="52">
                    <a:moveTo>
                      <a:pt x="52" y="27"/>
                    </a:moveTo>
                    <a:cubicBezTo>
                      <a:pt x="52" y="27"/>
                      <a:pt x="52" y="27"/>
                      <a:pt x="51" y="27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2" y="20"/>
                    </a:cubicBezTo>
                    <a:cubicBezTo>
                      <a:pt x="52" y="20"/>
                      <a:pt x="52" y="20"/>
                      <a:pt x="51" y="19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2"/>
                      <a:pt x="48" y="12"/>
                      <a:pt x="48" y="12"/>
                    </a:cubicBezTo>
                    <a:cubicBezTo>
                      <a:pt x="48" y="12"/>
                      <a:pt x="47" y="12"/>
                      <a:pt x="47" y="12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5" y="2"/>
                      <a:pt x="35" y="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2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1" y="32"/>
                      <a:pt x="1" y="33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40"/>
                      <a:pt x="4" y="40"/>
                      <a:pt x="5" y="40"/>
                    </a:cubicBezTo>
                    <a:cubicBezTo>
                      <a:pt x="5" y="40"/>
                      <a:pt x="5" y="40"/>
                      <a:pt x="6" y="40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6"/>
                      <a:pt x="10" y="47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17" y="50"/>
                      <a:pt x="17" y="50"/>
                    </a:cubicBezTo>
                    <a:cubicBezTo>
                      <a:pt x="17" y="50"/>
                      <a:pt x="18" y="50"/>
                      <a:pt x="18" y="50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1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3" y="51"/>
                      <a:pt x="33" y="51"/>
                    </a:cubicBezTo>
                    <a:cubicBezTo>
                      <a:pt x="33" y="51"/>
                      <a:pt x="33" y="50"/>
                      <a:pt x="33" y="50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40" y="48"/>
                    </a:cubicBezTo>
                    <a:cubicBezTo>
                      <a:pt x="40" y="48"/>
                      <a:pt x="40" y="48"/>
                      <a:pt x="41" y="48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6" y="42"/>
                    </a:cubicBezTo>
                    <a:cubicBezTo>
                      <a:pt x="46" y="42"/>
                      <a:pt x="46" y="42"/>
                      <a:pt x="46" y="41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7"/>
                      <a:pt x="50" y="36"/>
                      <a:pt x="50" y="36"/>
                    </a:cubicBezTo>
                    <a:cubicBezTo>
                      <a:pt x="50" y="36"/>
                      <a:pt x="51" y="36"/>
                      <a:pt x="51" y="35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8"/>
                      <a:pt x="52" y="28"/>
                      <a:pt x="52" y="27"/>
                    </a:cubicBezTo>
                    <a:close/>
                    <a:moveTo>
                      <a:pt x="33" y="28"/>
                    </a:moveTo>
                    <a:cubicBezTo>
                      <a:pt x="32" y="31"/>
                      <a:pt x="28" y="34"/>
                      <a:pt x="25" y="33"/>
                    </a:cubicBezTo>
                    <a:cubicBezTo>
                      <a:pt x="21" y="32"/>
                      <a:pt x="18" y="28"/>
                      <a:pt x="19" y="25"/>
                    </a:cubicBezTo>
                    <a:cubicBezTo>
                      <a:pt x="20" y="21"/>
                      <a:pt x="24" y="18"/>
                      <a:pt x="28" y="19"/>
                    </a:cubicBezTo>
                    <a:cubicBezTo>
                      <a:pt x="32" y="20"/>
                      <a:pt x="34" y="24"/>
                      <a:pt x="33" y="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9" name="Freeform 27"/>
              <p:cNvSpPr>
                <a:spLocks noEditPoints="1" noChangeArrowheads="1"/>
              </p:cNvSpPr>
              <p:nvPr/>
            </p:nvSpPr>
            <p:spPr bwMode="auto">
              <a:xfrm>
                <a:off x="296538" y="248324"/>
                <a:ext cx="254449" cy="255964"/>
              </a:xfrm>
              <a:custGeom>
                <a:avLst/>
                <a:gdLst>
                  <a:gd name="T0" fmla="*/ 1560673257 w 37"/>
                  <a:gd name="T1" fmla="*/ 1387878316 h 37"/>
                  <a:gd name="T2" fmla="*/ 1466086999 w 37"/>
                  <a:gd name="T3" fmla="*/ 1148593483 h 37"/>
                  <a:gd name="T4" fmla="*/ 1702552644 w 37"/>
                  <a:gd name="T5" fmla="*/ 1196451833 h 37"/>
                  <a:gd name="T6" fmla="*/ 1749845773 w 37"/>
                  <a:gd name="T7" fmla="*/ 957160083 h 37"/>
                  <a:gd name="T8" fmla="*/ 1702552644 w 37"/>
                  <a:gd name="T9" fmla="*/ 861443383 h 37"/>
                  <a:gd name="T10" fmla="*/ 1513380128 w 37"/>
                  <a:gd name="T11" fmla="*/ 765726683 h 37"/>
                  <a:gd name="T12" fmla="*/ 1749845773 w 37"/>
                  <a:gd name="T13" fmla="*/ 670009983 h 37"/>
                  <a:gd name="T14" fmla="*/ 1655259515 w 37"/>
                  <a:gd name="T15" fmla="*/ 430725150 h 37"/>
                  <a:gd name="T16" fmla="*/ 1418793870 w 37"/>
                  <a:gd name="T17" fmla="*/ 478576583 h 37"/>
                  <a:gd name="T18" fmla="*/ 1466086999 w 37"/>
                  <a:gd name="T19" fmla="*/ 239291750 h 37"/>
                  <a:gd name="T20" fmla="*/ 1418793870 w 37"/>
                  <a:gd name="T21" fmla="*/ 191433400 h 37"/>
                  <a:gd name="T22" fmla="*/ 1135035096 w 37"/>
                  <a:gd name="T23" fmla="*/ 95716700 h 37"/>
                  <a:gd name="T24" fmla="*/ 993155709 w 37"/>
                  <a:gd name="T25" fmla="*/ 239291750 h 37"/>
                  <a:gd name="T26" fmla="*/ 898569451 w 37"/>
                  <a:gd name="T27" fmla="*/ 0 h 37"/>
                  <a:gd name="T28" fmla="*/ 662103806 w 37"/>
                  <a:gd name="T29" fmla="*/ 47858350 h 37"/>
                  <a:gd name="T30" fmla="*/ 662103806 w 37"/>
                  <a:gd name="T31" fmla="*/ 239291750 h 37"/>
                  <a:gd name="T32" fmla="*/ 472931290 w 37"/>
                  <a:gd name="T33" fmla="*/ 143575050 h 37"/>
                  <a:gd name="T34" fmla="*/ 378345032 w 37"/>
                  <a:gd name="T35" fmla="*/ 143575050 h 37"/>
                  <a:gd name="T36" fmla="*/ 189172516 w 37"/>
                  <a:gd name="T37" fmla="*/ 335008450 h 37"/>
                  <a:gd name="T38" fmla="*/ 331051903 w 37"/>
                  <a:gd name="T39" fmla="*/ 526434933 h 37"/>
                  <a:gd name="T40" fmla="*/ 141879387 w 37"/>
                  <a:gd name="T41" fmla="*/ 526434933 h 37"/>
                  <a:gd name="T42" fmla="*/ 0 w 37"/>
                  <a:gd name="T43" fmla="*/ 813585033 h 37"/>
                  <a:gd name="T44" fmla="*/ 47293129 w 37"/>
                  <a:gd name="T45" fmla="*/ 861443383 h 37"/>
                  <a:gd name="T46" fmla="*/ 236465645 w 37"/>
                  <a:gd name="T47" fmla="*/ 957160083 h 37"/>
                  <a:gd name="T48" fmla="*/ 47293129 w 37"/>
                  <a:gd name="T49" fmla="*/ 1100735133 h 37"/>
                  <a:gd name="T50" fmla="*/ 189172516 w 37"/>
                  <a:gd name="T51" fmla="*/ 1340019966 h 37"/>
                  <a:gd name="T52" fmla="*/ 378345032 w 37"/>
                  <a:gd name="T53" fmla="*/ 1292168534 h 37"/>
                  <a:gd name="T54" fmla="*/ 331051903 w 37"/>
                  <a:gd name="T55" fmla="*/ 1483595016 h 37"/>
                  <a:gd name="T56" fmla="*/ 331051903 w 37"/>
                  <a:gd name="T57" fmla="*/ 1579311716 h 37"/>
                  <a:gd name="T58" fmla="*/ 567517548 w 37"/>
                  <a:gd name="T59" fmla="*/ 1675028416 h 37"/>
                  <a:gd name="T60" fmla="*/ 614810677 w 37"/>
                  <a:gd name="T61" fmla="*/ 1675028416 h 37"/>
                  <a:gd name="T62" fmla="*/ 803983193 w 37"/>
                  <a:gd name="T63" fmla="*/ 1531453366 h 37"/>
                  <a:gd name="T64" fmla="*/ 803983193 w 37"/>
                  <a:gd name="T65" fmla="*/ 1770745116 h 37"/>
                  <a:gd name="T66" fmla="*/ 1087741967 w 37"/>
                  <a:gd name="T67" fmla="*/ 1722886766 h 37"/>
                  <a:gd name="T68" fmla="*/ 1135035096 w 37"/>
                  <a:gd name="T69" fmla="*/ 1675028416 h 37"/>
                  <a:gd name="T70" fmla="*/ 1182328225 w 37"/>
                  <a:gd name="T71" fmla="*/ 1483595016 h 37"/>
                  <a:gd name="T72" fmla="*/ 1324207612 w 37"/>
                  <a:gd name="T73" fmla="*/ 1627170066 h 37"/>
                  <a:gd name="T74" fmla="*/ 1560673257 w 37"/>
                  <a:gd name="T75" fmla="*/ 1435736666 h 37"/>
                  <a:gd name="T76" fmla="*/ 1040448838 w 37"/>
                  <a:gd name="T77" fmla="*/ 1052876783 h 37"/>
                  <a:gd name="T78" fmla="*/ 709396935 w 37"/>
                  <a:gd name="T79" fmla="*/ 717868333 h 37"/>
                  <a:gd name="T80" fmla="*/ 1040448838 w 37"/>
                  <a:gd name="T81" fmla="*/ 1052876783 h 3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"/>
                  <a:gd name="T124" fmla="*/ 0 h 37"/>
                  <a:gd name="T125" fmla="*/ 37 w 37"/>
                  <a:gd name="T126" fmla="*/ 37 h 3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" h="37">
                    <a:moveTo>
                      <a:pt x="33" y="29"/>
                    </a:moveTo>
                    <a:cubicBezTo>
                      <a:pt x="33" y="29"/>
                      <a:pt x="33" y="29"/>
                      <a:pt x="33" y="29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8"/>
                      <a:pt x="36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7" y="14"/>
                      <a:pt x="37" y="14"/>
                    </a:cubicBezTo>
                    <a:cubicBezTo>
                      <a:pt x="37" y="14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8"/>
                      <a:pt x="34" y="8"/>
                      <a:pt x="33" y="8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4"/>
                      <a:pt x="31" y="4"/>
                    </a:cubicBezTo>
                    <a:cubicBezTo>
                      <a:pt x="31" y="4"/>
                      <a:pt x="30" y="4"/>
                      <a:pt x="30" y="4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1"/>
                      <a:pt x="24" y="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7"/>
                      <a:pt x="4" y="7"/>
                    </a:cubicBezTo>
                    <a:cubicBezTo>
                      <a:pt x="4" y="7"/>
                      <a:pt x="4" y="8"/>
                      <a:pt x="5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4" y="28"/>
                    </a:cubicBezTo>
                    <a:cubicBezTo>
                      <a:pt x="4" y="29"/>
                      <a:pt x="4" y="29"/>
                      <a:pt x="4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5"/>
                      <a:pt x="12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4" y="36"/>
                      <a:pt x="24" y="36"/>
                    </a:cubicBezTo>
                    <a:cubicBezTo>
                      <a:pt x="24" y="36"/>
                      <a:pt x="24" y="35"/>
                      <a:pt x="24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29"/>
                    </a:cubicBezTo>
                    <a:close/>
                    <a:moveTo>
                      <a:pt x="22" y="22"/>
                    </a:moveTo>
                    <a:cubicBezTo>
                      <a:pt x="20" y="24"/>
                      <a:pt x="17" y="24"/>
                      <a:pt x="15" y="22"/>
                    </a:cubicBezTo>
                    <a:cubicBezTo>
                      <a:pt x="13" y="20"/>
                      <a:pt x="13" y="16"/>
                      <a:pt x="15" y="15"/>
                    </a:cubicBezTo>
                    <a:cubicBezTo>
                      <a:pt x="17" y="13"/>
                      <a:pt x="21" y="13"/>
                      <a:pt x="23" y="15"/>
                    </a:cubicBezTo>
                    <a:cubicBezTo>
                      <a:pt x="24" y="17"/>
                      <a:pt x="24" y="20"/>
                      <a:pt x="22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20" name="组合 27"/>
          <p:cNvGrpSpPr/>
          <p:nvPr/>
        </p:nvGrpSpPr>
        <p:grpSpPr bwMode="auto">
          <a:xfrm>
            <a:off x="6920932" y="1266116"/>
            <a:ext cx="866272" cy="865250"/>
            <a:chOff x="0" y="0"/>
            <a:chExt cx="1403797" cy="1403797"/>
          </a:xfrm>
        </p:grpSpPr>
        <p:sp>
          <p:nvSpPr>
            <p:cNvPr id="21" name="椭圆 28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034EA2"/>
            </a:solidFill>
            <a:ln w="12700">
              <a:solidFill>
                <a:srgbClr val="034EA2"/>
              </a:solidFill>
              <a:beve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sym typeface="方正兰亭黑_GBK" panose="02000000000000000000" pitchFamily="2" charset="-122"/>
              </a:endParaRPr>
            </a:p>
          </p:txBody>
        </p:sp>
        <p:sp>
          <p:nvSpPr>
            <p:cNvPr id="22" name="Freeform 41"/>
            <p:cNvSpPr>
              <a:spLocks noEditPoints="1" noChangeArrowheads="1"/>
            </p:cNvSpPr>
            <p:nvPr/>
          </p:nvSpPr>
          <p:spPr bwMode="auto">
            <a:xfrm>
              <a:off x="363893" y="385180"/>
              <a:ext cx="661930" cy="531751"/>
            </a:xfrm>
            <a:custGeom>
              <a:avLst/>
              <a:gdLst>
                <a:gd name="T0" fmla="*/ 2147483647 w 72"/>
                <a:gd name="T1" fmla="*/ 2147483647 h 58"/>
                <a:gd name="T2" fmla="*/ 2147483647 w 72"/>
                <a:gd name="T3" fmla="*/ 2147483647 h 58"/>
                <a:gd name="T4" fmla="*/ 2147483647 w 72"/>
                <a:gd name="T5" fmla="*/ 2147483647 h 58"/>
                <a:gd name="T6" fmla="*/ 2147483647 w 72"/>
                <a:gd name="T7" fmla="*/ 2147483647 h 58"/>
                <a:gd name="T8" fmla="*/ 2147483647 w 72"/>
                <a:gd name="T9" fmla="*/ 2147483647 h 58"/>
                <a:gd name="T10" fmla="*/ 2147483647 w 72"/>
                <a:gd name="T11" fmla="*/ 0 h 58"/>
                <a:gd name="T12" fmla="*/ 2147483647 w 72"/>
                <a:gd name="T13" fmla="*/ 0 h 58"/>
                <a:gd name="T14" fmla="*/ 2147483647 w 72"/>
                <a:gd name="T15" fmla="*/ 2147483647 h 58"/>
                <a:gd name="T16" fmla="*/ 2147483647 w 72"/>
                <a:gd name="T17" fmla="*/ 2147483647 h 58"/>
                <a:gd name="T18" fmla="*/ 2147483647 w 72"/>
                <a:gd name="T19" fmla="*/ 2147483647 h 58"/>
                <a:gd name="T20" fmla="*/ 2147483647 w 72"/>
                <a:gd name="T21" fmla="*/ 2147483647 h 58"/>
                <a:gd name="T22" fmla="*/ 0 w 72"/>
                <a:gd name="T23" fmla="*/ 2147483647 h 58"/>
                <a:gd name="T24" fmla="*/ 0 w 72"/>
                <a:gd name="T25" fmla="*/ 2147483647 h 58"/>
                <a:gd name="T26" fmla="*/ 2147483647 w 72"/>
                <a:gd name="T27" fmla="*/ 2147483647 h 58"/>
                <a:gd name="T28" fmla="*/ 2147483647 w 72"/>
                <a:gd name="T29" fmla="*/ 2147483647 h 58"/>
                <a:gd name="T30" fmla="*/ 2147483647 w 72"/>
                <a:gd name="T31" fmla="*/ 2147483647 h 58"/>
                <a:gd name="T32" fmla="*/ 2147483647 w 72"/>
                <a:gd name="T33" fmla="*/ 2147483647 h 58"/>
                <a:gd name="T34" fmla="*/ 0 w 72"/>
                <a:gd name="T35" fmla="*/ 2147483647 h 58"/>
                <a:gd name="T36" fmla="*/ 2147483647 w 72"/>
                <a:gd name="T37" fmla="*/ 2147483647 h 58"/>
                <a:gd name="T38" fmla="*/ 2147483647 w 72"/>
                <a:gd name="T39" fmla="*/ 2147483647 h 58"/>
                <a:gd name="T40" fmla="*/ 2147483647 w 72"/>
                <a:gd name="T41" fmla="*/ 2147483647 h 58"/>
                <a:gd name="T42" fmla="*/ 2147483647 w 72"/>
                <a:gd name="T43" fmla="*/ 2147483647 h 58"/>
                <a:gd name="T44" fmla="*/ 2147483647 w 72"/>
                <a:gd name="T45" fmla="*/ 2147483647 h 58"/>
                <a:gd name="T46" fmla="*/ 2147483647 w 72"/>
                <a:gd name="T47" fmla="*/ 2147483647 h 58"/>
                <a:gd name="T48" fmla="*/ 2147483647 w 72"/>
                <a:gd name="T49" fmla="*/ 2147483647 h 58"/>
                <a:gd name="T50" fmla="*/ 2147483647 w 72"/>
                <a:gd name="T51" fmla="*/ 2147483647 h 58"/>
                <a:gd name="T52" fmla="*/ 2147483647 w 72"/>
                <a:gd name="T53" fmla="*/ 2147483647 h 58"/>
                <a:gd name="T54" fmla="*/ 2147483647 w 72"/>
                <a:gd name="T55" fmla="*/ 2147483647 h 58"/>
                <a:gd name="T56" fmla="*/ 2147483647 w 72"/>
                <a:gd name="T57" fmla="*/ 2147483647 h 58"/>
                <a:gd name="T58" fmla="*/ 2147483647 w 72"/>
                <a:gd name="T59" fmla="*/ 2147483647 h 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58"/>
                <a:gd name="T92" fmla="*/ 72 w 72"/>
                <a:gd name="T93" fmla="*/ 58 h 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58">
                  <a:moveTo>
                    <a:pt x="25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2"/>
                    <a:pt x="51" y="0"/>
                    <a:pt x="4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1"/>
                    <a:pt x="25" y="11"/>
                    <a:pt x="25" y="11"/>
                  </a:cubicBezTo>
                  <a:lnTo>
                    <a:pt x="25" y="5"/>
                  </a:lnTo>
                  <a:close/>
                  <a:moveTo>
                    <a:pt x="0" y="19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8"/>
                    <a:pt x="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lose/>
                  <a:moveTo>
                    <a:pt x="14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58"/>
                  </a:lnTo>
                  <a:close/>
                  <a:moveTo>
                    <a:pt x="67" y="14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70" y="58"/>
                    <a:pt x="72" y="56"/>
                    <a:pt x="72" y="53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6"/>
                    <a:pt x="70" y="14"/>
                    <a:pt x="67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23" name="文本框 18"/>
          <p:cNvSpPr txBox="1">
            <a:spLocks noChangeArrowheads="1"/>
          </p:cNvSpPr>
          <p:nvPr/>
        </p:nvSpPr>
        <p:spPr bwMode="auto">
          <a:xfrm>
            <a:off x="1204595" y="2445385"/>
            <a:ext cx="1453515" cy="37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银行账户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18"/>
          <p:cNvSpPr txBox="1">
            <a:spLocks noChangeArrowheads="1"/>
          </p:cNvSpPr>
          <p:nvPr/>
        </p:nvSpPr>
        <p:spPr bwMode="auto">
          <a:xfrm>
            <a:off x="3359785" y="2445385"/>
            <a:ext cx="2403475" cy="37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付款结算单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18"/>
          <p:cNvSpPr txBox="1">
            <a:spLocks noChangeArrowheads="1"/>
          </p:cNvSpPr>
          <p:nvPr/>
        </p:nvSpPr>
        <p:spPr bwMode="auto">
          <a:xfrm>
            <a:off x="6285053" y="2291871"/>
            <a:ext cx="1831784" cy="68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费用报销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收款结算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划账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-276225" y="247650"/>
            <a:ext cx="2414905" cy="52260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63C46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12725" y="325120"/>
            <a:ext cx="1835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改动范围及规则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68400" y="2975610"/>
            <a:ext cx="152654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subjects</a:t>
            </a:r>
            <a:endParaRPr lang="zh-CN" altLang="en-US" sz="1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00780" y="2898775"/>
            <a:ext cx="174307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Document Transfer Voucher Rule</a:t>
            </a:r>
            <a:endParaRPr lang="zh-CN" altLang="en-US" sz="1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86855" y="2975610"/>
            <a:ext cx="153479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Document template</a:t>
            </a:r>
            <a:endParaRPr lang="zh-CN" altLang="en-US" sz="1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523365" y="3643630"/>
            <a:ext cx="12496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建立银行账户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523365" y="3950335"/>
            <a:ext cx="15163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启用账户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-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使用权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523365" y="4257040"/>
            <a:ext cx="16941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现金期初设立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-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启用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2" name="五边形 31"/>
          <p:cNvSpPr/>
          <p:nvPr/>
        </p:nvSpPr>
        <p:spPr>
          <a:xfrm>
            <a:off x="1207770" y="3779520"/>
            <a:ext cx="288290" cy="75565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五边形 32"/>
          <p:cNvSpPr/>
          <p:nvPr/>
        </p:nvSpPr>
        <p:spPr>
          <a:xfrm>
            <a:off x="1207770" y="4065905"/>
            <a:ext cx="288290" cy="75565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五边形 33"/>
          <p:cNvSpPr/>
          <p:nvPr/>
        </p:nvSpPr>
        <p:spPr>
          <a:xfrm>
            <a:off x="1207770" y="4372610"/>
            <a:ext cx="288290" cy="75565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4288790" y="3663950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交易类型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288790" y="4257040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确认日期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8" name="五边形 37"/>
          <p:cNvSpPr/>
          <p:nvPr/>
        </p:nvSpPr>
        <p:spPr>
          <a:xfrm>
            <a:off x="3874770" y="3779520"/>
            <a:ext cx="288290" cy="75565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五边形 38"/>
          <p:cNvSpPr/>
          <p:nvPr/>
        </p:nvSpPr>
        <p:spPr>
          <a:xfrm>
            <a:off x="3874770" y="4372610"/>
            <a:ext cx="288290" cy="75565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6900545" y="3643630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交易类型</a:t>
            </a:r>
            <a:endParaRPr lang="zh-CN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900545" y="4257040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凭证日期</a:t>
            </a:r>
            <a:endParaRPr lang="zh-CN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4" name="五边形 43"/>
          <p:cNvSpPr/>
          <p:nvPr/>
        </p:nvSpPr>
        <p:spPr>
          <a:xfrm>
            <a:off x="6584950" y="3779520"/>
            <a:ext cx="288290" cy="75565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五边形 45"/>
          <p:cNvSpPr/>
          <p:nvPr/>
        </p:nvSpPr>
        <p:spPr>
          <a:xfrm>
            <a:off x="6584950" y="4372610"/>
            <a:ext cx="288290" cy="75565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"/>
          <p:cNvSpPr/>
          <p:nvPr/>
        </p:nvSpPr>
        <p:spPr>
          <a:xfrm>
            <a:off x="1714364" y="2286746"/>
            <a:ext cx="5364088" cy="11648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  <a:gd name="connsiteX0-21" fmla="*/ 0 w 5364088"/>
              <a:gd name="connsiteY0-22" fmla="*/ 12700 h 1164822"/>
              <a:gd name="connsiteX1-23" fmla="*/ 5364088 w 5364088"/>
              <a:gd name="connsiteY1-24" fmla="*/ 0 h 1164822"/>
              <a:gd name="connsiteX2-25" fmla="*/ 4759654 w 5364088"/>
              <a:gd name="connsiteY2-26" fmla="*/ 1149323 h 1164822"/>
              <a:gd name="connsiteX3-27" fmla="*/ 0 w 5364088"/>
              <a:gd name="connsiteY3-28" fmla="*/ 1164822 h 1164822"/>
              <a:gd name="connsiteX4-29" fmla="*/ 0 w 5364088"/>
              <a:gd name="connsiteY4-30" fmla="*/ 12700 h 11648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"/>
          <p:cNvSpPr/>
          <p:nvPr/>
        </p:nvSpPr>
        <p:spPr>
          <a:xfrm>
            <a:off x="-2340768" y="1483218"/>
            <a:ext cx="7888411" cy="2097604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rgbClr val="163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文本框 33"/>
          <p:cNvSpPr txBox="1"/>
          <p:nvPr/>
        </p:nvSpPr>
        <p:spPr>
          <a:xfrm>
            <a:off x="458470" y="2122170"/>
            <a:ext cx="43561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现金报表查询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578610" y="2767330"/>
            <a:ext cx="21151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0" descr="e7d195523061f1c0c8c9ef2b4c47b9232c7d3c1aa29fc33cC35E69D0959227FEE46513058567BC4DFCDEC239794EE7F7D54C53BFAAED1E91F0142CACD1DBF61753822421AB78C025DC4BB29C14829EC7958081C093AE18BE12860807EF136105AA5915B6E1FC903132893A29C0D20F58B8483A3290107E264C17A103AC8D0961565853DA444ACA86"/>
          <p:cNvSpPr txBox="1"/>
          <p:nvPr/>
        </p:nvSpPr>
        <p:spPr>
          <a:xfrm>
            <a:off x="5093779" y="2330872"/>
            <a:ext cx="121666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5708691" y="0"/>
            <a:ext cx="978603" cy="185617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6013186" y="1483353"/>
            <a:ext cx="1930331" cy="366137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28" grpId="0" bldLvl="0" animBg="1"/>
      <p:bldP spid="26" grpId="0" bldLvl="0" animBg="1"/>
      <p:bldP spid="9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7"/>
          <p:cNvGrpSpPr/>
          <p:nvPr/>
        </p:nvGrpSpPr>
        <p:grpSpPr bwMode="auto">
          <a:xfrm>
            <a:off x="2138482" y="1870457"/>
            <a:ext cx="865250" cy="866272"/>
            <a:chOff x="0" y="0"/>
            <a:chExt cx="1403797" cy="1403797"/>
          </a:xfrm>
          <a:solidFill>
            <a:srgbClr val="FFC000"/>
          </a:solidFill>
        </p:grpSpPr>
        <p:sp>
          <p:nvSpPr>
            <p:cNvPr id="7" name="椭圆 8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sym typeface="方正兰亭黑_GBK" panose="02000000000000000000" pitchFamily="2" charset="-122"/>
              </a:endParaRPr>
            </a:p>
          </p:txBody>
        </p:sp>
        <p:grpSp>
          <p:nvGrpSpPr>
            <p:cNvPr id="8" name="组合 9"/>
            <p:cNvGrpSpPr/>
            <p:nvPr/>
          </p:nvGrpSpPr>
          <p:grpSpPr bwMode="auto">
            <a:xfrm>
              <a:off x="486136" y="362881"/>
              <a:ext cx="392888" cy="661931"/>
              <a:chOff x="0" y="0"/>
              <a:chExt cx="292099" cy="492124"/>
            </a:xfrm>
            <a:grpFill/>
          </p:grpSpPr>
          <p:sp>
            <p:nvSpPr>
              <p:cNvPr id="9" name="Freeform 15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292099" cy="492124"/>
              </a:xfrm>
              <a:custGeom>
                <a:avLst/>
                <a:gdLst>
                  <a:gd name="T0" fmla="*/ 0 w 166"/>
                  <a:gd name="T1" fmla="*/ 2147483647 h 280"/>
                  <a:gd name="T2" fmla="*/ 2147483647 w 166"/>
                  <a:gd name="T3" fmla="*/ 2147483647 h 280"/>
                  <a:gd name="T4" fmla="*/ 2147483647 w 166"/>
                  <a:gd name="T5" fmla="*/ 2147483647 h 280"/>
                  <a:gd name="T6" fmla="*/ 2147483647 w 166"/>
                  <a:gd name="T7" fmla="*/ 2147483647 h 280"/>
                  <a:gd name="T8" fmla="*/ 2147483647 w 166"/>
                  <a:gd name="T9" fmla="*/ 2147483647 h 280"/>
                  <a:gd name="T10" fmla="*/ 2147483647 w 166"/>
                  <a:gd name="T11" fmla="*/ 2147483647 h 280"/>
                  <a:gd name="T12" fmla="*/ 2147483647 w 166"/>
                  <a:gd name="T13" fmla="*/ 2147483647 h 280"/>
                  <a:gd name="T14" fmla="*/ 2147483647 w 166"/>
                  <a:gd name="T15" fmla="*/ 2147483647 h 280"/>
                  <a:gd name="T16" fmla="*/ 2147483647 w 166"/>
                  <a:gd name="T17" fmla="*/ 2147483647 h 280"/>
                  <a:gd name="T18" fmla="*/ 0 w 166"/>
                  <a:gd name="T19" fmla="*/ 2147483647 h 280"/>
                  <a:gd name="T20" fmla="*/ 0 w 166"/>
                  <a:gd name="T21" fmla="*/ 2147483647 h 280"/>
                  <a:gd name="T22" fmla="*/ 0 w 166"/>
                  <a:gd name="T23" fmla="*/ 2147483647 h 280"/>
                  <a:gd name="T24" fmla="*/ 0 w 166"/>
                  <a:gd name="T25" fmla="*/ 0 h 280"/>
                  <a:gd name="T26" fmla="*/ 2147483647 w 166"/>
                  <a:gd name="T27" fmla="*/ 0 h 280"/>
                  <a:gd name="T28" fmla="*/ 2147483647 w 166"/>
                  <a:gd name="T29" fmla="*/ 2147483647 h 280"/>
                  <a:gd name="T30" fmla="*/ 2147483647 w 166"/>
                  <a:gd name="T31" fmla="*/ 2147483647 h 280"/>
                  <a:gd name="T32" fmla="*/ 2147483647 w 166"/>
                  <a:gd name="T33" fmla="*/ 2147483647 h 280"/>
                  <a:gd name="T34" fmla="*/ 2147483647 w 166"/>
                  <a:gd name="T35" fmla="*/ 2147483647 h 280"/>
                  <a:gd name="T36" fmla="*/ 2147483647 w 166"/>
                  <a:gd name="T37" fmla="*/ 2147483647 h 280"/>
                  <a:gd name="T38" fmla="*/ 2147483647 w 166"/>
                  <a:gd name="T39" fmla="*/ 2147483647 h 280"/>
                  <a:gd name="T40" fmla="*/ 2147483647 w 166"/>
                  <a:gd name="T41" fmla="*/ 2147483647 h 280"/>
                  <a:gd name="T42" fmla="*/ 0 w 166"/>
                  <a:gd name="T43" fmla="*/ 2147483647 h 280"/>
                  <a:gd name="T44" fmla="*/ 0 w 166"/>
                  <a:gd name="T45" fmla="*/ 0 h 2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6"/>
                  <a:gd name="T70" fmla="*/ 0 h 280"/>
                  <a:gd name="T71" fmla="*/ 166 w 166"/>
                  <a:gd name="T72" fmla="*/ 280 h 2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6" h="280">
                    <a:moveTo>
                      <a:pt x="0" y="280"/>
                    </a:moveTo>
                    <a:lnTo>
                      <a:pt x="166" y="280"/>
                    </a:lnTo>
                    <a:lnTo>
                      <a:pt x="166" y="268"/>
                    </a:lnTo>
                    <a:lnTo>
                      <a:pt x="164" y="264"/>
                    </a:lnTo>
                    <a:lnTo>
                      <a:pt x="160" y="262"/>
                    </a:lnTo>
                    <a:lnTo>
                      <a:pt x="6" y="262"/>
                    </a:lnTo>
                    <a:lnTo>
                      <a:pt x="2" y="264"/>
                    </a:lnTo>
                    <a:lnTo>
                      <a:pt x="0" y="268"/>
                    </a:lnTo>
                    <a:lnTo>
                      <a:pt x="0" y="280"/>
                    </a:lnTo>
                    <a:close/>
                    <a:moveTo>
                      <a:pt x="0" y="0"/>
                    </a:moveTo>
                    <a:lnTo>
                      <a:pt x="166" y="0"/>
                    </a:lnTo>
                    <a:lnTo>
                      <a:pt x="166" y="12"/>
                    </a:lnTo>
                    <a:lnTo>
                      <a:pt x="164" y="16"/>
                    </a:lnTo>
                    <a:lnTo>
                      <a:pt x="160" y="18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0" name="Freeform 16"/>
              <p:cNvSpPr>
                <a:spLocks noEditPoints="1" noChangeArrowheads="1"/>
              </p:cNvSpPr>
              <p:nvPr/>
            </p:nvSpPr>
            <p:spPr bwMode="auto">
              <a:xfrm>
                <a:off x="23812" y="46039"/>
                <a:ext cx="244476" cy="400050"/>
              </a:xfrm>
              <a:custGeom>
                <a:avLst/>
                <a:gdLst>
                  <a:gd name="T0" fmla="*/ 2147483647 w 138"/>
                  <a:gd name="T1" fmla="*/ 2147483647 h 228"/>
                  <a:gd name="T2" fmla="*/ 2147483647 w 138"/>
                  <a:gd name="T3" fmla="*/ 2147483647 h 228"/>
                  <a:gd name="T4" fmla="*/ 2147483647 w 138"/>
                  <a:gd name="T5" fmla="*/ 2147483647 h 228"/>
                  <a:gd name="T6" fmla="*/ 2147483647 w 138"/>
                  <a:gd name="T7" fmla="*/ 2147483647 h 228"/>
                  <a:gd name="T8" fmla="*/ 2147483647 w 138"/>
                  <a:gd name="T9" fmla="*/ 2147483647 h 228"/>
                  <a:gd name="T10" fmla="*/ 2147483647 w 138"/>
                  <a:gd name="T11" fmla="*/ 2147483647 h 228"/>
                  <a:gd name="T12" fmla="*/ 2147483647 w 138"/>
                  <a:gd name="T13" fmla="*/ 2147483647 h 228"/>
                  <a:gd name="T14" fmla="*/ 2147483647 w 138"/>
                  <a:gd name="T15" fmla="*/ 2147483647 h 228"/>
                  <a:gd name="T16" fmla="*/ 2147483647 w 138"/>
                  <a:gd name="T17" fmla="*/ 2147483647 h 228"/>
                  <a:gd name="T18" fmla="*/ 2147483647 w 138"/>
                  <a:gd name="T19" fmla="*/ 2147483647 h 228"/>
                  <a:gd name="T20" fmla="*/ 0 w 138"/>
                  <a:gd name="T21" fmla="*/ 2147483647 h 228"/>
                  <a:gd name="T22" fmla="*/ 0 w 138"/>
                  <a:gd name="T23" fmla="*/ 2147483647 h 228"/>
                  <a:gd name="T24" fmla="*/ 2147483647 w 138"/>
                  <a:gd name="T25" fmla="*/ 2147483647 h 228"/>
                  <a:gd name="T26" fmla="*/ 2147483647 w 138"/>
                  <a:gd name="T27" fmla="*/ 2147483647 h 228"/>
                  <a:gd name="T28" fmla="*/ 2147483647 w 138"/>
                  <a:gd name="T29" fmla="*/ 2147483647 h 228"/>
                  <a:gd name="T30" fmla="*/ 2147483647 w 138"/>
                  <a:gd name="T31" fmla="*/ 2147483647 h 228"/>
                  <a:gd name="T32" fmla="*/ 2147483647 w 138"/>
                  <a:gd name="T33" fmla="*/ 2147483647 h 228"/>
                  <a:gd name="T34" fmla="*/ 2147483647 w 138"/>
                  <a:gd name="T35" fmla="*/ 2147483647 h 228"/>
                  <a:gd name="T36" fmla="*/ 2147483647 w 138"/>
                  <a:gd name="T37" fmla="*/ 2147483647 h 228"/>
                  <a:gd name="T38" fmla="*/ 0 w 138"/>
                  <a:gd name="T39" fmla="*/ 2147483647 h 228"/>
                  <a:gd name="T40" fmla="*/ 2147483647 w 138"/>
                  <a:gd name="T41" fmla="*/ 0 h 228"/>
                  <a:gd name="T42" fmla="*/ 2147483647 w 138"/>
                  <a:gd name="T43" fmla="*/ 2147483647 h 228"/>
                  <a:gd name="T44" fmla="*/ 2147483647 w 138"/>
                  <a:gd name="T45" fmla="*/ 2147483647 h 228"/>
                  <a:gd name="T46" fmla="*/ 2147483647 w 138"/>
                  <a:gd name="T47" fmla="*/ 2147483647 h 228"/>
                  <a:gd name="T48" fmla="*/ 2147483647 w 138"/>
                  <a:gd name="T49" fmla="*/ 2147483647 h 228"/>
                  <a:gd name="T50" fmla="*/ 2147483647 w 138"/>
                  <a:gd name="T51" fmla="*/ 2147483647 h 228"/>
                  <a:gd name="T52" fmla="*/ 2147483647 w 138"/>
                  <a:gd name="T53" fmla="*/ 2147483647 h 228"/>
                  <a:gd name="T54" fmla="*/ 2147483647 w 138"/>
                  <a:gd name="T55" fmla="*/ 2147483647 h 228"/>
                  <a:gd name="T56" fmla="*/ 2147483647 w 138"/>
                  <a:gd name="T57" fmla="*/ 2147483647 h 228"/>
                  <a:gd name="T58" fmla="*/ 2147483647 w 138"/>
                  <a:gd name="T59" fmla="*/ 2147483647 h 228"/>
                  <a:gd name="T60" fmla="*/ 2147483647 w 138"/>
                  <a:gd name="T61" fmla="*/ 2147483647 h 228"/>
                  <a:gd name="T62" fmla="*/ 2147483647 w 138"/>
                  <a:gd name="T63" fmla="*/ 0 h 228"/>
                  <a:gd name="T64" fmla="*/ 2147483647 w 138"/>
                  <a:gd name="T65" fmla="*/ 2147483647 h 228"/>
                  <a:gd name="T66" fmla="*/ 2147483647 w 138"/>
                  <a:gd name="T67" fmla="*/ 2147483647 h 228"/>
                  <a:gd name="T68" fmla="*/ 2147483647 w 138"/>
                  <a:gd name="T69" fmla="*/ 2147483647 h 228"/>
                  <a:gd name="T70" fmla="*/ 2147483647 w 138"/>
                  <a:gd name="T71" fmla="*/ 2147483647 h 228"/>
                  <a:gd name="T72" fmla="*/ 2147483647 w 138"/>
                  <a:gd name="T73" fmla="*/ 2147483647 h 228"/>
                  <a:gd name="T74" fmla="*/ 2147483647 w 138"/>
                  <a:gd name="T75" fmla="*/ 2147483647 h 228"/>
                  <a:gd name="T76" fmla="*/ 2147483647 w 138"/>
                  <a:gd name="T77" fmla="*/ 2147483647 h 228"/>
                  <a:gd name="T78" fmla="*/ 2147483647 w 138"/>
                  <a:gd name="T79" fmla="*/ 2147483647 h 228"/>
                  <a:gd name="T80" fmla="*/ 2147483647 w 138"/>
                  <a:gd name="T81" fmla="*/ 2147483647 h 228"/>
                  <a:gd name="T82" fmla="*/ 2147483647 w 138"/>
                  <a:gd name="T83" fmla="*/ 2147483647 h 22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8"/>
                  <a:gd name="T127" fmla="*/ 0 h 228"/>
                  <a:gd name="T128" fmla="*/ 138 w 138"/>
                  <a:gd name="T129" fmla="*/ 228 h 22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8" h="228">
                    <a:moveTo>
                      <a:pt x="14" y="0"/>
                    </a:moveTo>
                    <a:lnTo>
                      <a:pt x="14" y="50"/>
                    </a:lnTo>
                    <a:lnTo>
                      <a:pt x="14" y="58"/>
                    </a:lnTo>
                    <a:lnTo>
                      <a:pt x="16" y="66"/>
                    </a:lnTo>
                    <a:lnTo>
                      <a:pt x="20" y="70"/>
                    </a:lnTo>
                    <a:lnTo>
                      <a:pt x="24" y="76"/>
                    </a:lnTo>
                    <a:lnTo>
                      <a:pt x="48" y="96"/>
                    </a:lnTo>
                    <a:lnTo>
                      <a:pt x="56" y="104"/>
                    </a:lnTo>
                    <a:lnTo>
                      <a:pt x="58" y="110"/>
                    </a:lnTo>
                    <a:lnTo>
                      <a:pt x="58" y="114"/>
                    </a:lnTo>
                    <a:lnTo>
                      <a:pt x="56" y="122"/>
                    </a:lnTo>
                    <a:lnTo>
                      <a:pt x="48" y="132"/>
                    </a:lnTo>
                    <a:lnTo>
                      <a:pt x="24" y="152"/>
                    </a:lnTo>
                    <a:lnTo>
                      <a:pt x="20" y="156"/>
                    </a:lnTo>
                    <a:lnTo>
                      <a:pt x="16" y="162"/>
                    </a:lnTo>
                    <a:lnTo>
                      <a:pt x="14" y="168"/>
                    </a:lnTo>
                    <a:lnTo>
                      <a:pt x="14" y="176"/>
                    </a:lnTo>
                    <a:lnTo>
                      <a:pt x="14" y="228"/>
                    </a:lnTo>
                    <a:lnTo>
                      <a:pt x="0" y="228"/>
                    </a:lnTo>
                    <a:lnTo>
                      <a:pt x="0" y="172"/>
                    </a:lnTo>
                    <a:lnTo>
                      <a:pt x="0" y="162"/>
                    </a:lnTo>
                    <a:lnTo>
                      <a:pt x="2" y="154"/>
                    </a:lnTo>
                    <a:lnTo>
                      <a:pt x="8" y="148"/>
                    </a:lnTo>
                    <a:lnTo>
                      <a:pt x="14" y="142"/>
                    </a:lnTo>
                    <a:lnTo>
                      <a:pt x="36" y="122"/>
                    </a:lnTo>
                    <a:lnTo>
                      <a:pt x="40" y="118"/>
                    </a:lnTo>
                    <a:lnTo>
                      <a:pt x="42" y="114"/>
                    </a:lnTo>
                    <a:lnTo>
                      <a:pt x="40" y="110"/>
                    </a:lnTo>
                    <a:lnTo>
                      <a:pt x="36" y="106"/>
                    </a:lnTo>
                    <a:lnTo>
                      <a:pt x="14" y="86"/>
                    </a:lnTo>
                    <a:lnTo>
                      <a:pt x="8" y="80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  <a:moveTo>
                      <a:pt x="124" y="228"/>
                    </a:moveTo>
                    <a:lnTo>
                      <a:pt x="124" y="176"/>
                    </a:lnTo>
                    <a:lnTo>
                      <a:pt x="124" y="168"/>
                    </a:lnTo>
                    <a:lnTo>
                      <a:pt x="122" y="162"/>
                    </a:lnTo>
                    <a:lnTo>
                      <a:pt x="118" y="156"/>
                    </a:lnTo>
                    <a:lnTo>
                      <a:pt x="114" y="152"/>
                    </a:lnTo>
                    <a:lnTo>
                      <a:pt x="90" y="132"/>
                    </a:lnTo>
                    <a:lnTo>
                      <a:pt x="82" y="122"/>
                    </a:lnTo>
                    <a:lnTo>
                      <a:pt x="80" y="114"/>
                    </a:lnTo>
                    <a:lnTo>
                      <a:pt x="80" y="110"/>
                    </a:lnTo>
                    <a:lnTo>
                      <a:pt x="82" y="104"/>
                    </a:lnTo>
                    <a:lnTo>
                      <a:pt x="90" y="96"/>
                    </a:lnTo>
                    <a:lnTo>
                      <a:pt x="114" y="76"/>
                    </a:lnTo>
                    <a:lnTo>
                      <a:pt x="118" y="70"/>
                    </a:lnTo>
                    <a:lnTo>
                      <a:pt x="122" y="66"/>
                    </a:lnTo>
                    <a:lnTo>
                      <a:pt x="124" y="58"/>
                    </a:lnTo>
                    <a:lnTo>
                      <a:pt x="124" y="50"/>
                    </a:lnTo>
                    <a:lnTo>
                      <a:pt x="124" y="0"/>
                    </a:lnTo>
                    <a:lnTo>
                      <a:pt x="138" y="0"/>
                    </a:lnTo>
                    <a:lnTo>
                      <a:pt x="138" y="56"/>
                    </a:lnTo>
                    <a:lnTo>
                      <a:pt x="138" y="66"/>
                    </a:lnTo>
                    <a:lnTo>
                      <a:pt x="136" y="72"/>
                    </a:lnTo>
                    <a:lnTo>
                      <a:pt x="132" y="80"/>
                    </a:lnTo>
                    <a:lnTo>
                      <a:pt x="124" y="86"/>
                    </a:lnTo>
                    <a:lnTo>
                      <a:pt x="102" y="106"/>
                    </a:lnTo>
                    <a:lnTo>
                      <a:pt x="98" y="110"/>
                    </a:lnTo>
                    <a:lnTo>
                      <a:pt x="96" y="114"/>
                    </a:lnTo>
                    <a:lnTo>
                      <a:pt x="98" y="118"/>
                    </a:lnTo>
                    <a:lnTo>
                      <a:pt x="102" y="122"/>
                    </a:lnTo>
                    <a:lnTo>
                      <a:pt x="124" y="142"/>
                    </a:lnTo>
                    <a:lnTo>
                      <a:pt x="132" y="148"/>
                    </a:lnTo>
                    <a:lnTo>
                      <a:pt x="136" y="154"/>
                    </a:lnTo>
                    <a:lnTo>
                      <a:pt x="138" y="162"/>
                    </a:lnTo>
                    <a:lnTo>
                      <a:pt x="138" y="172"/>
                    </a:lnTo>
                    <a:lnTo>
                      <a:pt x="138" y="228"/>
                    </a:lnTo>
                    <a:lnTo>
                      <a:pt x="124" y="2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1" name="Freeform 17"/>
              <p:cNvSpPr>
                <a:spLocks noChangeArrowheads="1"/>
              </p:cNvSpPr>
              <p:nvPr/>
            </p:nvSpPr>
            <p:spPr bwMode="auto">
              <a:xfrm>
                <a:off x="63499" y="166689"/>
                <a:ext cx="165100" cy="279400"/>
              </a:xfrm>
              <a:custGeom>
                <a:avLst/>
                <a:gdLst>
                  <a:gd name="T0" fmla="*/ 0 w 94"/>
                  <a:gd name="T1" fmla="*/ 2147483647 h 160"/>
                  <a:gd name="T2" fmla="*/ 2147483647 w 94"/>
                  <a:gd name="T3" fmla="*/ 2147483647 h 160"/>
                  <a:gd name="T4" fmla="*/ 2147483647 w 94"/>
                  <a:gd name="T5" fmla="*/ 2147483647 h 160"/>
                  <a:gd name="T6" fmla="*/ 2147483647 w 94"/>
                  <a:gd name="T7" fmla="*/ 2147483647 h 160"/>
                  <a:gd name="T8" fmla="*/ 2147483647 w 94"/>
                  <a:gd name="T9" fmla="*/ 2147483647 h 160"/>
                  <a:gd name="T10" fmla="*/ 2147483647 w 94"/>
                  <a:gd name="T11" fmla="*/ 2147483647 h 160"/>
                  <a:gd name="T12" fmla="*/ 2147483647 w 94"/>
                  <a:gd name="T13" fmla="*/ 2147483647 h 160"/>
                  <a:gd name="T14" fmla="*/ 2147483647 w 94"/>
                  <a:gd name="T15" fmla="*/ 2147483647 h 160"/>
                  <a:gd name="T16" fmla="*/ 2147483647 w 94"/>
                  <a:gd name="T17" fmla="*/ 2147483647 h 160"/>
                  <a:gd name="T18" fmla="*/ 2147483647 w 94"/>
                  <a:gd name="T19" fmla="*/ 2147483647 h 160"/>
                  <a:gd name="T20" fmla="*/ 2147483647 w 94"/>
                  <a:gd name="T21" fmla="*/ 2147483647 h 160"/>
                  <a:gd name="T22" fmla="*/ 2147483647 w 94"/>
                  <a:gd name="T23" fmla="*/ 2147483647 h 160"/>
                  <a:gd name="T24" fmla="*/ 2147483647 w 94"/>
                  <a:gd name="T25" fmla="*/ 2147483647 h 160"/>
                  <a:gd name="T26" fmla="*/ 2147483647 w 94"/>
                  <a:gd name="T27" fmla="*/ 2147483647 h 160"/>
                  <a:gd name="T28" fmla="*/ 2147483647 w 94"/>
                  <a:gd name="T29" fmla="*/ 2147483647 h 160"/>
                  <a:gd name="T30" fmla="*/ 2147483647 w 94"/>
                  <a:gd name="T31" fmla="*/ 2147483647 h 160"/>
                  <a:gd name="T32" fmla="*/ 2147483647 w 94"/>
                  <a:gd name="T33" fmla="*/ 2147483647 h 160"/>
                  <a:gd name="T34" fmla="*/ 2147483647 w 94"/>
                  <a:gd name="T35" fmla="*/ 0 h 160"/>
                  <a:gd name="T36" fmla="*/ 2147483647 w 94"/>
                  <a:gd name="T37" fmla="*/ 0 h 160"/>
                  <a:gd name="T38" fmla="*/ 2147483647 w 94"/>
                  <a:gd name="T39" fmla="*/ 0 h 160"/>
                  <a:gd name="T40" fmla="*/ 2147483647 w 94"/>
                  <a:gd name="T41" fmla="*/ 0 h 160"/>
                  <a:gd name="T42" fmla="*/ 2147483647 w 94"/>
                  <a:gd name="T43" fmla="*/ 2147483647 h 160"/>
                  <a:gd name="T44" fmla="*/ 2147483647 w 94"/>
                  <a:gd name="T45" fmla="*/ 2147483647 h 160"/>
                  <a:gd name="T46" fmla="*/ 2147483647 w 94"/>
                  <a:gd name="T47" fmla="*/ 2147483647 h 160"/>
                  <a:gd name="T48" fmla="*/ 2147483647 w 94"/>
                  <a:gd name="T49" fmla="*/ 2147483647 h 160"/>
                  <a:gd name="T50" fmla="*/ 2147483647 w 94"/>
                  <a:gd name="T51" fmla="*/ 2147483647 h 160"/>
                  <a:gd name="T52" fmla="*/ 2147483647 w 94"/>
                  <a:gd name="T53" fmla="*/ 2147483647 h 160"/>
                  <a:gd name="T54" fmla="*/ 2147483647 w 94"/>
                  <a:gd name="T55" fmla="*/ 2147483647 h 160"/>
                  <a:gd name="T56" fmla="*/ 2147483647 w 94"/>
                  <a:gd name="T57" fmla="*/ 2147483647 h 160"/>
                  <a:gd name="T58" fmla="*/ 2147483647 w 94"/>
                  <a:gd name="T59" fmla="*/ 2147483647 h 160"/>
                  <a:gd name="T60" fmla="*/ 2147483647 w 94"/>
                  <a:gd name="T61" fmla="*/ 2147483647 h 160"/>
                  <a:gd name="T62" fmla="*/ 2147483647 w 94"/>
                  <a:gd name="T63" fmla="*/ 2147483647 h 160"/>
                  <a:gd name="T64" fmla="*/ 2147483647 w 94"/>
                  <a:gd name="T65" fmla="*/ 2147483647 h 160"/>
                  <a:gd name="T66" fmla="*/ 0 w 94"/>
                  <a:gd name="T67" fmla="*/ 2147483647 h 160"/>
                  <a:gd name="T68" fmla="*/ 0 w 94"/>
                  <a:gd name="T69" fmla="*/ 2147483647 h 1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4"/>
                  <a:gd name="T106" fmla="*/ 0 h 160"/>
                  <a:gd name="T107" fmla="*/ 94 w 94"/>
                  <a:gd name="T108" fmla="*/ 160 h 1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4" h="160">
                    <a:moveTo>
                      <a:pt x="0" y="160"/>
                    </a:moveTo>
                    <a:lnTo>
                      <a:pt x="48" y="160"/>
                    </a:lnTo>
                    <a:lnTo>
                      <a:pt x="94" y="160"/>
                    </a:lnTo>
                    <a:lnTo>
                      <a:pt x="94" y="134"/>
                    </a:lnTo>
                    <a:lnTo>
                      <a:pt x="58" y="98"/>
                    </a:lnTo>
                    <a:lnTo>
                      <a:pt x="54" y="94"/>
                    </a:lnTo>
                    <a:lnTo>
                      <a:pt x="52" y="90"/>
                    </a:lnTo>
                    <a:lnTo>
                      <a:pt x="52" y="78"/>
                    </a:lnTo>
                    <a:lnTo>
                      <a:pt x="52" y="44"/>
                    </a:lnTo>
                    <a:lnTo>
                      <a:pt x="52" y="38"/>
                    </a:lnTo>
                    <a:lnTo>
                      <a:pt x="54" y="32"/>
                    </a:lnTo>
                    <a:lnTo>
                      <a:pt x="62" y="22"/>
                    </a:lnTo>
                    <a:lnTo>
                      <a:pt x="76" y="10"/>
                    </a:lnTo>
                    <a:lnTo>
                      <a:pt x="82" y="6"/>
                    </a:lnTo>
                    <a:lnTo>
                      <a:pt x="88" y="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10"/>
                    </a:lnTo>
                    <a:lnTo>
                      <a:pt x="32" y="22"/>
                    </a:lnTo>
                    <a:lnTo>
                      <a:pt x="38" y="32"/>
                    </a:lnTo>
                    <a:lnTo>
                      <a:pt x="42" y="38"/>
                    </a:lnTo>
                    <a:lnTo>
                      <a:pt x="42" y="44"/>
                    </a:lnTo>
                    <a:lnTo>
                      <a:pt x="42" y="78"/>
                    </a:lnTo>
                    <a:lnTo>
                      <a:pt x="42" y="90"/>
                    </a:lnTo>
                    <a:lnTo>
                      <a:pt x="40" y="94"/>
                    </a:lnTo>
                    <a:lnTo>
                      <a:pt x="38" y="98"/>
                    </a:lnTo>
                    <a:lnTo>
                      <a:pt x="0" y="134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15" name="组合 22"/>
          <p:cNvGrpSpPr/>
          <p:nvPr/>
        </p:nvGrpSpPr>
        <p:grpSpPr bwMode="auto">
          <a:xfrm>
            <a:off x="543997" y="1912546"/>
            <a:ext cx="865250" cy="865250"/>
            <a:chOff x="0" y="0"/>
            <a:chExt cx="1403797" cy="1403797"/>
          </a:xfrm>
          <a:solidFill>
            <a:schemeClr val="tx2">
              <a:lumMod val="75000"/>
            </a:schemeClr>
          </a:solidFill>
        </p:grpSpPr>
        <p:sp>
          <p:nvSpPr>
            <p:cNvPr id="16" name="椭圆 23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034EA2"/>
            </a:solidFill>
            <a:ln w="12700">
              <a:solidFill>
                <a:srgbClr val="034EA2"/>
              </a:solidFill>
              <a:beve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sym typeface="方正兰亭黑_GBK" panose="02000000000000000000" pitchFamily="2" charset="-122"/>
              </a:endParaRPr>
            </a:p>
          </p:txBody>
        </p:sp>
        <p:grpSp>
          <p:nvGrpSpPr>
            <p:cNvPr id="17" name="组合 24"/>
            <p:cNvGrpSpPr/>
            <p:nvPr/>
          </p:nvGrpSpPr>
          <p:grpSpPr bwMode="auto">
            <a:xfrm>
              <a:off x="282958" y="324214"/>
              <a:ext cx="799244" cy="731504"/>
              <a:chOff x="0" y="0"/>
              <a:chExt cx="550987" cy="504288"/>
            </a:xfrm>
            <a:grpFill/>
          </p:grpSpPr>
          <p:sp>
            <p:nvSpPr>
              <p:cNvPr id="18" name="Freeform 26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57759" cy="359114"/>
              </a:xfrm>
              <a:custGeom>
                <a:avLst/>
                <a:gdLst>
                  <a:gd name="T0" fmla="*/ 2147483647 w 52"/>
                  <a:gd name="T1" fmla="*/ 1287720650 h 52"/>
                  <a:gd name="T2" fmla="*/ 2147483647 w 52"/>
                  <a:gd name="T3" fmla="*/ 1096948243 h 52"/>
                  <a:gd name="T4" fmla="*/ 2147483647 w 52"/>
                  <a:gd name="T5" fmla="*/ 953868938 h 52"/>
                  <a:gd name="T6" fmla="*/ 2147483647 w 52"/>
                  <a:gd name="T7" fmla="*/ 620017227 h 52"/>
                  <a:gd name="T8" fmla="*/ 2147483647 w 52"/>
                  <a:gd name="T9" fmla="*/ 572317219 h 52"/>
                  <a:gd name="T10" fmla="*/ 1893363828 w 52"/>
                  <a:gd name="T11" fmla="*/ 620017227 h 52"/>
                  <a:gd name="T12" fmla="*/ 2035366631 w 52"/>
                  <a:gd name="T13" fmla="*/ 333851711 h 52"/>
                  <a:gd name="T14" fmla="*/ 1751361025 w 52"/>
                  <a:gd name="T15" fmla="*/ 95386203 h 52"/>
                  <a:gd name="T16" fmla="*/ 1514689686 w 52"/>
                  <a:gd name="T17" fmla="*/ 333851711 h 52"/>
                  <a:gd name="T18" fmla="*/ 1372686883 w 52"/>
                  <a:gd name="T19" fmla="*/ 47693102 h 52"/>
                  <a:gd name="T20" fmla="*/ 1278018348 w 52"/>
                  <a:gd name="T21" fmla="*/ 0 h 52"/>
                  <a:gd name="T22" fmla="*/ 899351086 w 52"/>
                  <a:gd name="T23" fmla="*/ 95386203 h 52"/>
                  <a:gd name="T24" fmla="*/ 852016818 w 52"/>
                  <a:gd name="T25" fmla="*/ 429237915 h 52"/>
                  <a:gd name="T26" fmla="*/ 568011212 w 52"/>
                  <a:gd name="T27" fmla="*/ 190772406 h 52"/>
                  <a:gd name="T28" fmla="*/ 284005606 w 52"/>
                  <a:gd name="T29" fmla="*/ 476931016 h 52"/>
                  <a:gd name="T30" fmla="*/ 473342677 w 52"/>
                  <a:gd name="T31" fmla="*/ 715403430 h 52"/>
                  <a:gd name="T32" fmla="*/ 142002803 w 52"/>
                  <a:gd name="T33" fmla="*/ 763096532 h 52"/>
                  <a:gd name="T34" fmla="*/ 94668535 w 52"/>
                  <a:gd name="T35" fmla="*/ 810789634 h 52"/>
                  <a:gd name="T36" fmla="*/ 0 w 52"/>
                  <a:gd name="T37" fmla="*/ 1192334446 h 52"/>
                  <a:gd name="T38" fmla="*/ 331339874 w 52"/>
                  <a:gd name="T39" fmla="*/ 1287720650 h 52"/>
                  <a:gd name="T40" fmla="*/ 94668535 w 52"/>
                  <a:gd name="T41" fmla="*/ 1478493056 h 52"/>
                  <a:gd name="T42" fmla="*/ 189337071 w 52"/>
                  <a:gd name="T43" fmla="*/ 1860044775 h 52"/>
                  <a:gd name="T44" fmla="*/ 284005606 w 52"/>
                  <a:gd name="T45" fmla="*/ 1907737877 h 52"/>
                  <a:gd name="T46" fmla="*/ 568011212 w 52"/>
                  <a:gd name="T47" fmla="*/ 1907737877 h 52"/>
                  <a:gd name="T48" fmla="*/ 473342677 w 52"/>
                  <a:gd name="T49" fmla="*/ 2147483647 h 52"/>
                  <a:gd name="T50" fmla="*/ 804682551 w 52"/>
                  <a:gd name="T51" fmla="*/ 2147483647 h 52"/>
                  <a:gd name="T52" fmla="*/ 994019622 w 52"/>
                  <a:gd name="T53" fmla="*/ 2146203385 h 52"/>
                  <a:gd name="T54" fmla="*/ 1088688157 w 52"/>
                  <a:gd name="T55" fmla="*/ 2147483647 h 52"/>
                  <a:gd name="T56" fmla="*/ 1136022425 w 52"/>
                  <a:gd name="T57" fmla="*/ 2147483647 h 52"/>
                  <a:gd name="T58" fmla="*/ 1514689686 w 52"/>
                  <a:gd name="T59" fmla="*/ 2147483647 h 52"/>
                  <a:gd name="T60" fmla="*/ 1562023954 w 52"/>
                  <a:gd name="T61" fmla="*/ 2147483647 h 52"/>
                  <a:gd name="T62" fmla="*/ 1656692489 w 52"/>
                  <a:gd name="T63" fmla="*/ 2098510283 h 52"/>
                  <a:gd name="T64" fmla="*/ 1893363828 w 52"/>
                  <a:gd name="T65" fmla="*/ 2147483647 h 52"/>
                  <a:gd name="T66" fmla="*/ 2147483647 w 52"/>
                  <a:gd name="T67" fmla="*/ 2050817182 h 52"/>
                  <a:gd name="T68" fmla="*/ 2147483647 w 52"/>
                  <a:gd name="T69" fmla="*/ 1955430978 h 52"/>
                  <a:gd name="T70" fmla="*/ 2035366631 w 52"/>
                  <a:gd name="T71" fmla="*/ 1669265463 h 52"/>
                  <a:gd name="T72" fmla="*/ 2147483647 w 52"/>
                  <a:gd name="T73" fmla="*/ 1716958564 h 52"/>
                  <a:gd name="T74" fmla="*/ 2147483647 w 52"/>
                  <a:gd name="T75" fmla="*/ 1383106853 h 52"/>
                  <a:gd name="T76" fmla="*/ 1562023954 w 52"/>
                  <a:gd name="T77" fmla="*/ 1335413751 h 52"/>
                  <a:gd name="T78" fmla="*/ 899351086 w 52"/>
                  <a:gd name="T79" fmla="*/ 1192334446 h 52"/>
                  <a:gd name="T80" fmla="*/ 1562023954 w 52"/>
                  <a:gd name="T81" fmla="*/ 1335413751 h 5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2"/>
                  <a:gd name="T124" fmla="*/ 0 h 52"/>
                  <a:gd name="T125" fmla="*/ 52 w 52"/>
                  <a:gd name="T126" fmla="*/ 52 h 5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2" h="52">
                    <a:moveTo>
                      <a:pt x="52" y="27"/>
                    </a:moveTo>
                    <a:cubicBezTo>
                      <a:pt x="52" y="27"/>
                      <a:pt x="52" y="27"/>
                      <a:pt x="51" y="27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2" y="20"/>
                    </a:cubicBezTo>
                    <a:cubicBezTo>
                      <a:pt x="52" y="20"/>
                      <a:pt x="52" y="20"/>
                      <a:pt x="51" y="19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2"/>
                      <a:pt x="48" y="12"/>
                      <a:pt x="48" y="12"/>
                    </a:cubicBezTo>
                    <a:cubicBezTo>
                      <a:pt x="48" y="12"/>
                      <a:pt x="47" y="12"/>
                      <a:pt x="47" y="12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5" y="2"/>
                      <a:pt x="35" y="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2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1" y="32"/>
                      <a:pt x="1" y="33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40"/>
                      <a:pt x="4" y="40"/>
                      <a:pt x="5" y="40"/>
                    </a:cubicBezTo>
                    <a:cubicBezTo>
                      <a:pt x="5" y="40"/>
                      <a:pt x="5" y="40"/>
                      <a:pt x="6" y="40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6"/>
                      <a:pt x="10" y="47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17" y="50"/>
                      <a:pt x="17" y="50"/>
                    </a:cubicBezTo>
                    <a:cubicBezTo>
                      <a:pt x="17" y="50"/>
                      <a:pt x="18" y="50"/>
                      <a:pt x="18" y="50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1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3" y="51"/>
                      <a:pt x="33" y="51"/>
                    </a:cubicBezTo>
                    <a:cubicBezTo>
                      <a:pt x="33" y="51"/>
                      <a:pt x="33" y="50"/>
                      <a:pt x="33" y="50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40" y="48"/>
                    </a:cubicBezTo>
                    <a:cubicBezTo>
                      <a:pt x="40" y="48"/>
                      <a:pt x="40" y="48"/>
                      <a:pt x="41" y="48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6" y="42"/>
                    </a:cubicBezTo>
                    <a:cubicBezTo>
                      <a:pt x="46" y="42"/>
                      <a:pt x="46" y="42"/>
                      <a:pt x="46" y="41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7"/>
                      <a:pt x="50" y="36"/>
                      <a:pt x="50" y="36"/>
                    </a:cubicBezTo>
                    <a:cubicBezTo>
                      <a:pt x="50" y="36"/>
                      <a:pt x="51" y="36"/>
                      <a:pt x="51" y="35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8"/>
                      <a:pt x="52" y="28"/>
                      <a:pt x="52" y="27"/>
                    </a:cubicBezTo>
                    <a:close/>
                    <a:moveTo>
                      <a:pt x="33" y="28"/>
                    </a:moveTo>
                    <a:cubicBezTo>
                      <a:pt x="32" y="31"/>
                      <a:pt x="28" y="34"/>
                      <a:pt x="25" y="33"/>
                    </a:cubicBezTo>
                    <a:cubicBezTo>
                      <a:pt x="21" y="32"/>
                      <a:pt x="18" y="28"/>
                      <a:pt x="19" y="25"/>
                    </a:cubicBezTo>
                    <a:cubicBezTo>
                      <a:pt x="20" y="21"/>
                      <a:pt x="24" y="18"/>
                      <a:pt x="28" y="19"/>
                    </a:cubicBezTo>
                    <a:cubicBezTo>
                      <a:pt x="32" y="20"/>
                      <a:pt x="34" y="24"/>
                      <a:pt x="33" y="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9" name="Freeform 27"/>
              <p:cNvSpPr>
                <a:spLocks noEditPoints="1" noChangeArrowheads="1"/>
              </p:cNvSpPr>
              <p:nvPr/>
            </p:nvSpPr>
            <p:spPr bwMode="auto">
              <a:xfrm>
                <a:off x="296538" y="248324"/>
                <a:ext cx="254449" cy="255964"/>
              </a:xfrm>
              <a:custGeom>
                <a:avLst/>
                <a:gdLst>
                  <a:gd name="T0" fmla="*/ 1560673257 w 37"/>
                  <a:gd name="T1" fmla="*/ 1387878316 h 37"/>
                  <a:gd name="T2" fmla="*/ 1466086999 w 37"/>
                  <a:gd name="T3" fmla="*/ 1148593483 h 37"/>
                  <a:gd name="T4" fmla="*/ 1702552644 w 37"/>
                  <a:gd name="T5" fmla="*/ 1196451833 h 37"/>
                  <a:gd name="T6" fmla="*/ 1749845773 w 37"/>
                  <a:gd name="T7" fmla="*/ 957160083 h 37"/>
                  <a:gd name="T8" fmla="*/ 1702552644 w 37"/>
                  <a:gd name="T9" fmla="*/ 861443383 h 37"/>
                  <a:gd name="T10" fmla="*/ 1513380128 w 37"/>
                  <a:gd name="T11" fmla="*/ 765726683 h 37"/>
                  <a:gd name="T12" fmla="*/ 1749845773 w 37"/>
                  <a:gd name="T13" fmla="*/ 670009983 h 37"/>
                  <a:gd name="T14" fmla="*/ 1655259515 w 37"/>
                  <a:gd name="T15" fmla="*/ 430725150 h 37"/>
                  <a:gd name="T16" fmla="*/ 1418793870 w 37"/>
                  <a:gd name="T17" fmla="*/ 478576583 h 37"/>
                  <a:gd name="T18" fmla="*/ 1466086999 w 37"/>
                  <a:gd name="T19" fmla="*/ 239291750 h 37"/>
                  <a:gd name="T20" fmla="*/ 1418793870 w 37"/>
                  <a:gd name="T21" fmla="*/ 191433400 h 37"/>
                  <a:gd name="T22" fmla="*/ 1135035096 w 37"/>
                  <a:gd name="T23" fmla="*/ 95716700 h 37"/>
                  <a:gd name="T24" fmla="*/ 993155709 w 37"/>
                  <a:gd name="T25" fmla="*/ 239291750 h 37"/>
                  <a:gd name="T26" fmla="*/ 898569451 w 37"/>
                  <a:gd name="T27" fmla="*/ 0 h 37"/>
                  <a:gd name="T28" fmla="*/ 662103806 w 37"/>
                  <a:gd name="T29" fmla="*/ 47858350 h 37"/>
                  <a:gd name="T30" fmla="*/ 662103806 w 37"/>
                  <a:gd name="T31" fmla="*/ 239291750 h 37"/>
                  <a:gd name="T32" fmla="*/ 472931290 w 37"/>
                  <a:gd name="T33" fmla="*/ 143575050 h 37"/>
                  <a:gd name="T34" fmla="*/ 378345032 w 37"/>
                  <a:gd name="T35" fmla="*/ 143575050 h 37"/>
                  <a:gd name="T36" fmla="*/ 189172516 w 37"/>
                  <a:gd name="T37" fmla="*/ 335008450 h 37"/>
                  <a:gd name="T38" fmla="*/ 331051903 w 37"/>
                  <a:gd name="T39" fmla="*/ 526434933 h 37"/>
                  <a:gd name="T40" fmla="*/ 141879387 w 37"/>
                  <a:gd name="T41" fmla="*/ 526434933 h 37"/>
                  <a:gd name="T42" fmla="*/ 0 w 37"/>
                  <a:gd name="T43" fmla="*/ 813585033 h 37"/>
                  <a:gd name="T44" fmla="*/ 47293129 w 37"/>
                  <a:gd name="T45" fmla="*/ 861443383 h 37"/>
                  <a:gd name="T46" fmla="*/ 236465645 w 37"/>
                  <a:gd name="T47" fmla="*/ 957160083 h 37"/>
                  <a:gd name="T48" fmla="*/ 47293129 w 37"/>
                  <a:gd name="T49" fmla="*/ 1100735133 h 37"/>
                  <a:gd name="T50" fmla="*/ 189172516 w 37"/>
                  <a:gd name="T51" fmla="*/ 1340019966 h 37"/>
                  <a:gd name="T52" fmla="*/ 378345032 w 37"/>
                  <a:gd name="T53" fmla="*/ 1292168534 h 37"/>
                  <a:gd name="T54" fmla="*/ 331051903 w 37"/>
                  <a:gd name="T55" fmla="*/ 1483595016 h 37"/>
                  <a:gd name="T56" fmla="*/ 331051903 w 37"/>
                  <a:gd name="T57" fmla="*/ 1579311716 h 37"/>
                  <a:gd name="T58" fmla="*/ 567517548 w 37"/>
                  <a:gd name="T59" fmla="*/ 1675028416 h 37"/>
                  <a:gd name="T60" fmla="*/ 614810677 w 37"/>
                  <a:gd name="T61" fmla="*/ 1675028416 h 37"/>
                  <a:gd name="T62" fmla="*/ 803983193 w 37"/>
                  <a:gd name="T63" fmla="*/ 1531453366 h 37"/>
                  <a:gd name="T64" fmla="*/ 803983193 w 37"/>
                  <a:gd name="T65" fmla="*/ 1770745116 h 37"/>
                  <a:gd name="T66" fmla="*/ 1087741967 w 37"/>
                  <a:gd name="T67" fmla="*/ 1722886766 h 37"/>
                  <a:gd name="T68" fmla="*/ 1135035096 w 37"/>
                  <a:gd name="T69" fmla="*/ 1675028416 h 37"/>
                  <a:gd name="T70" fmla="*/ 1182328225 w 37"/>
                  <a:gd name="T71" fmla="*/ 1483595016 h 37"/>
                  <a:gd name="T72" fmla="*/ 1324207612 w 37"/>
                  <a:gd name="T73" fmla="*/ 1627170066 h 37"/>
                  <a:gd name="T74" fmla="*/ 1560673257 w 37"/>
                  <a:gd name="T75" fmla="*/ 1435736666 h 37"/>
                  <a:gd name="T76" fmla="*/ 1040448838 w 37"/>
                  <a:gd name="T77" fmla="*/ 1052876783 h 37"/>
                  <a:gd name="T78" fmla="*/ 709396935 w 37"/>
                  <a:gd name="T79" fmla="*/ 717868333 h 37"/>
                  <a:gd name="T80" fmla="*/ 1040448838 w 37"/>
                  <a:gd name="T81" fmla="*/ 1052876783 h 3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"/>
                  <a:gd name="T124" fmla="*/ 0 h 37"/>
                  <a:gd name="T125" fmla="*/ 37 w 37"/>
                  <a:gd name="T126" fmla="*/ 37 h 3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" h="37">
                    <a:moveTo>
                      <a:pt x="33" y="29"/>
                    </a:moveTo>
                    <a:cubicBezTo>
                      <a:pt x="33" y="29"/>
                      <a:pt x="33" y="29"/>
                      <a:pt x="33" y="29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8"/>
                      <a:pt x="36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7" y="14"/>
                      <a:pt x="37" y="14"/>
                    </a:cubicBezTo>
                    <a:cubicBezTo>
                      <a:pt x="37" y="14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8"/>
                      <a:pt x="34" y="8"/>
                      <a:pt x="33" y="8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4"/>
                      <a:pt x="31" y="4"/>
                    </a:cubicBezTo>
                    <a:cubicBezTo>
                      <a:pt x="31" y="4"/>
                      <a:pt x="30" y="4"/>
                      <a:pt x="30" y="4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1"/>
                      <a:pt x="24" y="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7"/>
                      <a:pt x="4" y="7"/>
                    </a:cubicBezTo>
                    <a:cubicBezTo>
                      <a:pt x="4" y="7"/>
                      <a:pt x="4" y="8"/>
                      <a:pt x="5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4" y="28"/>
                    </a:cubicBezTo>
                    <a:cubicBezTo>
                      <a:pt x="4" y="29"/>
                      <a:pt x="4" y="29"/>
                      <a:pt x="4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5"/>
                      <a:pt x="12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4" y="36"/>
                      <a:pt x="24" y="36"/>
                    </a:cubicBezTo>
                    <a:cubicBezTo>
                      <a:pt x="24" y="36"/>
                      <a:pt x="24" y="35"/>
                      <a:pt x="24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29"/>
                    </a:cubicBezTo>
                    <a:close/>
                    <a:moveTo>
                      <a:pt x="22" y="22"/>
                    </a:moveTo>
                    <a:cubicBezTo>
                      <a:pt x="20" y="24"/>
                      <a:pt x="17" y="24"/>
                      <a:pt x="15" y="22"/>
                    </a:cubicBezTo>
                    <a:cubicBezTo>
                      <a:pt x="13" y="20"/>
                      <a:pt x="13" y="16"/>
                      <a:pt x="15" y="15"/>
                    </a:cubicBezTo>
                    <a:cubicBezTo>
                      <a:pt x="17" y="13"/>
                      <a:pt x="21" y="13"/>
                      <a:pt x="23" y="15"/>
                    </a:cubicBezTo>
                    <a:cubicBezTo>
                      <a:pt x="24" y="17"/>
                      <a:pt x="24" y="20"/>
                      <a:pt x="22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20" name="组合 27"/>
          <p:cNvGrpSpPr/>
          <p:nvPr/>
        </p:nvGrpSpPr>
        <p:grpSpPr bwMode="auto">
          <a:xfrm>
            <a:off x="3796097" y="1865556"/>
            <a:ext cx="866272" cy="865250"/>
            <a:chOff x="0" y="0"/>
            <a:chExt cx="1403797" cy="1403797"/>
          </a:xfrm>
        </p:grpSpPr>
        <p:sp>
          <p:nvSpPr>
            <p:cNvPr id="21" name="椭圆 28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034EA2"/>
            </a:solidFill>
            <a:ln w="12700">
              <a:solidFill>
                <a:srgbClr val="034EA2"/>
              </a:solidFill>
              <a:beve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sym typeface="方正兰亭黑_GBK" panose="02000000000000000000" pitchFamily="2" charset="-122"/>
              </a:endParaRPr>
            </a:p>
          </p:txBody>
        </p:sp>
        <p:sp>
          <p:nvSpPr>
            <p:cNvPr id="22" name="Freeform 41"/>
            <p:cNvSpPr>
              <a:spLocks noEditPoints="1" noChangeArrowheads="1"/>
            </p:cNvSpPr>
            <p:nvPr/>
          </p:nvSpPr>
          <p:spPr bwMode="auto">
            <a:xfrm>
              <a:off x="363893" y="385180"/>
              <a:ext cx="661930" cy="531751"/>
            </a:xfrm>
            <a:custGeom>
              <a:avLst/>
              <a:gdLst>
                <a:gd name="T0" fmla="*/ 2147483647 w 72"/>
                <a:gd name="T1" fmla="*/ 2147483647 h 58"/>
                <a:gd name="T2" fmla="*/ 2147483647 w 72"/>
                <a:gd name="T3" fmla="*/ 2147483647 h 58"/>
                <a:gd name="T4" fmla="*/ 2147483647 w 72"/>
                <a:gd name="T5" fmla="*/ 2147483647 h 58"/>
                <a:gd name="T6" fmla="*/ 2147483647 w 72"/>
                <a:gd name="T7" fmla="*/ 2147483647 h 58"/>
                <a:gd name="T8" fmla="*/ 2147483647 w 72"/>
                <a:gd name="T9" fmla="*/ 2147483647 h 58"/>
                <a:gd name="T10" fmla="*/ 2147483647 w 72"/>
                <a:gd name="T11" fmla="*/ 0 h 58"/>
                <a:gd name="T12" fmla="*/ 2147483647 w 72"/>
                <a:gd name="T13" fmla="*/ 0 h 58"/>
                <a:gd name="T14" fmla="*/ 2147483647 w 72"/>
                <a:gd name="T15" fmla="*/ 2147483647 h 58"/>
                <a:gd name="T16" fmla="*/ 2147483647 w 72"/>
                <a:gd name="T17" fmla="*/ 2147483647 h 58"/>
                <a:gd name="T18" fmla="*/ 2147483647 w 72"/>
                <a:gd name="T19" fmla="*/ 2147483647 h 58"/>
                <a:gd name="T20" fmla="*/ 2147483647 w 72"/>
                <a:gd name="T21" fmla="*/ 2147483647 h 58"/>
                <a:gd name="T22" fmla="*/ 0 w 72"/>
                <a:gd name="T23" fmla="*/ 2147483647 h 58"/>
                <a:gd name="T24" fmla="*/ 0 w 72"/>
                <a:gd name="T25" fmla="*/ 2147483647 h 58"/>
                <a:gd name="T26" fmla="*/ 2147483647 w 72"/>
                <a:gd name="T27" fmla="*/ 2147483647 h 58"/>
                <a:gd name="T28" fmla="*/ 2147483647 w 72"/>
                <a:gd name="T29" fmla="*/ 2147483647 h 58"/>
                <a:gd name="T30" fmla="*/ 2147483647 w 72"/>
                <a:gd name="T31" fmla="*/ 2147483647 h 58"/>
                <a:gd name="T32" fmla="*/ 2147483647 w 72"/>
                <a:gd name="T33" fmla="*/ 2147483647 h 58"/>
                <a:gd name="T34" fmla="*/ 0 w 72"/>
                <a:gd name="T35" fmla="*/ 2147483647 h 58"/>
                <a:gd name="T36" fmla="*/ 2147483647 w 72"/>
                <a:gd name="T37" fmla="*/ 2147483647 h 58"/>
                <a:gd name="T38" fmla="*/ 2147483647 w 72"/>
                <a:gd name="T39" fmla="*/ 2147483647 h 58"/>
                <a:gd name="T40" fmla="*/ 2147483647 w 72"/>
                <a:gd name="T41" fmla="*/ 2147483647 h 58"/>
                <a:gd name="T42" fmla="*/ 2147483647 w 72"/>
                <a:gd name="T43" fmla="*/ 2147483647 h 58"/>
                <a:gd name="T44" fmla="*/ 2147483647 w 72"/>
                <a:gd name="T45" fmla="*/ 2147483647 h 58"/>
                <a:gd name="T46" fmla="*/ 2147483647 w 72"/>
                <a:gd name="T47" fmla="*/ 2147483647 h 58"/>
                <a:gd name="T48" fmla="*/ 2147483647 w 72"/>
                <a:gd name="T49" fmla="*/ 2147483647 h 58"/>
                <a:gd name="T50" fmla="*/ 2147483647 w 72"/>
                <a:gd name="T51" fmla="*/ 2147483647 h 58"/>
                <a:gd name="T52" fmla="*/ 2147483647 w 72"/>
                <a:gd name="T53" fmla="*/ 2147483647 h 58"/>
                <a:gd name="T54" fmla="*/ 2147483647 w 72"/>
                <a:gd name="T55" fmla="*/ 2147483647 h 58"/>
                <a:gd name="T56" fmla="*/ 2147483647 w 72"/>
                <a:gd name="T57" fmla="*/ 2147483647 h 58"/>
                <a:gd name="T58" fmla="*/ 2147483647 w 72"/>
                <a:gd name="T59" fmla="*/ 2147483647 h 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58"/>
                <a:gd name="T92" fmla="*/ 72 w 72"/>
                <a:gd name="T93" fmla="*/ 58 h 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58">
                  <a:moveTo>
                    <a:pt x="25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2"/>
                    <a:pt x="51" y="0"/>
                    <a:pt x="4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1"/>
                    <a:pt x="25" y="11"/>
                    <a:pt x="25" y="11"/>
                  </a:cubicBezTo>
                  <a:lnTo>
                    <a:pt x="25" y="5"/>
                  </a:lnTo>
                  <a:close/>
                  <a:moveTo>
                    <a:pt x="0" y="19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8"/>
                    <a:pt x="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lose/>
                  <a:moveTo>
                    <a:pt x="14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58"/>
                  </a:lnTo>
                  <a:close/>
                  <a:moveTo>
                    <a:pt x="67" y="14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70" y="58"/>
                    <a:pt x="72" y="56"/>
                    <a:pt x="72" y="53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6"/>
                    <a:pt x="70" y="14"/>
                    <a:pt x="67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23" name="文本框 18"/>
          <p:cNvSpPr txBox="1">
            <a:spLocks noChangeArrowheads="1"/>
          </p:cNvSpPr>
          <p:nvPr/>
        </p:nvSpPr>
        <p:spPr bwMode="auto">
          <a:xfrm>
            <a:off x="139065" y="3021330"/>
            <a:ext cx="16764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限额明细表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18"/>
          <p:cNvSpPr txBox="1">
            <a:spLocks noChangeArrowheads="1"/>
          </p:cNvSpPr>
          <p:nvPr/>
        </p:nvSpPr>
        <p:spPr bwMode="auto">
          <a:xfrm>
            <a:off x="1815465" y="3021330"/>
            <a:ext cx="16002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日报余额表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18"/>
          <p:cNvSpPr txBox="1">
            <a:spLocks noChangeArrowheads="1"/>
          </p:cNvSpPr>
          <p:nvPr/>
        </p:nvSpPr>
        <p:spPr bwMode="auto">
          <a:xfrm>
            <a:off x="3526790" y="3021330"/>
            <a:ext cx="142367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日报附表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-276225" y="247650"/>
            <a:ext cx="2414905" cy="52260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63C46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12725" y="325120"/>
            <a:ext cx="1835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档案维护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2095" y="3423920"/>
            <a:ext cx="152654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subjects</a:t>
            </a:r>
            <a:endParaRPr lang="zh-CN" altLang="en-US" sz="1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36395" y="3426460"/>
            <a:ext cx="17983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Document Transfer Voucher Rule</a:t>
            </a:r>
            <a:endParaRPr lang="zh-CN" altLang="en-US" sz="1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91230" y="3397250"/>
            <a:ext cx="146748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Document template</a:t>
            </a:r>
            <a:endParaRPr lang="zh-CN" altLang="en-US" sz="1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7"/>
          <p:cNvGrpSpPr/>
          <p:nvPr/>
        </p:nvGrpSpPr>
        <p:grpSpPr bwMode="auto">
          <a:xfrm>
            <a:off x="5530652" y="1832992"/>
            <a:ext cx="865250" cy="866272"/>
            <a:chOff x="0" y="0"/>
            <a:chExt cx="1403797" cy="1403797"/>
          </a:xfrm>
          <a:solidFill>
            <a:srgbClr val="FFC000"/>
          </a:solidFill>
        </p:grpSpPr>
        <p:sp>
          <p:nvSpPr>
            <p:cNvPr id="12" name="椭圆 8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sym typeface="方正兰亭黑_GBK" panose="02000000000000000000" pitchFamily="2" charset="-122"/>
              </a:endParaRPr>
            </a:p>
          </p:txBody>
        </p:sp>
        <p:grpSp>
          <p:nvGrpSpPr>
            <p:cNvPr id="26" name="组合 9"/>
            <p:cNvGrpSpPr/>
            <p:nvPr/>
          </p:nvGrpSpPr>
          <p:grpSpPr bwMode="auto">
            <a:xfrm>
              <a:off x="486136" y="362881"/>
              <a:ext cx="392888" cy="661931"/>
              <a:chOff x="0" y="0"/>
              <a:chExt cx="292099" cy="492124"/>
            </a:xfrm>
            <a:grpFill/>
          </p:grpSpPr>
          <p:sp>
            <p:nvSpPr>
              <p:cNvPr id="37" name="Freeform 15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292099" cy="492124"/>
              </a:xfrm>
              <a:custGeom>
                <a:avLst/>
                <a:gdLst>
                  <a:gd name="T0" fmla="*/ 0 w 166"/>
                  <a:gd name="T1" fmla="*/ 2147483647 h 280"/>
                  <a:gd name="T2" fmla="*/ 2147483647 w 166"/>
                  <a:gd name="T3" fmla="*/ 2147483647 h 280"/>
                  <a:gd name="T4" fmla="*/ 2147483647 w 166"/>
                  <a:gd name="T5" fmla="*/ 2147483647 h 280"/>
                  <a:gd name="T6" fmla="*/ 2147483647 w 166"/>
                  <a:gd name="T7" fmla="*/ 2147483647 h 280"/>
                  <a:gd name="T8" fmla="*/ 2147483647 w 166"/>
                  <a:gd name="T9" fmla="*/ 2147483647 h 280"/>
                  <a:gd name="T10" fmla="*/ 2147483647 w 166"/>
                  <a:gd name="T11" fmla="*/ 2147483647 h 280"/>
                  <a:gd name="T12" fmla="*/ 2147483647 w 166"/>
                  <a:gd name="T13" fmla="*/ 2147483647 h 280"/>
                  <a:gd name="T14" fmla="*/ 2147483647 w 166"/>
                  <a:gd name="T15" fmla="*/ 2147483647 h 280"/>
                  <a:gd name="T16" fmla="*/ 2147483647 w 166"/>
                  <a:gd name="T17" fmla="*/ 2147483647 h 280"/>
                  <a:gd name="T18" fmla="*/ 0 w 166"/>
                  <a:gd name="T19" fmla="*/ 2147483647 h 280"/>
                  <a:gd name="T20" fmla="*/ 0 w 166"/>
                  <a:gd name="T21" fmla="*/ 2147483647 h 280"/>
                  <a:gd name="T22" fmla="*/ 0 w 166"/>
                  <a:gd name="T23" fmla="*/ 2147483647 h 280"/>
                  <a:gd name="T24" fmla="*/ 0 w 166"/>
                  <a:gd name="T25" fmla="*/ 0 h 280"/>
                  <a:gd name="T26" fmla="*/ 2147483647 w 166"/>
                  <a:gd name="T27" fmla="*/ 0 h 280"/>
                  <a:gd name="T28" fmla="*/ 2147483647 w 166"/>
                  <a:gd name="T29" fmla="*/ 2147483647 h 280"/>
                  <a:gd name="T30" fmla="*/ 2147483647 w 166"/>
                  <a:gd name="T31" fmla="*/ 2147483647 h 280"/>
                  <a:gd name="T32" fmla="*/ 2147483647 w 166"/>
                  <a:gd name="T33" fmla="*/ 2147483647 h 280"/>
                  <a:gd name="T34" fmla="*/ 2147483647 w 166"/>
                  <a:gd name="T35" fmla="*/ 2147483647 h 280"/>
                  <a:gd name="T36" fmla="*/ 2147483647 w 166"/>
                  <a:gd name="T37" fmla="*/ 2147483647 h 280"/>
                  <a:gd name="T38" fmla="*/ 2147483647 w 166"/>
                  <a:gd name="T39" fmla="*/ 2147483647 h 280"/>
                  <a:gd name="T40" fmla="*/ 2147483647 w 166"/>
                  <a:gd name="T41" fmla="*/ 2147483647 h 280"/>
                  <a:gd name="T42" fmla="*/ 0 w 166"/>
                  <a:gd name="T43" fmla="*/ 2147483647 h 280"/>
                  <a:gd name="T44" fmla="*/ 0 w 166"/>
                  <a:gd name="T45" fmla="*/ 0 h 2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6"/>
                  <a:gd name="T70" fmla="*/ 0 h 280"/>
                  <a:gd name="T71" fmla="*/ 166 w 166"/>
                  <a:gd name="T72" fmla="*/ 280 h 2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6" h="280">
                    <a:moveTo>
                      <a:pt x="0" y="280"/>
                    </a:moveTo>
                    <a:lnTo>
                      <a:pt x="166" y="280"/>
                    </a:lnTo>
                    <a:lnTo>
                      <a:pt x="166" y="268"/>
                    </a:lnTo>
                    <a:lnTo>
                      <a:pt x="164" y="264"/>
                    </a:lnTo>
                    <a:lnTo>
                      <a:pt x="160" y="262"/>
                    </a:lnTo>
                    <a:lnTo>
                      <a:pt x="6" y="262"/>
                    </a:lnTo>
                    <a:lnTo>
                      <a:pt x="2" y="264"/>
                    </a:lnTo>
                    <a:lnTo>
                      <a:pt x="0" y="268"/>
                    </a:lnTo>
                    <a:lnTo>
                      <a:pt x="0" y="280"/>
                    </a:lnTo>
                    <a:close/>
                    <a:moveTo>
                      <a:pt x="0" y="0"/>
                    </a:moveTo>
                    <a:lnTo>
                      <a:pt x="166" y="0"/>
                    </a:lnTo>
                    <a:lnTo>
                      <a:pt x="166" y="12"/>
                    </a:lnTo>
                    <a:lnTo>
                      <a:pt x="164" y="16"/>
                    </a:lnTo>
                    <a:lnTo>
                      <a:pt x="160" y="18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40" name="Freeform 16"/>
              <p:cNvSpPr>
                <a:spLocks noEditPoints="1" noChangeArrowheads="1"/>
              </p:cNvSpPr>
              <p:nvPr/>
            </p:nvSpPr>
            <p:spPr bwMode="auto">
              <a:xfrm>
                <a:off x="23812" y="46039"/>
                <a:ext cx="244476" cy="400050"/>
              </a:xfrm>
              <a:custGeom>
                <a:avLst/>
                <a:gdLst>
                  <a:gd name="T0" fmla="*/ 2147483647 w 138"/>
                  <a:gd name="T1" fmla="*/ 2147483647 h 228"/>
                  <a:gd name="T2" fmla="*/ 2147483647 w 138"/>
                  <a:gd name="T3" fmla="*/ 2147483647 h 228"/>
                  <a:gd name="T4" fmla="*/ 2147483647 w 138"/>
                  <a:gd name="T5" fmla="*/ 2147483647 h 228"/>
                  <a:gd name="T6" fmla="*/ 2147483647 w 138"/>
                  <a:gd name="T7" fmla="*/ 2147483647 h 228"/>
                  <a:gd name="T8" fmla="*/ 2147483647 w 138"/>
                  <a:gd name="T9" fmla="*/ 2147483647 h 228"/>
                  <a:gd name="T10" fmla="*/ 2147483647 w 138"/>
                  <a:gd name="T11" fmla="*/ 2147483647 h 228"/>
                  <a:gd name="T12" fmla="*/ 2147483647 w 138"/>
                  <a:gd name="T13" fmla="*/ 2147483647 h 228"/>
                  <a:gd name="T14" fmla="*/ 2147483647 w 138"/>
                  <a:gd name="T15" fmla="*/ 2147483647 h 228"/>
                  <a:gd name="T16" fmla="*/ 2147483647 w 138"/>
                  <a:gd name="T17" fmla="*/ 2147483647 h 228"/>
                  <a:gd name="T18" fmla="*/ 2147483647 w 138"/>
                  <a:gd name="T19" fmla="*/ 2147483647 h 228"/>
                  <a:gd name="T20" fmla="*/ 0 w 138"/>
                  <a:gd name="T21" fmla="*/ 2147483647 h 228"/>
                  <a:gd name="T22" fmla="*/ 0 w 138"/>
                  <a:gd name="T23" fmla="*/ 2147483647 h 228"/>
                  <a:gd name="T24" fmla="*/ 2147483647 w 138"/>
                  <a:gd name="T25" fmla="*/ 2147483647 h 228"/>
                  <a:gd name="T26" fmla="*/ 2147483647 w 138"/>
                  <a:gd name="T27" fmla="*/ 2147483647 h 228"/>
                  <a:gd name="T28" fmla="*/ 2147483647 w 138"/>
                  <a:gd name="T29" fmla="*/ 2147483647 h 228"/>
                  <a:gd name="T30" fmla="*/ 2147483647 w 138"/>
                  <a:gd name="T31" fmla="*/ 2147483647 h 228"/>
                  <a:gd name="T32" fmla="*/ 2147483647 w 138"/>
                  <a:gd name="T33" fmla="*/ 2147483647 h 228"/>
                  <a:gd name="T34" fmla="*/ 2147483647 w 138"/>
                  <a:gd name="T35" fmla="*/ 2147483647 h 228"/>
                  <a:gd name="T36" fmla="*/ 2147483647 w 138"/>
                  <a:gd name="T37" fmla="*/ 2147483647 h 228"/>
                  <a:gd name="T38" fmla="*/ 0 w 138"/>
                  <a:gd name="T39" fmla="*/ 2147483647 h 228"/>
                  <a:gd name="T40" fmla="*/ 2147483647 w 138"/>
                  <a:gd name="T41" fmla="*/ 0 h 228"/>
                  <a:gd name="T42" fmla="*/ 2147483647 w 138"/>
                  <a:gd name="T43" fmla="*/ 2147483647 h 228"/>
                  <a:gd name="T44" fmla="*/ 2147483647 w 138"/>
                  <a:gd name="T45" fmla="*/ 2147483647 h 228"/>
                  <a:gd name="T46" fmla="*/ 2147483647 w 138"/>
                  <a:gd name="T47" fmla="*/ 2147483647 h 228"/>
                  <a:gd name="T48" fmla="*/ 2147483647 w 138"/>
                  <a:gd name="T49" fmla="*/ 2147483647 h 228"/>
                  <a:gd name="T50" fmla="*/ 2147483647 w 138"/>
                  <a:gd name="T51" fmla="*/ 2147483647 h 228"/>
                  <a:gd name="T52" fmla="*/ 2147483647 w 138"/>
                  <a:gd name="T53" fmla="*/ 2147483647 h 228"/>
                  <a:gd name="T54" fmla="*/ 2147483647 w 138"/>
                  <a:gd name="T55" fmla="*/ 2147483647 h 228"/>
                  <a:gd name="T56" fmla="*/ 2147483647 w 138"/>
                  <a:gd name="T57" fmla="*/ 2147483647 h 228"/>
                  <a:gd name="T58" fmla="*/ 2147483647 w 138"/>
                  <a:gd name="T59" fmla="*/ 2147483647 h 228"/>
                  <a:gd name="T60" fmla="*/ 2147483647 w 138"/>
                  <a:gd name="T61" fmla="*/ 2147483647 h 228"/>
                  <a:gd name="T62" fmla="*/ 2147483647 w 138"/>
                  <a:gd name="T63" fmla="*/ 0 h 228"/>
                  <a:gd name="T64" fmla="*/ 2147483647 w 138"/>
                  <a:gd name="T65" fmla="*/ 2147483647 h 228"/>
                  <a:gd name="T66" fmla="*/ 2147483647 w 138"/>
                  <a:gd name="T67" fmla="*/ 2147483647 h 228"/>
                  <a:gd name="T68" fmla="*/ 2147483647 w 138"/>
                  <a:gd name="T69" fmla="*/ 2147483647 h 228"/>
                  <a:gd name="T70" fmla="*/ 2147483647 w 138"/>
                  <a:gd name="T71" fmla="*/ 2147483647 h 228"/>
                  <a:gd name="T72" fmla="*/ 2147483647 w 138"/>
                  <a:gd name="T73" fmla="*/ 2147483647 h 228"/>
                  <a:gd name="T74" fmla="*/ 2147483647 w 138"/>
                  <a:gd name="T75" fmla="*/ 2147483647 h 228"/>
                  <a:gd name="T76" fmla="*/ 2147483647 w 138"/>
                  <a:gd name="T77" fmla="*/ 2147483647 h 228"/>
                  <a:gd name="T78" fmla="*/ 2147483647 w 138"/>
                  <a:gd name="T79" fmla="*/ 2147483647 h 228"/>
                  <a:gd name="T80" fmla="*/ 2147483647 w 138"/>
                  <a:gd name="T81" fmla="*/ 2147483647 h 228"/>
                  <a:gd name="T82" fmla="*/ 2147483647 w 138"/>
                  <a:gd name="T83" fmla="*/ 2147483647 h 22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8"/>
                  <a:gd name="T127" fmla="*/ 0 h 228"/>
                  <a:gd name="T128" fmla="*/ 138 w 138"/>
                  <a:gd name="T129" fmla="*/ 228 h 22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8" h="228">
                    <a:moveTo>
                      <a:pt x="14" y="0"/>
                    </a:moveTo>
                    <a:lnTo>
                      <a:pt x="14" y="50"/>
                    </a:lnTo>
                    <a:lnTo>
                      <a:pt x="14" y="58"/>
                    </a:lnTo>
                    <a:lnTo>
                      <a:pt x="16" y="66"/>
                    </a:lnTo>
                    <a:lnTo>
                      <a:pt x="20" y="70"/>
                    </a:lnTo>
                    <a:lnTo>
                      <a:pt x="24" y="76"/>
                    </a:lnTo>
                    <a:lnTo>
                      <a:pt x="48" y="96"/>
                    </a:lnTo>
                    <a:lnTo>
                      <a:pt x="56" y="104"/>
                    </a:lnTo>
                    <a:lnTo>
                      <a:pt x="58" y="110"/>
                    </a:lnTo>
                    <a:lnTo>
                      <a:pt x="58" y="114"/>
                    </a:lnTo>
                    <a:lnTo>
                      <a:pt x="56" y="122"/>
                    </a:lnTo>
                    <a:lnTo>
                      <a:pt x="48" y="132"/>
                    </a:lnTo>
                    <a:lnTo>
                      <a:pt x="24" y="152"/>
                    </a:lnTo>
                    <a:lnTo>
                      <a:pt x="20" y="156"/>
                    </a:lnTo>
                    <a:lnTo>
                      <a:pt x="16" y="162"/>
                    </a:lnTo>
                    <a:lnTo>
                      <a:pt x="14" y="168"/>
                    </a:lnTo>
                    <a:lnTo>
                      <a:pt x="14" y="176"/>
                    </a:lnTo>
                    <a:lnTo>
                      <a:pt x="14" y="228"/>
                    </a:lnTo>
                    <a:lnTo>
                      <a:pt x="0" y="228"/>
                    </a:lnTo>
                    <a:lnTo>
                      <a:pt x="0" y="172"/>
                    </a:lnTo>
                    <a:lnTo>
                      <a:pt x="0" y="162"/>
                    </a:lnTo>
                    <a:lnTo>
                      <a:pt x="2" y="154"/>
                    </a:lnTo>
                    <a:lnTo>
                      <a:pt x="8" y="148"/>
                    </a:lnTo>
                    <a:lnTo>
                      <a:pt x="14" y="142"/>
                    </a:lnTo>
                    <a:lnTo>
                      <a:pt x="36" y="122"/>
                    </a:lnTo>
                    <a:lnTo>
                      <a:pt x="40" y="118"/>
                    </a:lnTo>
                    <a:lnTo>
                      <a:pt x="42" y="114"/>
                    </a:lnTo>
                    <a:lnTo>
                      <a:pt x="40" y="110"/>
                    </a:lnTo>
                    <a:lnTo>
                      <a:pt x="36" y="106"/>
                    </a:lnTo>
                    <a:lnTo>
                      <a:pt x="14" y="86"/>
                    </a:lnTo>
                    <a:lnTo>
                      <a:pt x="8" y="80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  <a:moveTo>
                      <a:pt x="124" y="228"/>
                    </a:moveTo>
                    <a:lnTo>
                      <a:pt x="124" y="176"/>
                    </a:lnTo>
                    <a:lnTo>
                      <a:pt x="124" y="168"/>
                    </a:lnTo>
                    <a:lnTo>
                      <a:pt x="122" y="162"/>
                    </a:lnTo>
                    <a:lnTo>
                      <a:pt x="118" y="156"/>
                    </a:lnTo>
                    <a:lnTo>
                      <a:pt x="114" y="152"/>
                    </a:lnTo>
                    <a:lnTo>
                      <a:pt x="90" y="132"/>
                    </a:lnTo>
                    <a:lnTo>
                      <a:pt x="82" y="122"/>
                    </a:lnTo>
                    <a:lnTo>
                      <a:pt x="80" y="114"/>
                    </a:lnTo>
                    <a:lnTo>
                      <a:pt x="80" y="110"/>
                    </a:lnTo>
                    <a:lnTo>
                      <a:pt x="82" y="104"/>
                    </a:lnTo>
                    <a:lnTo>
                      <a:pt x="90" y="96"/>
                    </a:lnTo>
                    <a:lnTo>
                      <a:pt x="114" y="76"/>
                    </a:lnTo>
                    <a:lnTo>
                      <a:pt x="118" y="70"/>
                    </a:lnTo>
                    <a:lnTo>
                      <a:pt x="122" y="66"/>
                    </a:lnTo>
                    <a:lnTo>
                      <a:pt x="124" y="58"/>
                    </a:lnTo>
                    <a:lnTo>
                      <a:pt x="124" y="50"/>
                    </a:lnTo>
                    <a:lnTo>
                      <a:pt x="124" y="0"/>
                    </a:lnTo>
                    <a:lnTo>
                      <a:pt x="138" y="0"/>
                    </a:lnTo>
                    <a:lnTo>
                      <a:pt x="138" y="56"/>
                    </a:lnTo>
                    <a:lnTo>
                      <a:pt x="138" y="66"/>
                    </a:lnTo>
                    <a:lnTo>
                      <a:pt x="136" y="72"/>
                    </a:lnTo>
                    <a:lnTo>
                      <a:pt x="132" y="80"/>
                    </a:lnTo>
                    <a:lnTo>
                      <a:pt x="124" y="86"/>
                    </a:lnTo>
                    <a:lnTo>
                      <a:pt x="102" y="106"/>
                    </a:lnTo>
                    <a:lnTo>
                      <a:pt x="98" y="110"/>
                    </a:lnTo>
                    <a:lnTo>
                      <a:pt x="96" y="114"/>
                    </a:lnTo>
                    <a:lnTo>
                      <a:pt x="98" y="118"/>
                    </a:lnTo>
                    <a:lnTo>
                      <a:pt x="102" y="122"/>
                    </a:lnTo>
                    <a:lnTo>
                      <a:pt x="124" y="142"/>
                    </a:lnTo>
                    <a:lnTo>
                      <a:pt x="132" y="148"/>
                    </a:lnTo>
                    <a:lnTo>
                      <a:pt x="136" y="154"/>
                    </a:lnTo>
                    <a:lnTo>
                      <a:pt x="138" y="162"/>
                    </a:lnTo>
                    <a:lnTo>
                      <a:pt x="138" y="172"/>
                    </a:lnTo>
                    <a:lnTo>
                      <a:pt x="138" y="228"/>
                    </a:lnTo>
                    <a:lnTo>
                      <a:pt x="124" y="2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47" name="Freeform 17"/>
              <p:cNvSpPr>
                <a:spLocks noChangeArrowheads="1"/>
              </p:cNvSpPr>
              <p:nvPr/>
            </p:nvSpPr>
            <p:spPr bwMode="auto">
              <a:xfrm>
                <a:off x="63499" y="166689"/>
                <a:ext cx="165100" cy="279400"/>
              </a:xfrm>
              <a:custGeom>
                <a:avLst/>
                <a:gdLst>
                  <a:gd name="T0" fmla="*/ 0 w 94"/>
                  <a:gd name="T1" fmla="*/ 2147483647 h 160"/>
                  <a:gd name="T2" fmla="*/ 2147483647 w 94"/>
                  <a:gd name="T3" fmla="*/ 2147483647 h 160"/>
                  <a:gd name="T4" fmla="*/ 2147483647 w 94"/>
                  <a:gd name="T5" fmla="*/ 2147483647 h 160"/>
                  <a:gd name="T6" fmla="*/ 2147483647 w 94"/>
                  <a:gd name="T7" fmla="*/ 2147483647 h 160"/>
                  <a:gd name="T8" fmla="*/ 2147483647 w 94"/>
                  <a:gd name="T9" fmla="*/ 2147483647 h 160"/>
                  <a:gd name="T10" fmla="*/ 2147483647 w 94"/>
                  <a:gd name="T11" fmla="*/ 2147483647 h 160"/>
                  <a:gd name="T12" fmla="*/ 2147483647 w 94"/>
                  <a:gd name="T13" fmla="*/ 2147483647 h 160"/>
                  <a:gd name="T14" fmla="*/ 2147483647 w 94"/>
                  <a:gd name="T15" fmla="*/ 2147483647 h 160"/>
                  <a:gd name="T16" fmla="*/ 2147483647 w 94"/>
                  <a:gd name="T17" fmla="*/ 2147483647 h 160"/>
                  <a:gd name="T18" fmla="*/ 2147483647 w 94"/>
                  <a:gd name="T19" fmla="*/ 2147483647 h 160"/>
                  <a:gd name="T20" fmla="*/ 2147483647 w 94"/>
                  <a:gd name="T21" fmla="*/ 2147483647 h 160"/>
                  <a:gd name="T22" fmla="*/ 2147483647 w 94"/>
                  <a:gd name="T23" fmla="*/ 2147483647 h 160"/>
                  <a:gd name="T24" fmla="*/ 2147483647 w 94"/>
                  <a:gd name="T25" fmla="*/ 2147483647 h 160"/>
                  <a:gd name="T26" fmla="*/ 2147483647 w 94"/>
                  <a:gd name="T27" fmla="*/ 2147483647 h 160"/>
                  <a:gd name="T28" fmla="*/ 2147483647 w 94"/>
                  <a:gd name="T29" fmla="*/ 2147483647 h 160"/>
                  <a:gd name="T30" fmla="*/ 2147483647 w 94"/>
                  <a:gd name="T31" fmla="*/ 2147483647 h 160"/>
                  <a:gd name="T32" fmla="*/ 2147483647 w 94"/>
                  <a:gd name="T33" fmla="*/ 2147483647 h 160"/>
                  <a:gd name="T34" fmla="*/ 2147483647 w 94"/>
                  <a:gd name="T35" fmla="*/ 0 h 160"/>
                  <a:gd name="T36" fmla="*/ 2147483647 w 94"/>
                  <a:gd name="T37" fmla="*/ 0 h 160"/>
                  <a:gd name="T38" fmla="*/ 2147483647 w 94"/>
                  <a:gd name="T39" fmla="*/ 0 h 160"/>
                  <a:gd name="T40" fmla="*/ 2147483647 w 94"/>
                  <a:gd name="T41" fmla="*/ 0 h 160"/>
                  <a:gd name="T42" fmla="*/ 2147483647 w 94"/>
                  <a:gd name="T43" fmla="*/ 2147483647 h 160"/>
                  <a:gd name="T44" fmla="*/ 2147483647 w 94"/>
                  <a:gd name="T45" fmla="*/ 2147483647 h 160"/>
                  <a:gd name="T46" fmla="*/ 2147483647 w 94"/>
                  <a:gd name="T47" fmla="*/ 2147483647 h 160"/>
                  <a:gd name="T48" fmla="*/ 2147483647 w 94"/>
                  <a:gd name="T49" fmla="*/ 2147483647 h 160"/>
                  <a:gd name="T50" fmla="*/ 2147483647 w 94"/>
                  <a:gd name="T51" fmla="*/ 2147483647 h 160"/>
                  <a:gd name="T52" fmla="*/ 2147483647 w 94"/>
                  <a:gd name="T53" fmla="*/ 2147483647 h 160"/>
                  <a:gd name="T54" fmla="*/ 2147483647 w 94"/>
                  <a:gd name="T55" fmla="*/ 2147483647 h 160"/>
                  <a:gd name="T56" fmla="*/ 2147483647 w 94"/>
                  <a:gd name="T57" fmla="*/ 2147483647 h 160"/>
                  <a:gd name="T58" fmla="*/ 2147483647 w 94"/>
                  <a:gd name="T59" fmla="*/ 2147483647 h 160"/>
                  <a:gd name="T60" fmla="*/ 2147483647 w 94"/>
                  <a:gd name="T61" fmla="*/ 2147483647 h 160"/>
                  <a:gd name="T62" fmla="*/ 2147483647 w 94"/>
                  <a:gd name="T63" fmla="*/ 2147483647 h 160"/>
                  <a:gd name="T64" fmla="*/ 2147483647 w 94"/>
                  <a:gd name="T65" fmla="*/ 2147483647 h 160"/>
                  <a:gd name="T66" fmla="*/ 0 w 94"/>
                  <a:gd name="T67" fmla="*/ 2147483647 h 160"/>
                  <a:gd name="T68" fmla="*/ 0 w 94"/>
                  <a:gd name="T69" fmla="*/ 2147483647 h 1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4"/>
                  <a:gd name="T106" fmla="*/ 0 h 160"/>
                  <a:gd name="T107" fmla="*/ 94 w 94"/>
                  <a:gd name="T108" fmla="*/ 160 h 1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4" h="160">
                    <a:moveTo>
                      <a:pt x="0" y="160"/>
                    </a:moveTo>
                    <a:lnTo>
                      <a:pt x="48" y="160"/>
                    </a:lnTo>
                    <a:lnTo>
                      <a:pt x="94" y="160"/>
                    </a:lnTo>
                    <a:lnTo>
                      <a:pt x="94" y="134"/>
                    </a:lnTo>
                    <a:lnTo>
                      <a:pt x="58" y="98"/>
                    </a:lnTo>
                    <a:lnTo>
                      <a:pt x="54" y="94"/>
                    </a:lnTo>
                    <a:lnTo>
                      <a:pt x="52" y="90"/>
                    </a:lnTo>
                    <a:lnTo>
                      <a:pt x="52" y="78"/>
                    </a:lnTo>
                    <a:lnTo>
                      <a:pt x="52" y="44"/>
                    </a:lnTo>
                    <a:lnTo>
                      <a:pt x="52" y="38"/>
                    </a:lnTo>
                    <a:lnTo>
                      <a:pt x="54" y="32"/>
                    </a:lnTo>
                    <a:lnTo>
                      <a:pt x="62" y="22"/>
                    </a:lnTo>
                    <a:lnTo>
                      <a:pt x="76" y="10"/>
                    </a:lnTo>
                    <a:lnTo>
                      <a:pt x="82" y="6"/>
                    </a:lnTo>
                    <a:lnTo>
                      <a:pt x="88" y="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10"/>
                    </a:lnTo>
                    <a:lnTo>
                      <a:pt x="32" y="22"/>
                    </a:lnTo>
                    <a:lnTo>
                      <a:pt x="38" y="32"/>
                    </a:lnTo>
                    <a:lnTo>
                      <a:pt x="42" y="38"/>
                    </a:lnTo>
                    <a:lnTo>
                      <a:pt x="42" y="44"/>
                    </a:lnTo>
                    <a:lnTo>
                      <a:pt x="42" y="78"/>
                    </a:lnTo>
                    <a:lnTo>
                      <a:pt x="42" y="90"/>
                    </a:lnTo>
                    <a:lnTo>
                      <a:pt x="40" y="94"/>
                    </a:lnTo>
                    <a:lnTo>
                      <a:pt x="38" y="98"/>
                    </a:lnTo>
                    <a:lnTo>
                      <a:pt x="0" y="134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</p:grpSp>
      </p:grpSp>
      <p:sp>
        <p:nvSpPr>
          <p:cNvPr id="48" name="文本框 18"/>
          <p:cNvSpPr txBox="1">
            <a:spLocks noChangeArrowheads="1"/>
          </p:cNvSpPr>
          <p:nvPr/>
        </p:nvSpPr>
        <p:spPr bwMode="auto">
          <a:xfrm>
            <a:off x="5044440" y="3021330"/>
            <a:ext cx="179832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资金日报明细表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230495" y="3388995"/>
            <a:ext cx="146748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Document template</a:t>
            </a:r>
            <a:endParaRPr lang="zh-CN" altLang="en-US" sz="1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0" name="组合 22"/>
          <p:cNvGrpSpPr/>
          <p:nvPr/>
        </p:nvGrpSpPr>
        <p:grpSpPr bwMode="auto">
          <a:xfrm>
            <a:off x="7308652" y="1833806"/>
            <a:ext cx="865250" cy="865250"/>
            <a:chOff x="0" y="0"/>
            <a:chExt cx="1403797" cy="1403797"/>
          </a:xfrm>
          <a:solidFill>
            <a:schemeClr val="tx2">
              <a:lumMod val="75000"/>
            </a:schemeClr>
          </a:solidFill>
        </p:grpSpPr>
        <p:sp>
          <p:nvSpPr>
            <p:cNvPr id="51" name="椭圆 23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034EA2"/>
            </a:solidFill>
            <a:ln w="12700">
              <a:solidFill>
                <a:srgbClr val="034EA2"/>
              </a:solidFill>
              <a:beve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sym typeface="方正兰亭黑_GBK" panose="02000000000000000000" pitchFamily="2" charset="-122"/>
              </a:endParaRPr>
            </a:p>
          </p:txBody>
        </p:sp>
        <p:grpSp>
          <p:nvGrpSpPr>
            <p:cNvPr id="52" name="组合 24"/>
            <p:cNvGrpSpPr/>
            <p:nvPr/>
          </p:nvGrpSpPr>
          <p:grpSpPr bwMode="auto">
            <a:xfrm>
              <a:off x="282958" y="324214"/>
              <a:ext cx="799244" cy="731504"/>
              <a:chOff x="0" y="0"/>
              <a:chExt cx="550987" cy="504288"/>
            </a:xfrm>
            <a:grpFill/>
          </p:grpSpPr>
          <p:sp>
            <p:nvSpPr>
              <p:cNvPr id="53" name="Freeform 26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57759" cy="359114"/>
              </a:xfrm>
              <a:custGeom>
                <a:avLst/>
                <a:gdLst>
                  <a:gd name="T0" fmla="*/ 2147483647 w 52"/>
                  <a:gd name="T1" fmla="*/ 1287720650 h 52"/>
                  <a:gd name="T2" fmla="*/ 2147483647 w 52"/>
                  <a:gd name="T3" fmla="*/ 1096948243 h 52"/>
                  <a:gd name="T4" fmla="*/ 2147483647 w 52"/>
                  <a:gd name="T5" fmla="*/ 953868938 h 52"/>
                  <a:gd name="T6" fmla="*/ 2147483647 w 52"/>
                  <a:gd name="T7" fmla="*/ 620017227 h 52"/>
                  <a:gd name="T8" fmla="*/ 2147483647 w 52"/>
                  <a:gd name="T9" fmla="*/ 572317219 h 52"/>
                  <a:gd name="T10" fmla="*/ 1893363828 w 52"/>
                  <a:gd name="T11" fmla="*/ 620017227 h 52"/>
                  <a:gd name="T12" fmla="*/ 2035366631 w 52"/>
                  <a:gd name="T13" fmla="*/ 333851711 h 52"/>
                  <a:gd name="T14" fmla="*/ 1751361025 w 52"/>
                  <a:gd name="T15" fmla="*/ 95386203 h 52"/>
                  <a:gd name="T16" fmla="*/ 1514689686 w 52"/>
                  <a:gd name="T17" fmla="*/ 333851711 h 52"/>
                  <a:gd name="T18" fmla="*/ 1372686883 w 52"/>
                  <a:gd name="T19" fmla="*/ 47693102 h 52"/>
                  <a:gd name="T20" fmla="*/ 1278018348 w 52"/>
                  <a:gd name="T21" fmla="*/ 0 h 52"/>
                  <a:gd name="T22" fmla="*/ 899351086 w 52"/>
                  <a:gd name="T23" fmla="*/ 95386203 h 52"/>
                  <a:gd name="T24" fmla="*/ 852016818 w 52"/>
                  <a:gd name="T25" fmla="*/ 429237915 h 52"/>
                  <a:gd name="T26" fmla="*/ 568011212 w 52"/>
                  <a:gd name="T27" fmla="*/ 190772406 h 52"/>
                  <a:gd name="T28" fmla="*/ 284005606 w 52"/>
                  <a:gd name="T29" fmla="*/ 476931016 h 52"/>
                  <a:gd name="T30" fmla="*/ 473342677 w 52"/>
                  <a:gd name="T31" fmla="*/ 715403430 h 52"/>
                  <a:gd name="T32" fmla="*/ 142002803 w 52"/>
                  <a:gd name="T33" fmla="*/ 763096532 h 52"/>
                  <a:gd name="T34" fmla="*/ 94668535 w 52"/>
                  <a:gd name="T35" fmla="*/ 810789634 h 52"/>
                  <a:gd name="T36" fmla="*/ 0 w 52"/>
                  <a:gd name="T37" fmla="*/ 1192334446 h 52"/>
                  <a:gd name="T38" fmla="*/ 331339874 w 52"/>
                  <a:gd name="T39" fmla="*/ 1287720650 h 52"/>
                  <a:gd name="T40" fmla="*/ 94668535 w 52"/>
                  <a:gd name="T41" fmla="*/ 1478493056 h 52"/>
                  <a:gd name="T42" fmla="*/ 189337071 w 52"/>
                  <a:gd name="T43" fmla="*/ 1860044775 h 52"/>
                  <a:gd name="T44" fmla="*/ 284005606 w 52"/>
                  <a:gd name="T45" fmla="*/ 1907737877 h 52"/>
                  <a:gd name="T46" fmla="*/ 568011212 w 52"/>
                  <a:gd name="T47" fmla="*/ 1907737877 h 52"/>
                  <a:gd name="T48" fmla="*/ 473342677 w 52"/>
                  <a:gd name="T49" fmla="*/ 2147483647 h 52"/>
                  <a:gd name="T50" fmla="*/ 804682551 w 52"/>
                  <a:gd name="T51" fmla="*/ 2147483647 h 52"/>
                  <a:gd name="T52" fmla="*/ 994019622 w 52"/>
                  <a:gd name="T53" fmla="*/ 2146203385 h 52"/>
                  <a:gd name="T54" fmla="*/ 1088688157 w 52"/>
                  <a:gd name="T55" fmla="*/ 2147483647 h 52"/>
                  <a:gd name="T56" fmla="*/ 1136022425 w 52"/>
                  <a:gd name="T57" fmla="*/ 2147483647 h 52"/>
                  <a:gd name="T58" fmla="*/ 1514689686 w 52"/>
                  <a:gd name="T59" fmla="*/ 2147483647 h 52"/>
                  <a:gd name="T60" fmla="*/ 1562023954 w 52"/>
                  <a:gd name="T61" fmla="*/ 2147483647 h 52"/>
                  <a:gd name="T62" fmla="*/ 1656692489 w 52"/>
                  <a:gd name="T63" fmla="*/ 2098510283 h 52"/>
                  <a:gd name="T64" fmla="*/ 1893363828 w 52"/>
                  <a:gd name="T65" fmla="*/ 2147483647 h 52"/>
                  <a:gd name="T66" fmla="*/ 2147483647 w 52"/>
                  <a:gd name="T67" fmla="*/ 2050817182 h 52"/>
                  <a:gd name="T68" fmla="*/ 2147483647 w 52"/>
                  <a:gd name="T69" fmla="*/ 1955430978 h 52"/>
                  <a:gd name="T70" fmla="*/ 2035366631 w 52"/>
                  <a:gd name="T71" fmla="*/ 1669265463 h 52"/>
                  <a:gd name="T72" fmla="*/ 2147483647 w 52"/>
                  <a:gd name="T73" fmla="*/ 1716958564 h 52"/>
                  <a:gd name="T74" fmla="*/ 2147483647 w 52"/>
                  <a:gd name="T75" fmla="*/ 1383106853 h 52"/>
                  <a:gd name="T76" fmla="*/ 1562023954 w 52"/>
                  <a:gd name="T77" fmla="*/ 1335413751 h 52"/>
                  <a:gd name="T78" fmla="*/ 899351086 w 52"/>
                  <a:gd name="T79" fmla="*/ 1192334446 h 52"/>
                  <a:gd name="T80" fmla="*/ 1562023954 w 52"/>
                  <a:gd name="T81" fmla="*/ 1335413751 h 5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2"/>
                  <a:gd name="T124" fmla="*/ 0 h 52"/>
                  <a:gd name="T125" fmla="*/ 52 w 52"/>
                  <a:gd name="T126" fmla="*/ 52 h 5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2" h="52">
                    <a:moveTo>
                      <a:pt x="52" y="27"/>
                    </a:moveTo>
                    <a:cubicBezTo>
                      <a:pt x="52" y="27"/>
                      <a:pt x="52" y="27"/>
                      <a:pt x="51" y="27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2" y="20"/>
                    </a:cubicBezTo>
                    <a:cubicBezTo>
                      <a:pt x="52" y="20"/>
                      <a:pt x="52" y="20"/>
                      <a:pt x="51" y="19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2"/>
                      <a:pt x="48" y="12"/>
                      <a:pt x="48" y="12"/>
                    </a:cubicBezTo>
                    <a:cubicBezTo>
                      <a:pt x="48" y="12"/>
                      <a:pt x="47" y="12"/>
                      <a:pt x="47" y="12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5" y="2"/>
                      <a:pt x="35" y="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2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1" y="32"/>
                      <a:pt x="1" y="33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40"/>
                      <a:pt x="4" y="40"/>
                      <a:pt x="5" y="40"/>
                    </a:cubicBezTo>
                    <a:cubicBezTo>
                      <a:pt x="5" y="40"/>
                      <a:pt x="5" y="40"/>
                      <a:pt x="6" y="40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6"/>
                      <a:pt x="10" y="47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17" y="50"/>
                      <a:pt x="17" y="50"/>
                    </a:cubicBezTo>
                    <a:cubicBezTo>
                      <a:pt x="17" y="50"/>
                      <a:pt x="18" y="50"/>
                      <a:pt x="18" y="50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1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3" y="51"/>
                      <a:pt x="33" y="51"/>
                    </a:cubicBezTo>
                    <a:cubicBezTo>
                      <a:pt x="33" y="51"/>
                      <a:pt x="33" y="50"/>
                      <a:pt x="33" y="50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40" y="48"/>
                    </a:cubicBezTo>
                    <a:cubicBezTo>
                      <a:pt x="40" y="48"/>
                      <a:pt x="40" y="48"/>
                      <a:pt x="41" y="48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6" y="42"/>
                    </a:cubicBezTo>
                    <a:cubicBezTo>
                      <a:pt x="46" y="42"/>
                      <a:pt x="46" y="42"/>
                      <a:pt x="46" y="41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7"/>
                      <a:pt x="50" y="36"/>
                      <a:pt x="50" y="36"/>
                    </a:cubicBezTo>
                    <a:cubicBezTo>
                      <a:pt x="50" y="36"/>
                      <a:pt x="51" y="36"/>
                      <a:pt x="51" y="35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8"/>
                      <a:pt x="52" y="28"/>
                      <a:pt x="52" y="27"/>
                    </a:cubicBezTo>
                    <a:close/>
                    <a:moveTo>
                      <a:pt x="33" y="28"/>
                    </a:moveTo>
                    <a:cubicBezTo>
                      <a:pt x="32" y="31"/>
                      <a:pt x="28" y="34"/>
                      <a:pt x="25" y="33"/>
                    </a:cubicBezTo>
                    <a:cubicBezTo>
                      <a:pt x="21" y="32"/>
                      <a:pt x="18" y="28"/>
                      <a:pt x="19" y="25"/>
                    </a:cubicBezTo>
                    <a:cubicBezTo>
                      <a:pt x="20" y="21"/>
                      <a:pt x="24" y="18"/>
                      <a:pt x="28" y="19"/>
                    </a:cubicBezTo>
                    <a:cubicBezTo>
                      <a:pt x="32" y="20"/>
                      <a:pt x="34" y="24"/>
                      <a:pt x="33" y="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54" name="Freeform 27"/>
              <p:cNvSpPr>
                <a:spLocks noEditPoints="1" noChangeArrowheads="1"/>
              </p:cNvSpPr>
              <p:nvPr/>
            </p:nvSpPr>
            <p:spPr bwMode="auto">
              <a:xfrm>
                <a:off x="296538" y="248324"/>
                <a:ext cx="254449" cy="255964"/>
              </a:xfrm>
              <a:custGeom>
                <a:avLst/>
                <a:gdLst>
                  <a:gd name="T0" fmla="*/ 1560673257 w 37"/>
                  <a:gd name="T1" fmla="*/ 1387878316 h 37"/>
                  <a:gd name="T2" fmla="*/ 1466086999 w 37"/>
                  <a:gd name="T3" fmla="*/ 1148593483 h 37"/>
                  <a:gd name="T4" fmla="*/ 1702552644 w 37"/>
                  <a:gd name="T5" fmla="*/ 1196451833 h 37"/>
                  <a:gd name="T6" fmla="*/ 1749845773 w 37"/>
                  <a:gd name="T7" fmla="*/ 957160083 h 37"/>
                  <a:gd name="T8" fmla="*/ 1702552644 w 37"/>
                  <a:gd name="T9" fmla="*/ 861443383 h 37"/>
                  <a:gd name="T10" fmla="*/ 1513380128 w 37"/>
                  <a:gd name="T11" fmla="*/ 765726683 h 37"/>
                  <a:gd name="T12" fmla="*/ 1749845773 w 37"/>
                  <a:gd name="T13" fmla="*/ 670009983 h 37"/>
                  <a:gd name="T14" fmla="*/ 1655259515 w 37"/>
                  <a:gd name="T15" fmla="*/ 430725150 h 37"/>
                  <a:gd name="T16" fmla="*/ 1418793870 w 37"/>
                  <a:gd name="T17" fmla="*/ 478576583 h 37"/>
                  <a:gd name="T18" fmla="*/ 1466086999 w 37"/>
                  <a:gd name="T19" fmla="*/ 239291750 h 37"/>
                  <a:gd name="T20" fmla="*/ 1418793870 w 37"/>
                  <a:gd name="T21" fmla="*/ 191433400 h 37"/>
                  <a:gd name="T22" fmla="*/ 1135035096 w 37"/>
                  <a:gd name="T23" fmla="*/ 95716700 h 37"/>
                  <a:gd name="T24" fmla="*/ 993155709 w 37"/>
                  <a:gd name="T25" fmla="*/ 239291750 h 37"/>
                  <a:gd name="T26" fmla="*/ 898569451 w 37"/>
                  <a:gd name="T27" fmla="*/ 0 h 37"/>
                  <a:gd name="T28" fmla="*/ 662103806 w 37"/>
                  <a:gd name="T29" fmla="*/ 47858350 h 37"/>
                  <a:gd name="T30" fmla="*/ 662103806 w 37"/>
                  <a:gd name="T31" fmla="*/ 239291750 h 37"/>
                  <a:gd name="T32" fmla="*/ 472931290 w 37"/>
                  <a:gd name="T33" fmla="*/ 143575050 h 37"/>
                  <a:gd name="T34" fmla="*/ 378345032 w 37"/>
                  <a:gd name="T35" fmla="*/ 143575050 h 37"/>
                  <a:gd name="T36" fmla="*/ 189172516 w 37"/>
                  <a:gd name="T37" fmla="*/ 335008450 h 37"/>
                  <a:gd name="T38" fmla="*/ 331051903 w 37"/>
                  <a:gd name="T39" fmla="*/ 526434933 h 37"/>
                  <a:gd name="T40" fmla="*/ 141879387 w 37"/>
                  <a:gd name="T41" fmla="*/ 526434933 h 37"/>
                  <a:gd name="T42" fmla="*/ 0 w 37"/>
                  <a:gd name="T43" fmla="*/ 813585033 h 37"/>
                  <a:gd name="T44" fmla="*/ 47293129 w 37"/>
                  <a:gd name="T45" fmla="*/ 861443383 h 37"/>
                  <a:gd name="T46" fmla="*/ 236465645 w 37"/>
                  <a:gd name="T47" fmla="*/ 957160083 h 37"/>
                  <a:gd name="T48" fmla="*/ 47293129 w 37"/>
                  <a:gd name="T49" fmla="*/ 1100735133 h 37"/>
                  <a:gd name="T50" fmla="*/ 189172516 w 37"/>
                  <a:gd name="T51" fmla="*/ 1340019966 h 37"/>
                  <a:gd name="T52" fmla="*/ 378345032 w 37"/>
                  <a:gd name="T53" fmla="*/ 1292168534 h 37"/>
                  <a:gd name="T54" fmla="*/ 331051903 w 37"/>
                  <a:gd name="T55" fmla="*/ 1483595016 h 37"/>
                  <a:gd name="T56" fmla="*/ 331051903 w 37"/>
                  <a:gd name="T57" fmla="*/ 1579311716 h 37"/>
                  <a:gd name="T58" fmla="*/ 567517548 w 37"/>
                  <a:gd name="T59" fmla="*/ 1675028416 h 37"/>
                  <a:gd name="T60" fmla="*/ 614810677 w 37"/>
                  <a:gd name="T61" fmla="*/ 1675028416 h 37"/>
                  <a:gd name="T62" fmla="*/ 803983193 w 37"/>
                  <a:gd name="T63" fmla="*/ 1531453366 h 37"/>
                  <a:gd name="T64" fmla="*/ 803983193 w 37"/>
                  <a:gd name="T65" fmla="*/ 1770745116 h 37"/>
                  <a:gd name="T66" fmla="*/ 1087741967 w 37"/>
                  <a:gd name="T67" fmla="*/ 1722886766 h 37"/>
                  <a:gd name="T68" fmla="*/ 1135035096 w 37"/>
                  <a:gd name="T69" fmla="*/ 1675028416 h 37"/>
                  <a:gd name="T70" fmla="*/ 1182328225 w 37"/>
                  <a:gd name="T71" fmla="*/ 1483595016 h 37"/>
                  <a:gd name="T72" fmla="*/ 1324207612 w 37"/>
                  <a:gd name="T73" fmla="*/ 1627170066 h 37"/>
                  <a:gd name="T74" fmla="*/ 1560673257 w 37"/>
                  <a:gd name="T75" fmla="*/ 1435736666 h 37"/>
                  <a:gd name="T76" fmla="*/ 1040448838 w 37"/>
                  <a:gd name="T77" fmla="*/ 1052876783 h 37"/>
                  <a:gd name="T78" fmla="*/ 709396935 w 37"/>
                  <a:gd name="T79" fmla="*/ 717868333 h 37"/>
                  <a:gd name="T80" fmla="*/ 1040448838 w 37"/>
                  <a:gd name="T81" fmla="*/ 1052876783 h 3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"/>
                  <a:gd name="T124" fmla="*/ 0 h 37"/>
                  <a:gd name="T125" fmla="*/ 37 w 37"/>
                  <a:gd name="T126" fmla="*/ 37 h 3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" h="37">
                    <a:moveTo>
                      <a:pt x="33" y="29"/>
                    </a:moveTo>
                    <a:cubicBezTo>
                      <a:pt x="33" y="29"/>
                      <a:pt x="33" y="29"/>
                      <a:pt x="33" y="29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8"/>
                      <a:pt x="36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7" y="14"/>
                      <a:pt x="37" y="14"/>
                    </a:cubicBezTo>
                    <a:cubicBezTo>
                      <a:pt x="37" y="14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8"/>
                      <a:pt x="34" y="8"/>
                      <a:pt x="33" y="8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4"/>
                      <a:pt x="31" y="4"/>
                    </a:cubicBezTo>
                    <a:cubicBezTo>
                      <a:pt x="31" y="4"/>
                      <a:pt x="30" y="4"/>
                      <a:pt x="30" y="4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1"/>
                      <a:pt x="24" y="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7"/>
                      <a:pt x="4" y="7"/>
                    </a:cubicBezTo>
                    <a:cubicBezTo>
                      <a:pt x="4" y="7"/>
                      <a:pt x="4" y="8"/>
                      <a:pt x="5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4" y="28"/>
                    </a:cubicBezTo>
                    <a:cubicBezTo>
                      <a:pt x="4" y="29"/>
                      <a:pt x="4" y="29"/>
                      <a:pt x="4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5"/>
                      <a:pt x="12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4" y="36"/>
                      <a:pt x="24" y="36"/>
                    </a:cubicBezTo>
                    <a:cubicBezTo>
                      <a:pt x="24" y="36"/>
                      <a:pt x="24" y="35"/>
                      <a:pt x="24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29"/>
                    </a:cubicBezTo>
                    <a:close/>
                    <a:moveTo>
                      <a:pt x="22" y="22"/>
                    </a:moveTo>
                    <a:cubicBezTo>
                      <a:pt x="20" y="24"/>
                      <a:pt x="17" y="24"/>
                      <a:pt x="15" y="22"/>
                    </a:cubicBezTo>
                    <a:cubicBezTo>
                      <a:pt x="13" y="20"/>
                      <a:pt x="13" y="16"/>
                      <a:pt x="15" y="15"/>
                    </a:cubicBezTo>
                    <a:cubicBezTo>
                      <a:pt x="17" y="13"/>
                      <a:pt x="21" y="13"/>
                      <a:pt x="23" y="15"/>
                    </a:cubicBezTo>
                    <a:cubicBezTo>
                      <a:pt x="24" y="17"/>
                      <a:pt x="24" y="20"/>
                      <a:pt x="22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</p:grpSp>
      </p:grpSp>
      <p:sp>
        <p:nvSpPr>
          <p:cNvPr id="55" name="文本框 18"/>
          <p:cNvSpPr txBox="1">
            <a:spLocks noChangeArrowheads="1"/>
          </p:cNvSpPr>
          <p:nvPr/>
        </p:nvSpPr>
        <p:spPr bwMode="auto">
          <a:xfrm>
            <a:off x="6842125" y="3021330"/>
            <a:ext cx="179832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不可用款明细表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7028180" y="3388995"/>
            <a:ext cx="146748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Document template</a:t>
            </a:r>
            <a:endParaRPr lang="zh-CN" altLang="en-US" sz="1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23" grpId="0"/>
      <p:bldP spid="24" grpId="0"/>
      <p:bldP spid="25" grpId="0"/>
    </p:bldLst>
  </p:timing>
</p:sld>
</file>

<file path=ppt/tags/tag1.xml><?xml version="1.0" encoding="utf-8"?>
<p:tagLst xmlns:p="http://schemas.openxmlformats.org/presentationml/2006/main">
  <p:tag name="REFSHAPE" val="475196460"/>
  <p:tag name="KSO_WM_UNIT_PLACING_PICTURE_USER_VIEWPORT" val="{&quot;height&quot;:13425,&quot;width&quot;:14145}"/>
</p:tagLst>
</file>

<file path=ppt/theme/theme1.xml><?xml version="1.0" encoding="utf-8"?>
<a:theme xmlns:a="http://schemas.openxmlformats.org/drawingml/2006/main" name="www.33ppt.com">
  <a:themeElements>
    <a:clrScheme name="自定义 97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BC1D0"/>
      </a:accent1>
      <a:accent2>
        <a:srgbClr val="E8804E"/>
      </a:accent2>
      <a:accent3>
        <a:srgbClr val="7BC1D0"/>
      </a:accent3>
      <a:accent4>
        <a:srgbClr val="E8804E"/>
      </a:accent4>
      <a:accent5>
        <a:srgbClr val="7BC1D0"/>
      </a:accent5>
      <a:accent6>
        <a:srgbClr val="E8804E"/>
      </a:accent6>
      <a:hlink>
        <a:srgbClr val="007FA2"/>
      </a:hlink>
      <a:folHlink>
        <a:srgbClr val="FF495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723</Words>
  <Application>WPS 演示</Application>
  <PresentationFormat>全屏显示(16:9)</PresentationFormat>
  <Paragraphs>110</Paragraphs>
  <Slides>11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Open Sans</vt:lpstr>
      <vt:lpstr>冬青黑体简体中文 W3</vt:lpstr>
      <vt:lpstr>方正兰亭黑_GBK</vt:lpstr>
      <vt:lpstr>Calibri</vt:lpstr>
      <vt:lpstr>黑体</vt:lpstr>
      <vt:lpstr>Arial Unicode MS</vt:lpstr>
      <vt:lpstr>Segoe Print</vt:lpstr>
      <vt:lpstr>www.33ppt.com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www.33ppt.com</Company>
  <LinksUpToDate>false</LinksUpToDate>
  <SharedDoc>false</SharedDoc>
  <HyperlinksChanged>false</HyperlinksChanged>
  <AppVersion>14.0000</AppVersion>
  <Manager>www.33ppt.com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www.33ppt.com</dc:title>
  <dc:creator>www.33ppt.com</dc:creator>
  <cp:keywords>www.33ppt.com</cp:keywords>
  <dc:description>www.33ppt.com</dc:description>
  <dc:subject>www.33ppt.com</dc:subject>
  <cp:category>www.33ppt.com</cp:category>
  <cp:lastModifiedBy>黄敬良</cp:lastModifiedBy>
  <cp:revision>16</cp:revision>
  <dcterms:created xsi:type="dcterms:W3CDTF">2014-11-09T01:07:00Z</dcterms:created>
  <dcterms:modified xsi:type="dcterms:W3CDTF">2020-04-21T07:28:50Z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