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38" r:id="rId3"/>
    <p:sldId id="295" r:id="rId4"/>
    <p:sldId id="314" r:id="rId6"/>
    <p:sldId id="297" r:id="rId7"/>
    <p:sldId id="307" r:id="rId8"/>
    <p:sldId id="308" r:id="rId9"/>
    <p:sldId id="299" r:id="rId10"/>
    <p:sldId id="300" r:id="rId11"/>
    <p:sldId id="315" r:id="rId12"/>
    <p:sldId id="317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6000" autoAdjust="0"/>
  </p:normalViewPr>
  <p:slideViewPr>
    <p:cSldViewPr snapToGrid="0" showGuides="1">
      <p:cViewPr>
        <p:scale>
          <a:sx n="91" d="100"/>
          <a:sy n="91" d="100"/>
        </p:scale>
        <p:origin x="-4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6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013EF-AA46-41D5-93C2-36F7A5EF5D8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04242-42E4-462F-B9A6-468AC33D61A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0"/>
            <a:ext cx="12192000" cy="6856551"/>
            <a:chOff x="0" y="0"/>
            <a:chExt cx="12192000" cy="685655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 cstate="screen"/>
            <a:srcRect r="-1"/>
            <a:stretch>
              <a:fillRect/>
            </a:stretch>
          </p:blipFill>
          <p:spPr>
            <a:xfrm flipH="1">
              <a:off x="1724400" y="0"/>
              <a:ext cx="10467600" cy="6855102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3" cstate="screen"/>
            <a:srcRect r="-35"/>
            <a:stretch>
              <a:fillRect/>
            </a:stretch>
          </p:blipFill>
          <p:spPr>
            <a:xfrm flipH="1">
              <a:off x="0" y="1449"/>
              <a:ext cx="2095500" cy="685510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2352675" y="1908631"/>
            <a:ext cx="3448050" cy="2162175"/>
          </a:xfrm>
          <a:custGeom>
            <a:avLst/>
            <a:gdLst>
              <a:gd name="connsiteX0" fmla="*/ 0 w 3448050"/>
              <a:gd name="connsiteY0" fmla="*/ 0 h 2162175"/>
              <a:gd name="connsiteX1" fmla="*/ 3448050 w 3448050"/>
              <a:gd name="connsiteY1" fmla="*/ 0 h 2162175"/>
              <a:gd name="connsiteX2" fmla="*/ 3448050 w 3448050"/>
              <a:gd name="connsiteY2" fmla="*/ 2162175 h 2162175"/>
              <a:gd name="connsiteX3" fmla="*/ 0 w 3448050"/>
              <a:gd name="connsiteY3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2162175">
                <a:moveTo>
                  <a:pt x="0" y="0"/>
                </a:moveTo>
                <a:lnTo>
                  <a:pt x="3448050" y="0"/>
                </a:lnTo>
                <a:lnTo>
                  <a:pt x="3448050" y="2162175"/>
                </a:lnTo>
                <a:lnTo>
                  <a:pt x="0" y="21621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6629400" y="3727906"/>
            <a:ext cx="3448050" cy="2162175"/>
          </a:xfrm>
          <a:custGeom>
            <a:avLst/>
            <a:gdLst>
              <a:gd name="connsiteX0" fmla="*/ 0 w 3448050"/>
              <a:gd name="connsiteY0" fmla="*/ 0 h 2162175"/>
              <a:gd name="connsiteX1" fmla="*/ 3448050 w 3448050"/>
              <a:gd name="connsiteY1" fmla="*/ 0 h 2162175"/>
              <a:gd name="connsiteX2" fmla="*/ 3448050 w 3448050"/>
              <a:gd name="connsiteY2" fmla="*/ 2162175 h 2162175"/>
              <a:gd name="connsiteX3" fmla="*/ 0 w 3448050"/>
              <a:gd name="connsiteY3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2162175">
                <a:moveTo>
                  <a:pt x="0" y="0"/>
                </a:moveTo>
                <a:lnTo>
                  <a:pt x="3448050" y="0"/>
                </a:lnTo>
                <a:lnTo>
                  <a:pt x="3448050" y="2162175"/>
                </a:lnTo>
                <a:lnTo>
                  <a:pt x="0" y="21621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1698623" y="2746373"/>
            <a:ext cx="2187580" cy="2187580"/>
          </a:xfrm>
          <a:custGeom>
            <a:avLst/>
            <a:gdLst>
              <a:gd name="connsiteX0" fmla="*/ 1093790 w 2187580"/>
              <a:gd name="connsiteY0" fmla="*/ 0 h 2187580"/>
              <a:gd name="connsiteX1" fmla="*/ 2187580 w 2187580"/>
              <a:gd name="connsiteY1" fmla="*/ 1093790 h 2187580"/>
              <a:gd name="connsiteX2" fmla="*/ 1093790 w 2187580"/>
              <a:gd name="connsiteY2" fmla="*/ 2187580 h 2187580"/>
              <a:gd name="connsiteX3" fmla="*/ 0 w 2187580"/>
              <a:gd name="connsiteY3" fmla="*/ 1093790 h 2187580"/>
              <a:gd name="connsiteX4" fmla="*/ 1093790 w 2187580"/>
              <a:gd name="connsiteY4" fmla="*/ 0 h 2187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7580" h="2187580">
                <a:moveTo>
                  <a:pt x="1093790" y="0"/>
                </a:moveTo>
                <a:cubicBezTo>
                  <a:pt x="1697874" y="0"/>
                  <a:pt x="2187580" y="489706"/>
                  <a:pt x="2187580" y="1093790"/>
                </a:cubicBezTo>
                <a:cubicBezTo>
                  <a:pt x="2187580" y="1697874"/>
                  <a:pt x="1697874" y="2187580"/>
                  <a:pt x="1093790" y="2187580"/>
                </a:cubicBezTo>
                <a:cubicBezTo>
                  <a:pt x="489706" y="2187580"/>
                  <a:pt x="0" y="1697874"/>
                  <a:pt x="0" y="1093790"/>
                </a:cubicBezTo>
                <a:cubicBezTo>
                  <a:pt x="0" y="489706"/>
                  <a:pt x="489706" y="0"/>
                  <a:pt x="109379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432429"/>
            <a:ext cx="518101" cy="293729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15473" y="432429"/>
            <a:ext cx="880192" cy="2937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1005" y="349504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斜纹 3"/>
          <p:cNvSpPr/>
          <p:nvPr userDrawn="1"/>
        </p:nvSpPr>
        <p:spPr>
          <a:xfrm>
            <a:off x="0" y="0"/>
            <a:ext cx="2068025" cy="1688841"/>
          </a:xfrm>
          <a:prstGeom prst="diagStri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065863" y="1724378"/>
          <a:ext cx="8468786" cy="4687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4393"/>
                <a:gridCol w="4234393"/>
              </a:tblGrid>
              <a:tr h="61474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问题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原因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1061063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认购数多了一些以前月份认购的数据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NC-</a:t>
                      </a:r>
                      <a:r>
                        <a:rPr lang="zh-CN" altLang="en-US" dirty="0" smtClean="0"/>
                        <a:t>富力二开</a:t>
                      </a:r>
                      <a:r>
                        <a:rPr lang="en-US" altLang="zh-CN" dirty="0" smtClean="0"/>
                        <a:t>-</a:t>
                      </a:r>
                      <a:r>
                        <a:rPr lang="zh-CN" altLang="en-US" dirty="0" smtClean="0"/>
                        <a:t>营销管理中，楼栋信息里的“是否无证销售”被取消了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741317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本月折扣</a:t>
                      </a:r>
                      <a:r>
                        <a:rPr lang="zh-CN" altLang="en-US" dirty="0" smtClean="0"/>
                        <a:t>额数据错误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变更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合同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变更折扣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变更付款方式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单据需要及时做确认</a:t>
                      </a:r>
                      <a:r>
                        <a:rPr lang="zh-CN" altLang="en-US" dirty="0" smtClean="0"/>
                        <a:t>；</a:t>
                      </a:r>
                      <a:r>
                        <a:rPr lang="zh-CN" altLang="en-US" dirty="0" smtClean="0"/>
                        <a:t>若不</a:t>
                      </a:r>
                      <a:r>
                        <a:rPr lang="zh-CN" altLang="en-US" dirty="0" smtClean="0"/>
                        <a:t>确认折扣额会</a:t>
                      </a:r>
                      <a:r>
                        <a:rPr lang="zh-CN" altLang="en-US" dirty="0" smtClean="0"/>
                        <a:t>取到签约单确认日期月份</a:t>
                      </a:r>
                      <a:endParaRPr lang="zh-CN" altLang="en-US" dirty="0"/>
                    </a:p>
                  </a:txBody>
                  <a:tcPr/>
                </a:tc>
              </a:tr>
              <a:tr h="741317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退房单据没有显示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查看退房单有没有确认在本月，</a:t>
                      </a:r>
                      <a:r>
                        <a:rPr lang="zh-CN" altLang="en-US" b="0" dirty="0" smtClean="0">
                          <a:solidFill>
                            <a:srgbClr val="FF0000"/>
                          </a:solidFill>
                        </a:rPr>
                        <a:t>若有，检查是否本月认购本月退房</a:t>
                      </a:r>
                      <a:endParaRPr lang="zh-CN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4104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销售均价没有显示数据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面积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套数有其中一个≤</a:t>
                      </a:r>
                      <a:r>
                        <a:rPr lang="en-US" altLang="zh-CN" dirty="0" smtClean="0"/>
                        <a:t>0</a:t>
                      </a:r>
                      <a:r>
                        <a:rPr lang="zh-CN" altLang="en-US" dirty="0" smtClean="0"/>
                        <a:t>，均价不显示</a:t>
                      </a:r>
                      <a:endParaRPr lang="zh-CN" altLang="en-US" dirty="0"/>
                    </a:p>
                  </a:txBody>
                  <a:tcPr/>
                </a:tc>
              </a:tr>
              <a:tr h="61474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调整面积差没有体现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一次面积补差单的办理日期不是当月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09422" y="778933"/>
            <a:ext cx="352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</a:t>
            </a:r>
            <a:r>
              <a:rPr lang="zh-CN" altLang="en-US" sz="2400" b="1" dirty="0"/>
              <a:t>、</a:t>
            </a:r>
            <a:r>
              <a:rPr lang="en-US" altLang="zh-CN" sz="2400" b="1" dirty="0" smtClean="0"/>
              <a:t>B2</a:t>
            </a:r>
            <a:r>
              <a:rPr lang="zh-CN" altLang="en-US" sz="2400" b="1" dirty="0" smtClean="0"/>
              <a:t>报表概述</a:t>
            </a:r>
            <a:endParaRPr lang="zh-CN" altLang="en-US" sz="2400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1063" y="795401"/>
            <a:ext cx="765508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dirty="0"/>
              <a:t>维护表头数据之后，需要添加房产；先选择楼栋，再添加房产，与</a:t>
            </a:r>
            <a:r>
              <a:rPr lang="en-US" altLang="zh-CN" dirty="0"/>
              <a:t>B3</a:t>
            </a:r>
            <a:r>
              <a:rPr lang="zh-CN" altLang="zh-CN" dirty="0"/>
              <a:t>同理</a:t>
            </a:r>
            <a:endParaRPr lang="zh-CN" altLang="zh-CN" dirty="0"/>
          </a:p>
        </p:txBody>
      </p:sp>
      <p:sp>
        <p:nvSpPr>
          <p:cNvPr id="5" name="TextBox 4"/>
          <p:cNvSpPr txBox="1"/>
          <p:nvPr/>
        </p:nvSpPr>
        <p:spPr>
          <a:xfrm>
            <a:off x="2151063" y="3150949"/>
            <a:ext cx="7346732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dirty="0"/>
              <a:t>如果房产添加错误</a:t>
            </a:r>
            <a:r>
              <a:rPr lang="zh-CN" altLang="zh-CN" dirty="0" smtClean="0"/>
              <a:t>，可以</a:t>
            </a:r>
            <a:r>
              <a:rPr lang="zh-CN" altLang="zh-CN" dirty="0"/>
              <a:t>直接删除</a:t>
            </a:r>
            <a:endParaRPr lang="zh-CN" altLang="zh-CN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1164733"/>
            <a:ext cx="7514193" cy="1841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3520281"/>
            <a:ext cx="7203144" cy="222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51063" y="5704462"/>
            <a:ext cx="7812744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b="1" dirty="0">
                <a:solidFill>
                  <a:srgbClr val="FF0000"/>
                </a:solidFill>
              </a:rPr>
              <a:t>注意：</a:t>
            </a:r>
            <a:r>
              <a:rPr lang="zh-CN" altLang="zh-CN" dirty="0">
                <a:solidFill>
                  <a:srgbClr val="FF0000"/>
                </a:solidFill>
              </a:rPr>
              <a:t>若是将几个楼栋组合在一起，在第一个楼栋房产添加成功之后，继续选择其他楼栋，添加房产，之后保存即可。</a:t>
            </a:r>
            <a:endParaRPr lang="zh-CN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2041" y="812800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二、</a:t>
            </a:r>
            <a:r>
              <a:rPr lang="en-US" altLang="zh-CN" sz="2400" b="1" dirty="0" smtClean="0"/>
              <a:t>B3</a:t>
            </a:r>
            <a:r>
              <a:rPr lang="zh-CN" altLang="en-US" sz="2400" b="1" dirty="0" smtClean="0"/>
              <a:t>报表概述</a:t>
            </a:r>
            <a:endParaRPr lang="zh-CN" altLang="en-US" sz="24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636887" y="1377244"/>
          <a:ext cx="9121424" cy="52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710"/>
                <a:gridCol w="5303714"/>
              </a:tblGrid>
              <a:tr h="52172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问题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原因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100228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目标责任书均价没有数据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NC</a:t>
                      </a:r>
                      <a:r>
                        <a:rPr lang="zh-CN" altLang="en-US" dirty="0" smtClean="0"/>
                        <a:t>中均价配置表每个月份的目标均价没有维护，假设</a:t>
                      </a:r>
                      <a:r>
                        <a:rPr lang="zh-CN" altLang="en-US" dirty="0" smtClean="0"/>
                        <a:t>查询</a:t>
                      </a:r>
                      <a:r>
                        <a:rPr lang="en-US" altLang="zh-CN" dirty="0" smtClean="0"/>
                        <a:t>5</a:t>
                      </a:r>
                      <a:r>
                        <a:rPr lang="zh-CN" altLang="en-US" dirty="0" smtClean="0"/>
                        <a:t>月份</a:t>
                      </a:r>
                      <a:r>
                        <a:rPr lang="zh-CN" altLang="en-US" dirty="0" smtClean="0"/>
                        <a:t>报表，</a:t>
                      </a:r>
                      <a:r>
                        <a:rPr lang="zh-CN" altLang="en-US" dirty="0" smtClean="0"/>
                        <a:t>则</a:t>
                      </a:r>
                      <a:r>
                        <a:rPr lang="en-US" altLang="zh-CN" dirty="0" smtClean="0"/>
                        <a:t>5</a:t>
                      </a:r>
                      <a:r>
                        <a:rPr lang="zh-CN" altLang="en-US" dirty="0" smtClean="0"/>
                        <a:t>月份</a:t>
                      </a:r>
                      <a:r>
                        <a:rPr lang="zh-CN" altLang="en-US" dirty="0" smtClean="0"/>
                        <a:t>报表的目标责任书均价（上半年）显示的</a:t>
                      </a:r>
                      <a:r>
                        <a:rPr lang="zh-CN" altLang="en-US" dirty="0" smtClean="0"/>
                        <a:t>就是</a:t>
                      </a:r>
                      <a:r>
                        <a:rPr lang="en-US" altLang="zh-CN" dirty="0" smtClean="0"/>
                        <a:t>5</a:t>
                      </a:r>
                      <a:r>
                        <a:rPr lang="zh-CN" altLang="en-US" dirty="0" smtClean="0"/>
                        <a:t>月份</a:t>
                      </a:r>
                      <a:r>
                        <a:rPr lang="zh-CN" altLang="en-US" dirty="0" smtClean="0"/>
                        <a:t>的维护的目标均价</a:t>
                      </a:r>
                      <a:endParaRPr lang="zh-CN" altLang="en-US" dirty="0"/>
                    </a:p>
                  </a:txBody>
                  <a:tcPr/>
                </a:tc>
              </a:tr>
              <a:tr h="45155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均价没显示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与</a:t>
                      </a:r>
                      <a:r>
                        <a:rPr lang="en-US" altLang="zh-CN" dirty="0" smtClean="0"/>
                        <a:t>B2</a:t>
                      </a:r>
                      <a:r>
                        <a:rPr lang="zh-CN" altLang="en-US" dirty="0" smtClean="0"/>
                        <a:t>一样，若是金额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面积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套数≤</a:t>
                      </a:r>
                      <a:r>
                        <a:rPr lang="en-US" altLang="zh-CN" dirty="0" smtClean="0"/>
                        <a:t>0</a:t>
                      </a:r>
                      <a:r>
                        <a:rPr lang="zh-CN" altLang="en-US" dirty="0" smtClean="0"/>
                        <a:t>，则均价不显示，特别是季度均价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64257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均价本该为</a:t>
                      </a:r>
                      <a:r>
                        <a:rPr lang="en-US" altLang="zh-CN" dirty="0" smtClean="0"/>
                        <a:t>0</a:t>
                      </a:r>
                      <a:r>
                        <a:rPr lang="zh-CN" altLang="en-US" dirty="0" smtClean="0"/>
                        <a:t>，但是显示数据了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与</a:t>
                      </a:r>
                      <a:r>
                        <a:rPr lang="en-US" altLang="zh-CN" dirty="0" smtClean="0"/>
                        <a:t>B2</a:t>
                      </a:r>
                      <a:r>
                        <a:rPr lang="zh-CN" altLang="en-US" dirty="0" smtClean="0"/>
                        <a:t>一样，查看是否楼栋信息里的“是否无证销售”被取消了</a:t>
                      </a:r>
                      <a:endParaRPr lang="zh-CN" alt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均价错误，而</a:t>
                      </a:r>
                      <a:r>
                        <a:rPr lang="en-US" altLang="zh-CN" dirty="0" smtClean="0"/>
                        <a:t>B2</a:t>
                      </a:r>
                      <a:r>
                        <a:rPr lang="zh-CN" altLang="en-US" dirty="0" smtClean="0"/>
                        <a:t>楼栋的均价正确的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配置表中的房产添加错误或者重复添加，若难找到差异，把房产全部删除，再重新添加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7696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增幅错误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每个月份的目标均价要填写正确；若没有维护目标均价，则增幅取数为 （本月销售均价</a:t>
                      </a:r>
                      <a:r>
                        <a:rPr lang="en-US" altLang="zh-CN" dirty="0" smtClean="0"/>
                        <a:t>-</a:t>
                      </a:r>
                      <a:r>
                        <a:rPr lang="zh-CN" altLang="en-US" dirty="0" smtClean="0"/>
                        <a:t>上个月销售均价）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上个月销售均价</a:t>
                      </a:r>
                      <a:endParaRPr lang="zh-CN" altLang="en-US" dirty="0"/>
                    </a:p>
                  </a:txBody>
                  <a:tcPr/>
                </a:tc>
              </a:tr>
              <a:tr h="64257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均价配置表中楼栋已维护，但</a:t>
                      </a:r>
                      <a:r>
                        <a:rPr lang="en-US" altLang="zh-CN" dirty="0" smtClean="0"/>
                        <a:t>B3</a:t>
                      </a:r>
                      <a:r>
                        <a:rPr lang="zh-CN" altLang="en-US" dirty="0" smtClean="0"/>
                        <a:t>表楼栋没显示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楼栋信息里建楼日期没有在当月及以前；或者“无证销售”没有勾选上；配置中该楼栋失效日期为</a:t>
                      </a:r>
                      <a:r>
                        <a:rPr lang="en-US" altLang="zh-CN" dirty="0" smtClean="0"/>
                        <a:t>2019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月，则在</a:t>
                      </a:r>
                      <a:r>
                        <a:rPr lang="en-US" altLang="zh-CN" dirty="0" smtClean="0"/>
                        <a:t>2020</a:t>
                      </a:r>
                      <a:r>
                        <a:rPr lang="zh-CN" altLang="en-US" dirty="0" smtClean="0"/>
                        <a:t>年的报表不显示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799" y="338435"/>
            <a:ext cx="86487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dirty="0"/>
              <a:t>新增楼栋，每个月份的目标均价都要填写；</a:t>
            </a:r>
            <a:endParaRPr lang="zh-CN" altLang="zh-CN" dirty="0"/>
          </a:p>
          <a:p>
            <a:r>
              <a:rPr lang="zh-CN" altLang="zh-CN" dirty="0"/>
              <a:t>上</a:t>
            </a:r>
            <a:r>
              <a:rPr lang="en-US" altLang="zh-CN" dirty="0"/>
              <a:t>/</a:t>
            </a:r>
            <a:r>
              <a:rPr lang="zh-CN" altLang="zh-CN" dirty="0"/>
              <a:t>下半年目标均价取数来源于所维护月份的目标均价；比如：查询</a:t>
            </a:r>
            <a:r>
              <a:rPr lang="en-US" altLang="zh-CN" dirty="0"/>
              <a:t>10</a:t>
            </a:r>
            <a:r>
              <a:rPr lang="zh-CN" altLang="zh-CN" dirty="0"/>
              <a:t>月份报表，那下半年均价就是维护的</a:t>
            </a:r>
            <a:r>
              <a:rPr lang="en-US" altLang="zh-CN" dirty="0"/>
              <a:t>10</a:t>
            </a:r>
            <a:r>
              <a:rPr lang="zh-CN" altLang="zh-CN" dirty="0"/>
              <a:t>月份目标均价；</a:t>
            </a:r>
            <a:endParaRPr lang="zh-CN" altLang="zh-CN" dirty="0"/>
          </a:p>
        </p:txBody>
      </p:sp>
      <p:sp>
        <p:nvSpPr>
          <p:cNvPr id="2" name="TextBox 1"/>
          <p:cNvSpPr txBox="1"/>
          <p:nvPr/>
        </p:nvSpPr>
        <p:spPr>
          <a:xfrm>
            <a:off x="1985799" y="3172242"/>
            <a:ext cx="864966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dirty="0"/>
              <a:t>表头信息维护好之后，要添加房产</a:t>
            </a:r>
            <a:endParaRPr lang="zh-CN" altLang="zh-CN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99" y="1261765"/>
            <a:ext cx="9009305" cy="1531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99" y="3541573"/>
            <a:ext cx="8829972" cy="23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85799" y="6064467"/>
            <a:ext cx="8683828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注意：若是将几个楼栋组合在一起，在第一个楼栋房产添加成功之后，继续选择其他楼栋，添加房产，之后保存即可。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2041" y="570678"/>
            <a:ext cx="4361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</a:rPr>
              <a:t>三、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B5/B11/B12/B13</a:t>
            </a:r>
            <a:r>
              <a:rPr lang="zh-CN" altLang="en-US" sz="2400" b="1" dirty="0">
                <a:solidFill>
                  <a:srgbClr val="000000"/>
                </a:solidFill>
              </a:rPr>
              <a:t>报表概述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88745" y="1195705"/>
          <a:ext cx="9900285" cy="416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810"/>
                <a:gridCol w="5832475"/>
              </a:tblGrid>
              <a:tr h="5308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问题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原因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90995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B11/B12/B13</a:t>
                      </a:r>
                      <a:r>
                        <a:rPr lang="zh-CN" altLang="en-US" sz="1600" dirty="0" smtClean="0"/>
                        <a:t>未收款项多了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rgbClr val="FF0000"/>
                          </a:solidFill>
                        </a:rPr>
                        <a:t>应收款流水表最新版本中不是已收版本；在应收款界面操作：调整房款</a:t>
                      </a: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zh-CN" altLang="en-US" sz="1600" dirty="0" smtClean="0">
                          <a:solidFill>
                            <a:srgbClr val="FF0000"/>
                          </a:solidFill>
                        </a:rPr>
                        <a:t>变更归属日期到当月月末最后一天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236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dirty="0" smtClean="0"/>
                        <a:t>B11/B12/B13</a:t>
                      </a:r>
                      <a:r>
                        <a:rPr lang="zh-CN" altLang="en-US" sz="1600" dirty="0" smtClean="0"/>
                        <a:t>未收款项少了或者金额错了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应收款流水表最新日期版本中不是未收版本：若应收款界面显示未收齐，则操作调整房款</a:t>
                      </a:r>
                      <a:r>
                        <a:rPr lang="en-US" altLang="zh-CN" sz="1600" dirty="0" smtClean="0"/>
                        <a:t>—</a:t>
                      </a:r>
                      <a:r>
                        <a:rPr lang="zh-CN" altLang="en-US" sz="1600" dirty="0" smtClean="0"/>
                        <a:t>变更归属日期；若应收款界面显示已收齐，需删除收款单，在欠收状态下才能操作调整房款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82105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B5</a:t>
                      </a:r>
                      <a:r>
                        <a:rPr lang="zh-CN" altLang="en-US" sz="1600" dirty="0" smtClean="0"/>
                        <a:t>交楼及其</a:t>
                      </a:r>
                      <a:r>
                        <a:rPr lang="zh-CN" altLang="en-US" sz="1600" dirty="0" smtClean="0"/>
                        <a:t>他取</a:t>
                      </a:r>
                      <a:r>
                        <a:rPr lang="zh-CN" altLang="en-US" sz="1600" dirty="0" smtClean="0"/>
                        <a:t>数少了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一次面积补差单</a:t>
                      </a:r>
                      <a:r>
                        <a:rPr lang="zh-CN" altLang="en-US" sz="1600" baseline="0" dirty="0" smtClean="0"/>
                        <a:t> “特殊应收时间 ” 字段没有维护；调整房款</a:t>
                      </a:r>
                      <a:r>
                        <a:rPr lang="en-US" altLang="zh-CN" sz="1600" baseline="0" dirty="0" smtClean="0"/>
                        <a:t>—</a:t>
                      </a:r>
                      <a:r>
                        <a:rPr lang="zh-CN" altLang="en-US" sz="1600" baseline="0" dirty="0" smtClean="0"/>
                        <a:t>变更归属日期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66992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B11</a:t>
                      </a:r>
                      <a:r>
                        <a:rPr lang="zh-CN" altLang="en-US" sz="1600" dirty="0" smtClean="0"/>
                        <a:t>导入分类表格时报错，通知日期格式不对</a:t>
                      </a:r>
                      <a:r>
                        <a:rPr lang="en-US" altLang="zh-CN" sz="1600" dirty="0" smtClean="0"/>
                        <a:t>/</a:t>
                      </a:r>
                      <a:r>
                        <a:rPr lang="zh-CN" altLang="en-US" sz="1600" dirty="0" smtClean="0"/>
                        <a:t>分类内容格式不对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通知日期一定要“文本”格式下的</a:t>
                      </a:r>
                      <a:r>
                        <a:rPr lang="en-US" altLang="zh-CN" sz="1600" dirty="0" smtClean="0"/>
                        <a:t>[2020-xx-xx]</a:t>
                      </a:r>
                      <a:r>
                        <a:rPr lang="zh-CN" altLang="en-US" sz="1600" dirty="0" smtClean="0"/>
                        <a:t>；分类内容下拉框选择，不要自己录入</a:t>
                      </a:r>
                      <a:endParaRPr lang="zh-CN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6465" y="591726"/>
            <a:ext cx="8731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 smtClean="0"/>
              <a:t>调整</a:t>
            </a:r>
            <a:r>
              <a:rPr lang="zh-CN" altLang="zh-CN" sz="2400" b="1" dirty="0"/>
              <a:t>房款</a:t>
            </a:r>
            <a:r>
              <a:rPr lang="en-US" altLang="zh-CN" sz="2400" b="1" dirty="0"/>
              <a:t>—</a:t>
            </a:r>
            <a:r>
              <a:rPr lang="zh-CN" altLang="zh-CN" sz="2400" b="1" dirty="0"/>
              <a:t>变更归属日期到当月末最后一天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57325" y="1295400"/>
            <a:ext cx="856297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 smtClean="0"/>
              <a:t>原理</a:t>
            </a:r>
            <a:r>
              <a:rPr lang="zh-CN" altLang="en-US" b="1" dirty="0"/>
              <a:t>：</a:t>
            </a:r>
            <a:endParaRPr lang="zh-CN" altLang="en-US" b="1" dirty="0"/>
          </a:p>
          <a:p>
            <a:r>
              <a:rPr lang="zh-CN" altLang="en-US" b="1" dirty="0" smtClean="0"/>
              <a:t>未收款报表</a:t>
            </a:r>
            <a:r>
              <a:rPr lang="zh-CN" altLang="en-US" b="1" dirty="0"/>
              <a:t>取数来自于后台一个 流水表版本的数据；会取当月</a:t>
            </a:r>
            <a:r>
              <a:rPr lang="zh-CN" altLang="en-US" b="1" dirty="0" smtClean="0"/>
              <a:t>最大日期</a:t>
            </a:r>
            <a:r>
              <a:rPr lang="zh-CN" altLang="en-US" b="1" dirty="0"/>
              <a:t>的版本，</a:t>
            </a:r>
            <a:r>
              <a:rPr lang="zh-CN" altLang="en-US" b="1" dirty="0" smtClean="0"/>
              <a:t>所以调整</a:t>
            </a:r>
            <a:r>
              <a:rPr lang="zh-CN" altLang="en-US" b="1" dirty="0"/>
              <a:t>日期都调到当月末最后一天；</a:t>
            </a:r>
            <a:r>
              <a:rPr lang="zh-CN" altLang="en-US" b="1" dirty="0" smtClean="0"/>
              <a:t>假设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月</a:t>
            </a:r>
            <a:r>
              <a:rPr lang="en-US" altLang="zh-CN" b="1" dirty="0"/>
              <a:t>20</a:t>
            </a:r>
            <a:r>
              <a:rPr lang="zh-CN" altLang="en-US" b="1" dirty="0"/>
              <a:t>日的流水版本取到一笔</a:t>
            </a:r>
            <a:r>
              <a:rPr lang="en-US" altLang="zh-CN" b="1" dirty="0"/>
              <a:t>3</a:t>
            </a:r>
            <a:r>
              <a:rPr lang="zh-CN" altLang="en-US" b="1" dirty="0"/>
              <a:t>万（实际不应该取上），那为了取到正确的数据，就需要调整一</a:t>
            </a:r>
            <a:r>
              <a:rPr lang="zh-CN" altLang="en-US" b="1" dirty="0" smtClean="0"/>
              <a:t>版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月</a:t>
            </a:r>
            <a:r>
              <a:rPr lang="en-US" altLang="zh-CN" b="1" dirty="0" smtClean="0"/>
              <a:t>31</a:t>
            </a:r>
            <a:r>
              <a:rPr lang="zh-CN" altLang="en-US" b="1" dirty="0" smtClean="0"/>
              <a:t>日</a:t>
            </a:r>
            <a:r>
              <a:rPr lang="zh-CN" altLang="en-US" b="1" dirty="0"/>
              <a:t>的数据去覆盖</a:t>
            </a:r>
            <a:r>
              <a:rPr lang="zh-CN" altLang="en-US" b="1" dirty="0" smtClean="0"/>
              <a:t>掉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月</a:t>
            </a:r>
            <a:r>
              <a:rPr lang="en-US" altLang="zh-CN" b="1" dirty="0"/>
              <a:t>20</a:t>
            </a:r>
            <a:r>
              <a:rPr lang="zh-CN" altLang="en-US" b="1" dirty="0"/>
              <a:t>日那个错误的版本。</a:t>
            </a:r>
            <a:endParaRPr lang="zh-CN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00150" y="2952750"/>
            <a:ext cx="9058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、以</a:t>
            </a:r>
            <a:r>
              <a:rPr lang="zh-CN" altLang="en-US" dirty="0" smtClean="0"/>
              <a:t>查询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月份</a:t>
            </a:r>
            <a:r>
              <a:rPr lang="zh-CN" altLang="en-US" dirty="0"/>
              <a:t>报表为例，</a:t>
            </a:r>
            <a:r>
              <a:rPr lang="en-US" altLang="zh-CN" dirty="0"/>
              <a:t>B12</a:t>
            </a:r>
            <a:r>
              <a:rPr lang="zh-CN" altLang="en-US" dirty="0"/>
              <a:t>少了一笔公积金按揭款，签约单已网签确认，应收款界面也显示欠收，可以直接操作调整房款</a:t>
            </a:r>
            <a:r>
              <a:rPr lang="en-US" altLang="zh-CN" dirty="0"/>
              <a:t>—</a:t>
            </a:r>
            <a:r>
              <a:rPr lang="zh-CN" altLang="en-US" dirty="0"/>
              <a:t>变更归属日期</a:t>
            </a:r>
            <a:r>
              <a:rPr lang="zh-CN" altLang="en-US" dirty="0" smtClean="0"/>
              <a:t>到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31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1" y="3741956"/>
            <a:ext cx="7077074" cy="220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8841" y="570678"/>
            <a:ext cx="10017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</a:rPr>
              <a:t>2</a:t>
            </a:r>
            <a:r>
              <a:rPr lang="zh-CN" altLang="en-US" dirty="0">
                <a:solidFill>
                  <a:srgbClr val="000000"/>
                </a:solidFill>
              </a:rPr>
              <a:t>、以</a:t>
            </a:r>
            <a:r>
              <a:rPr lang="zh-CN" altLang="en-US" dirty="0" smtClean="0">
                <a:solidFill>
                  <a:srgbClr val="000000"/>
                </a:solidFill>
              </a:rPr>
              <a:t>查询</a:t>
            </a:r>
            <a:r>
              <a:rPr lang="en-US" altLang="zh-CN" dirty="0" smtClean="0">
                <a:solidFill>
                  <a:srgbClr val="000000"/>
                </a:solidFill>
              </a:rPr>
              <a:t>5</a:t>
            </a:r>
            <a:r>
              <a:rPr lang="zh-CN" altLang="en-US" dirty="0" smtClean="0">
                <a:solidFill>
                  <a:srgbClr val="000000"/>
                </a:solidFill>
              </a:rPr>
              <a:t>月份</a:t>
            </a:r>
            <a:r>
              <a:rPr lang="zh-CN" altLang="en-US" dirty="0">
                <a:solidFill>
                  <a:srgbClr val="000000"/>
                </a:solidFill>
              </a:rPr>
              <a:t>报表为例，</a:t>
            </a:r>
            <a:r>
              <a:rPr lang="en-US" altLang="zh-CN" dirty="0">
                <a:solidFill>
                  <a:srgbClr val="000000"/>
                </a:solidFill>
              </a:rPr>
              <a:t>B12</a:t>
            </a:r>
            <a:r>
              <a:rPr lang="zh-CN" altLang="en-US" dirty="0">
                <a:solidFill>
                  <a:srgbClr val="000000"/>
                </a:solidFill>
              </a:rPr>
              <a:t>少了一笔公积金按揭款，但是这笔公积金按揭款是</a:t>
            </a:r>
            <a:r>
              <a:rPr lang="zh-CN" altLang="en-US" dirty="0" smtClean="0">
                <a:solidFill>
                  <a:srgbClr val="000000"/>
                </a:solidFill>
              </a:rPr>
              <a:t>在</a:t>
            </a:r>
            <a:r>
              <a:rPr lang="en-US" altLang="zh-CN" dirty="0" smtClean="0">
                <a:solidFill>
                  <a:srgbClr val="000000"/>
                </a:solidFill>
              </a:rPr>
              <a:t>6</a:t>
            </a:r>
            <a:r>
              <a:rPr lang="zh-CN" altLang="en-US" dirty="0" smtClean="0">
                <a:solidFill>
                  <a:srgbClr val="000000"/>
                </a:solidFill>
              </a:rPr>
              <a:t>月</a:t>
            </a:r>
            <a:r>
              <a:rPr lang="en-US" altLang="zh-CN" dirty="0">
                <a:solidFill>
                  <a:srgbClr val="000000"/>
                </a:solidFill>
              </a:rPr>
              <a:t>3</a:t>
            </a:r>
            <a:r>
              <a:rPr lang="zh-CN" altLang="en-US" dirty="0">
                <a:solidFill>
                  <a:srgbClr val="000000"/>
                </a:solidFill>
              </a:rPr>
              <a:t>日收齐的，此时不可以再操作调整房款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  <a:r>
              <a:rPr lang="zh-CN" altLang="en-US" dirty="0">
                <a:solidFill>
                  <a:srgbClr val="000000"/>
                </a:solidFill>
              </a:rPr>
              <a:t>变更归属日期</a:t>
            </a:r>
            <a:r>
              <a:rPr lang="zh-CN" altLang="en-US" dirty="0" smtClean="0">
                <a:solidFill>
                  <a:srgbClr val="000000"/>
                </a:solidFill>
              </a:rPr>
              <a:t>到</a:t>
            </a:r>
            <a:r>
              <a:rPr lang="en-US" altLang="zh-CN" dirty="0" smtClean="0">
                <a:solidFill>
                  <a:srgbClr val="000000"/>
                </a:solidFill>
              </a:rPr>
              <a:t>5</a:t>
            </a:r>
            <a:r>
              <a:rPr lang="zh-CN" altLang="en-US" dirty="0" smtClean="0">
                <a:solidFill>
                  <a:srgbClr val="000000"/>
                </a:solidFill>
              </a:rPr>
              <a:t>月</a:t>
            </a:r>
            <a:r>
              <a:rPr lang="en-US" altLang="zh-CN" dirty="0" smtClean="0">
                <a:solidFill>
                  <a:srgbClr val="000000"/>
                </a:solidFill>
              </a:rPr>
              <a:t>31</a:t>
            </a:r>
            <a:r>
              <a:rPr lang="zh-CN" altLang="en-US" dirty="0" smtClean="0">
                <a:solidFill>
                  <a:srgbClr val="000000"/>
                </a:solidFill>
              </a:rPr>
              <a:t>日</a:t>
            </a:r>
            <a:r>
              <a:rPr lang="zh-CN" altLang="en-US" dirty="0">
                <a:solidFill>
                  <a:srgbClr val="000000"/>
                </a:solidFill>
              </a:rPr>
              <a:t>了，如果操作了，</a:t>
            </a:r>
            <a:r>
              <a:rPr lang="zh-CN" altLang="en-US" dirty="0" smtClean="0">
                <a:solidFill>
                  <a:srgbClr val="000000"/>
                </a:solidFill>
              </a:rPr>
              <a:t>那</a:t>
            </a:r>
            <a:r>
              <a:rPr lang="en-US" altLang="zh-CN" dirty="0" smtClean="0">
                <a:solidFill>
                  <a:srgbClr val="000000"/>
                </a:solidFill>
              </a:rPr>
              <a:t>5</a:t>
            </a:r>
            <a:r>
              <a:rPr lang="zh-CN" altLang="en-US" dirty="0" smtClean="0">
                <a:solidFill>
                  <a:srgbClr val="000000"/>
                </a:solidFill>
              </a:rPr>
              <a:t>月份</a:t>
            </a:r>
            <a:r>
              <a:rPr lang="zh-CN" altLang="en-US" dirty="0">
                <a:solidFill>
                  <a:srgbClr val="000000"/>
                </a:solidFill>
              </a:rPr>
              <a:t>报表取到的就是已收齐版本数据了；</a:t>
            </a:r>
            <a:endParaRPr lang="zh-CN" altLang="en-US" dirty="0">
              <a:solidFill>
                <a:srgbClr val="000000"/>
              </a:solidFill>
            </a:endParaRPr>
          </a:p>
          <a:p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zh-CN" altLang="en-US" dirty="0" smtClean="0">
                <a:solidFill>
                  <a:srgbClr val="000000"/>
                </a:solidFill>
              </a:rPr>
              <a:t>解决</a:t>
            </a:r>
            <a:r>
              <a:rPr lang="zh-CN" altLang="en-US" dirty="0">
                <a:solidFill>
                  <a:srgbClr val="000000"/>
                </a:solidFill>
              </a:rPr>
              <a:t>办法：需要将公积金的收款单删除，处于欠收状态，才能操作调整房款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  <a:r>
              <a:rPr lang="zh-CN" altLang="en-US" dirty="0">
                <a:solidFill>
                  <a:srgbClr val="000000"/>
                </a:solidFill>
              </a:rPr>
              <a:t>变更归属日期</a:t>
            </a:r>
            <a:r>
              <a:rPr lang="zh-CN" altLang="en-US" dirty="0" smtClean="0">
                <a:solidFill>
                  <a:srgbClr val="000000"/>
                </a:solidFill>
              </a:rPr>
              <a:t>到</a:t>
            </a:r>
            <a:r>
              <a:rPr lang="en-US" altLang="zh-CN" dirty="0" smtClean="0">
                <a:solidFill>
                  <a:srgbClr val="000000"/>
                </a:solidFill>
              </a:rPr>
              <a:t>5</a:t>
            </a:r>
            <a:r>
              <a:rPr lang="zh-CN" altLang="en-US" dirty="0" smtClean="0">
                <a:solidFill>
                  <a:srgbClr val="000000"/>
                </a:solidFill>
              </a:rPr>
              <a:t>月</a:t>
            </a:r>
            <a:r>
              <a:rPr lang="en-US" altLang="zh-CN" dirty="0" smtClean="0">
                <a:solidFill>
                  <a:srgbClr val="000000"/>
                </a:solidFill>
              </a:rPr>
              <a:t>31</a:t>
            </a:r>
            <a:r>
              <a:rPr lang="zh-CN" altLang="en-US" dirty="0" smtClean="0">
                <a:solidFill>
                  <a:srgbClr val="000000"/>
                </a:solidFill>
              </a:rPr>
              <a:t>日</a:t>
            </a:r>
            <a:r>
              <a:rPr lang="zh-CN" altLang="en-US" dirty="0">
                <a:solidFill>
                  <a:srgbClr val="000000"/>
                </a:solidFill>
              </a:rPr>
              <a:t>，之后再重新做收款</a:t>
            </a:r>
            <a:r>
              <a:rPr lang="zh-CN" altLang="en-US" dirty="0" smtClean="0">
                <a:solidFill>
                  <a:srgbClr val="000000"/>
                </a:solidFill>
              </a:rPr>
              <a:t>；若删不了，请联系运维处理</a:t>
            </a:r>
            <a:endParaRPr lang="zh-CN" alt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455863"/>
            <a:ext cx="915469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2041" y="812800"/>
            <a:ext cx="290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四、</a:t>
            </a:r>
            <a:r>
              <a:rPr lang="en-US" altLang="zh-CN" sz="2400" b="1" dirty="0" smtClean="0"/>
              <a:t>B6/B7</a:t>
            </a:r>
            <a:r>
              <a:rPr lang="zh-CN" altLang="en-US" sz="2400" b="1" dirty="0" smtClean="0"/>
              <a:t>报表概述</a:t>
            </a:r>
            <a:endParaRPr lang="zh-CN" altLang="en-US" sz="24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682041" y="1399819"/>
          <a:ext cx="9117330" cy="4373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3415"/>
                <a:gridCol w="5923915"/>
              </a:tblGrid>
              <a:tr h="8102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问题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原因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99250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累计应收按揭金额错误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累计应收按揭</a:t>
                      </a:r>
                      <a:r>
                        <a:rPr lang="en-US" altLang="zh-CN" dirty="0" smtClean="0"/>
                        <a:t>=</a:t>
                      </a:r>
                      <a:r>
                        <a:rPr lang="zh-CN" altLang="en-US" dirty="0" smtClean="0"/>
                        <a:t>累计实收</a:t>
                      </a:r>
                      <a:r>
                        <a:rPr lang="en-US" altLang="zh-CN" dirty="0" smtClean="0"/>
                        <a:t>+</a:t>
                      </a:r>
                      <a:r>
                        <a:rPr lang="zh-CN" altLang="en-US" dirty="0" smtClean="0"/>
                        <a:t>未收按揭，累计实收或者未收按揭有错误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12776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未收按揭金额错误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B6</a:t>
                      </a:r>
                      <a:r>
                        <a:rPr lang="zh-CN" altLang="en-US" sz="1800" dirty="0" smtClean="0"/>
                        <a:t>正确，</a:t>
                      </a:r>
                      <a:r>
                        <a:rPr lang="en-US" altLang="zh-CN" sz="1800" dirty="0" smtClean="0"/>
                        <a:t>B7</a:t>
                      </a:r>
                      <a:r>
                        <a:rPr lang="zh-CN" altLang="en-US" sz="1800" dirty="0" smtClean="0"/>
                        <a:t>错误，银行信息没有维护成功，维护银行时记得修改维护</a:t>
                      </a:r>
                      <a:r>
                        <a:rPr lang="zh-CN" altLang="en-US" sz="1800" baseline="0" dirty="0" smtClean="0"/>
                        <a:t>日期为当月末最后一天</a:t>
                      </a:r>
                      <a:endParaRPr lang="zh-CN" altLang="en-US" sz="1800" dirty="0"/>
                    </a:p>
                  </a:txBody>
                  <a:tcPr anchor="ctr"/>
                </a:tc>
              </a:tr>
              <a:tr h="12928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金额正确，但是套数错误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系统中套数的取数规则是：若是组合贷，则最后一笔收齐了才会算一套；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有实收负数的会计算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套</a:t>
                      </a:r>
                      <a:r>
                        <a:rPr lang="zh-CN" altLang="en-US" sz="1800" dirty="0" smtClean="0"/>
                        <a:t>；但是如果同一套房产商业按揭款分成</a:t>
                      </a:r>
                      <a:r>
                        <a:rPr lang="en-US" altLang="zh-CN" sz="1800" dirty="0" smtClean="0"/>
                        <a:t>2</a:t>
                      </a:r>
                      <a:r>
                        <a:rPr lang="zh-CN" altLang="en-US" sz="1800" dirty="0" smtClean="0"/>
                        <a:t>笔收款，这种情况系统无法判断为</a:t>
                      </a:r>
                      <a:r>
                        <a:rPr lang="en-US" altLang="zh-CN" sz="1800" dirty="0" smtClean="0"/>
                        <a:t>1</a:t>
                      </a:r>
                      <a:r>
                        <a:rPr lang="zh-CN" altLang="en-US" sz="1800" dirty="0" smtClean="0"/>
                        <a:t>套，默认为</a:t>
                      </a:r>
                      <a:r>
                        <a:rPr lang="en-US" altLang="zh-CN" sz="1800" dirty="0" smtClean="0"/>
                        <a:t>2</a:t>
                      </a:r>
                      <a:r>
                        <a:rPr lang="zh-CN" altLang="en-US" sz="1800" dirty="0" smtClean="0"/>
                        <a:t>套，需要填报修改</a:t>
                      </a:r>
                      <a:endParaRPr lang="zh-CN" alt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2041" y="570678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</a:rPr>
              <a:t>五、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B8</a:t>
            </a:r>
            <a:r>
              <a:rPr lang="zh-CN" altLang="en-US" sz="2400" b="1" dirty="0" smtClean="0">
                <a:solidFill>
                  <a:srgbClr val="000000"/>
                </a:solidFill>
              </a:rPr>
              <a:t>报表</a:t>
            </a:r>
            <a:r>
              <a:rPr lang="zh-CN" altLang="en-US" sz="2400" b="1" dirty="0">
                <a:solidFill>
                  <a:srgbClr val="000000"/>
                </a:solidFill>
              </a:rPr>
              <a:t>概述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67556" y="1032343"/>
          <a:ext cx="984504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950"/>
                <a:gridCol w="5800090"/>
              </a:tblGrid>
              <a:tr h="43307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问题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原因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65151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设计数的数据不对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设计数</a:t>
                      </a:r>
                      <a:r>
                        <a:rPr lang="en-US" altLang="zh-CN" sz="1600" dirty="0" smtClean="0"/>
                        <a:t>=</a:t>
                      </a:r>
                      <a:r>
                        <a:rPr lang="zh-CN" altLang="en-US" sz="1600" dirty="0" smtClean="0"/>
                        <a:t>可供销售</a:t>
                      </a:r>
                      <a:r>
                        <a:rPr lang="en-US" altLang="zh-CN" sz="1600" dirty="0" smtClean="0"/>
                        <a:t>+</a:t>
                      </a:r>
                      <a:r>
                        <a:rPr lang="zh-CN" altLang="en-US" sz="1600" dirty="0" smtClean="0"/>
                        <a:t>公共配套</a:t>
                      </a:r>
                      <a:r>
                        <a:rPr lang="en-US" altLang="zh-CN" sz="1600" dirty="0" smtClean="0"/>
                        <a:t>+</a:t>
                      </a:r>
                      <a:r>
                        <a:rPr lang="zh-CN" altLang="en-US" sz="1600" dirty="0" smtClean="0"/>
                        <a:t>补偿，看是</a:t>
                      </a:r>
                      <a:r>
                        <a:rPr lang="en-US" altLang="zh-CN" sz="1600" dirty="0" smtClean="0"/>
                        <a:t>3</a:t>
                      </a:r>
                      <a:r>
                        <a:rPr lang="zh-CN" altLang="en-US" sz="1600" dirty="0" smtClean="0"/>
                        <a:t>部分中哪个部分的数据有问题；设计数不可以填报，是由公式计算得出的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878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可供销售</a:t>
                      </a:r>
                      <a:r>
                        <a:rPr lang="en-US" altLang="zh-CN" sz="1600" dirty="0" smtClean="0"/>
                        <a:t>/</a:t>
                      </a:r>
                      <a:r>
                        <a:rPr lang="zh-CN" altLang="en-US" sz="1600" dirty="0" smtClean="0"/>
                        <a:t>公共配套的套数、预</a:t>
                      </a:r>
                      <a:r>
                        <a:rPr lang="en-US" altLang="zh-CN" sz="1600" dirty="0" smtClean="0"/>
                        <a:t>/</a:t>
                      </a:r>
                      <a:r>
                        <a:rPr lang="zh-CN" altLang="en-US" sz="1600" dirty="0" smtClean="0"/>
                        <a:t>实测面积错误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</a:rPr>
                        <a:t>中的面积配置表维护错误；要保证配置表的数据正确，若不改配置表而直接在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B8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</a:rPr>
                        <a:t>填报，则下月仍旧会取到配置表中错误的数据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38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 smtClean="0"/>
                        <a:t>可供销售实测调整面积差</a:t>
                      </a:r>
                      <a:r>
                        <a:rPr lang="en-US" altLang="zh-CN" sz="1600" dirty="0" smtClean="0"/>
                        <a:t>f</a:t>
                      </a:r>
                      <a:r>
                        <a:rPr lang="zh-CN" altLang="en-US" sz="1600" dirty="0" smtClean="0"/>
                        <a:t>错误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</a:t>
                      </a:r>
                      <a:r>
                        <a:rPr lang="zh-CN" altLang="en-US" sz="1600" dirty="0" smtClean="0"/>
                        <a:t>数据不是直接取面积配置表中的数据，分</a:t>
                      </a:r>
                      <a:r>
                        <a:rPr lang="en-US" altLang="zh-CN" sz="1600" dirty="0" smtClean="0"/>
                        <a:t>3</a:t>
                      </a:r>
                      <a:r>
                        <a:rPr lang="zh-CN" altLang="en-US" sz="1600" dirty="0" smtClean="0"/>
                        <a:t>种情况：若房产还未认购，则营销系统中维护了实测面积，报表会取数；若是房产已认购，但还未签约，则做了签约面积差的时候，报表会取数；若是房产已签约了，则做了一次面积补差之后会取数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46037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本月销售和累计销售取到重复的数据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面积楼栋配置表中房产添加重复了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67437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未销售数据错误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公式计算得出，</a:t>
                      </a:r>
                      <a:r>
                        <a:rPr lang="zh-CN" altLang="en-US" sz="1600" dirty="0" smtClean="0">
                          <a:solidFill>
                            <a:srgbClr val="FF0000"/>
                          </a:solidFill>
                        </a:rPr>
                        <a:t>可供销售或者累计销售数据有错误，不直接取联查明细汇总数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24840">
                <a:tc gridSpan="2">
                  <a:txBody>
                    <a:bodyPr/>
                    <a:lstStyle/>
                    <a:p>
                      <a:r>
                        <a:rPr lang="zh-CN" altLang="en-US" sz="1600" dirty="0" smtClean="0"/>
                        <a:t>填报时，已售、未售数据都需要填报，系统不会自动计算；哪个楼栋填报了，该楼栋数据当月就不再更新</a:t>
                      </a:r>
                      <a:endParaRPr lang="zh-CN" altLang="en-US" sz="1600" dirty="0"/>
                    </a:p>
                  </a:txBody>
                  <a:tcPr anchor="ctr"/>
                </a:tc>
                <a:tc hMerge="1"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1861" y="620110"/>
            <a:ext cx="3941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B8</a:t>
            </a:r>
            <a:r>
              <a:rPr lang="zh-CN" altLang="en-US" sz="2400" b="1" dirty="0"/>
              <a:t>配置面积楼栋</a:t>
            </a:r>
            <a:endParaRPr lang="zh-CN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4110" y="1250730"/>
            <a:ext cx="6600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路径：</a:t>
            </a:r>
            <a:r>
              <a:rPr lang="en-US" altLang="zh-CN" dirty="0"/>
              <a:t>NC-</a:t>
            </a:r>
            <a:r>
              <a:rPr lang="zh-CN" altLang="en-US" dirty="0"/>
              <a:t>房地产管理</a:t>
            </a:r>
            <a:r>
              <a:rPr lang="en-US" altLang="zh-CN" dirty="0"/>
              <a:t>-</a:t>
            </a:r>
            <a:r>
              <a:rPr lang="zh-CN" altLang="en-US" dirty="0"/>
              <a:t>售后管理</a:t>
            </a:r>
            <a:r>
              <a:rPr lang="en-US" altLang="zh-CN" dirty="0"/>
              <a:t>-</a:t>
            </a:r>
            <a:r>
              <a:rPr lang="zh-CN" altLang="en-US" dirty="0"/>
              <a:t>面积统计楼栋配置</a:t>
            </a:r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29" y="1620413"/>
            <a:ext cx="3951287" cy="506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{d306b1bb-fccb-443a-8c9f-c7eaa719d0fa}"/>
</p:tagLst>
</file>

<file path=ppt/tags/tag2.xml><?xml version="1.0" encoding="utf-8"?>
<p:tagLst xmlns:p="http://schemas.openxmlformats.org/presentationml/2006/main">
  <p:tag name="KSO_WM_UNIT_TABLE_BEAUTIFY" val="{c5baffda-c0c1-49f0-8d2b-0b8fa9b3d23b}"/>
</p:tagLst>
</file>

<file path=ppt/tags/tag3.xml><?xml version="1.0" encoding="utf-8"?>
<p:tagLst xmlns:p="http://schemas.openxmlformats.org/presentationml/2006/main">
  <p:tag name="KSO_WM_UNIT_TABLE_BEAUTIFY" val="{42cc449b-a803-4c92-bfbf-0a0fa38e967b}"/>
</p:tagLst>
</file>

<file path=ppt/tags/tag4.xml><?xml version="1.0" encoding="utf-8"?>
<p:tagLst xmlns:p="http://schemas.openxmlformats.org/presentationml/2006/main">
  <p:tag name="KSO_WM_UNIT_TABLE_BEAUTIFY" val="{754ea30a-4f14-488c-8d15-2fd5526431f9}"/>
</p:tagLst>
</file>

<file path=ppt/tags/tag5.xml><?xml version="1.0" encoding="utf-8"?>
<p:tagLst xmlns:p="http://schemas.openxmlformats.org/presentationml/2006/main">
  <p:tag name="KSO_WM_UNIT_TABLE_BEAUTIFY" val="{82ac1cb2-5731-4cf1-9da2-527aedf7c263}"/>
</p:tagLst>
</file>

<file path=ppt/tags/tag6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，www.1ppt.com">
  <a:themeElements>
    <a:clrScheme name="自定义 63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B8E95"/>
      </a:accent1>
      <a:accent2>
        <a:srgbClr val="000000"/>
      </a:accent2>
      <a:accent3>
        <a:srgbClr val="4B5050"/>
      </a:accent3>
      <a:accent4>
        <a:srgbClr val="91969B"/>
      </a:accent4>
      <a:accent5>
        <a:srgbClr val="4B5050"/>
      </a:accent5>
      <a:accent6>
        <a:srgbClr val="91969B"/>
      </a:accent6>
      <a:hlink>
        <a:srgbClr val="F33B48"/>
      </a:hlink>
      <a:folHlink>
        <a:srgbClr val="FFC00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2193</Words>
  <Application>WPS 演示</Application>
  <PresentationFormat>自定义</PresentationFormat>
  <Paragraphs>154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微软雅黑</vt:lpstr>
      <vt:lpstr>Agency FB</vt:lpstr>
      <vt:lpstr>造字工房力黑（非商用）常规体</vt:lpstr>
      <vt:lpstr>黑体</vt:lpstr>
      <vt:lpstr>经典综艺体简</vt:lpstr>
      <vt:lpstr>时尚中黑简体</vt:lpstr>
      <vt:lpstr>Arial Unicode MS</vt:lpstr>
      <vt:lpstr>等线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清新简洁</dc:title>
  <dc:creator>陈雪莹</dc:creator>
  <cp:keywords>www.1ppt.com</cp:keywords>
  <dc:description>www.1ppt.com</dc:description>
  <cp:lastModifiedBy>棉鹏</cp:lastModifiedBy>
  <cp:revision>150</cp:revision>
  <dcterms:created xsi:type="dcterms:W3CDTF">2017-09-22T08:16:00Z</dcterms:created>
  <dcterms:modified xsi:type="dcterms:W3CDTF">2020-10-23T07:14:46Z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