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2.xml" ContentType="application/vnd.openxmlformats-officedocument.presentationml.tags+xml"/>
  <Override PartName="/ppt/notesSlides/notesSlide4.xml" ContentType="application/vnd.openxmlformats-officedocument.presentationml.notesSlide+xml"/>
  <Override PartName="/ppt/tags/tag3.xml" ContentType="application/vnd.openxmlformats-officedocument.presentationml.tags+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85" r:id="rId2"/>
    <p:sldId id="257" r:id="rId3"/>
    <p:sldId id="258" r:id="rId4"/>
    <p:sldId id="294" r:id="rId5"/>
    <p:sldId id="338" r:id="rId6"/>
    <p:sldId id="295" r:id="rId7"/>
    <p:sldId id="313" r:id="rId8"/>
    <p:sldId id="314" r:id="rId9"/>
    <p:sldId id="297" r:id="rId10"/>
    <p:sldId id="307" r:id="rId11"/>
    <p:sldId id="308" r:id="rId12"/>
    <p:sldId id="299" r:id="rId13"/>
    <p:sldId id="300" r:id="rId14"/>
    <p:sldId id="315" r:id="rId15"/>
    <p:sldId id="316" r:id="rId16"/>
    <p:sldId id="317" r:id="rId17"/>
    <p:sldId id="306" r:id="rId18"/>
    <p:sldId id="283" r:id="rId19"/>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89" autoAdjust="0"/>
    <p:restoredTop sz="96000" autoAdjust="0"/>
  </p:normalViewPr>
  <p:slideViewPr>
    <p:cSldViewPr snapToGrid="0" showGuides="1">
      <p:cViewPr varScale="1">
        <p:scale>
          <a:sx n="74" d="100"/>
          <a:sy n="74" d="100"/>
        </p:scale>
        <p:origin x="292" y="48"/>
      </p:cViewPr>
      <p:guideLst>
        <p:guide orient="horz" pos="2160"/>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33013EF-AA46-41D5-93C2-36F7A5EF5D89}" type="datetimeFigureOut">
              <a:rPr lang="zh-CN" altLang="en-US" smtClean="0"/>
              <a:t>2020/11/20</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104242-42E4-462F-B9A6-468AC33D61A2}"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104242-42E4-462F-B9A6-468AC33D61A2}" type="slidenum">
              <a:rPr lang="zh-CN" altLang="en-US" smtClean="0"/>
              <a:t>1</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104242-42E4-462F-B9A6-468AC33D61A2}" type="slidenum">
              <a:rPr lang="zh-CN" altLang="en-US" smtClean="0"/>
              <a:t>2</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104242-42E4-462F-B9A6-468AC33D61A2}" type="slidenum">
              <a:rPr lang="zh-CN" altLang="en-US" smtClean="0"/>
              <a:t>3</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53104242-42E4-462F-B9A6-468AC33D61A2}" type="slidenum">
              <a:rPr lang="zh-CN" altLang="en-US" smtClean="0"/>
              <a:t>17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53104242-42E4-462F-B9A6-468AC33D61A2}" type="slidenum">
              <a:rPr lang="zh-CN" altLang="en-US" smtClean="0"/>
              <a:t>18</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仅标题">
    <p:spTree>
      <p:nvGrpSpPr>
        <p:cNvPr id="1" name=""/>
        <p:cNvGrpSpPr/>
        <p:nvPr/>
      </p:nvGrpSpPr>
      <p:grpSpPr>
        <a:xfrm>
          <a:off x="0" y="0"/>
          <a:ext cx="0" cy="0"/>
          <a:chOff x="0" y="0"/>
          <a:chExt cx="0" cy="0"/>
        </a:xfrm>
      </p:grpSpPr>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自定义版式">
    <p:spTree>
      <p:nvGrpSpPr>
        <p:cNvPr id="1" name=""/>
        <p:cNvGrpSpPr/>
        <p:nvPr/>
      </p:nvGrpSpPr>
      <p:grpSpPr>
        <a:xfrm>
          <a:off x="0" y="0"/>
          <a:ext cx="0" cy="0"/>
          <a:chOff x="0" y="0"/>
          <a:chExt cx="0" cy="0"/>
        </a:xfrm>
      </p:grpSpPr>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自定义版式">
    <p:spTree>
      <p:nvGrpSpPr>
        <p:cNvPr id="1" name=""/>
        <p:cNvGrpSpPr/>
        <p:nvPr/>
      </p:nvGrpSpPr>
      <p:grpSpPr>
        <a:xfrm>
          <a:off x="0" y="0"/>
          <a:ext cx="0" cy="0"/>
          <a:chOff x="0" y="0"/>
          <a:chExt cx="0" cy="0"/>
        </a:xfrm>
      </p:grpSpPr>
      <p:grpSp>
        <p:nvGrpSpPr>
          <p:cNvPr id="4" name="组合 3"/>
          <p:cNvGrpSpPr/>
          <p:nvPr userDrawn="1"/>
        </p:nvGrpSpPr>
        <p:grpSpPr>
          <a:xfrm>
            <a:off x="0" y="0"/>
            <a:ext cx="12192000" cy="6856551"/>
            <a:chOff x="0" y="0"/>
            <a:chExt cx="12192000" cy="6856551"/>
          </a:xfrm>
        </p:grpSpPr>
        <p:pic>
          <p:nvPicPr>
            <p:cNvPr id="5" name="图片 4"/>
            <p:cNvPicPr>
              <a:picLocks noChangeAspect="1"/>
            </p:cNvPicPr>
            <p:nvPr/>
          </p:nvPicPr>
          <p:blipFill rotWithShape="1">
            <a:blip r:embed="rId2" cstate="screen"/>
            <a:srcRect r="-1"/>
            <a:stretch>
              <a:fillRect/>
            </a:stretch>
          </p:blipFill>
          <p:spPr>
            <a:xfrm flipH="1">
              <a:off x="1724400" y="0"/>
              <a:ext cx="10467600" cy="6855102"/>
            </a:xfrm>
            <a:prstGeom prst="rect">
              <a:avLst/>
            </a:prstGeom>
          </p:spPr>
        </p:pic>
        <p:pic>
          <p:nvPicPr>
            <p:cNvPr id="6" name="图片 5"/>
            <p:cNvPicPr>
              <a:picLocks noChangeAspect="1"/>
            </p:cNvPicPr>
            <p:nvPr/>
          </p:nvPicPr>
          <p:blipFill rotWithShape="1">
            <a:blip r:embed="rId3" cstate="screen"/>
            <a:srcRect r="-35"/>
            <a:stretch>
              <a:fillRect/>
            </a:stretch>
          </p:blipFill>
          <p:spPr>
            <a:xfrm flipH="1">
              <a:off x="0" y="1449"/>
              <a:ext cx="2095500" cy="6855102"/>
            </a:xfrm>
            <a:prstGeom prst="rect">
              <a:avLst/>
            </a:prstGeom>
          </p:spPr>
        </p:pic>
      </p:gr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4" name="矩形 3"/>
          <p:cNvSpPr/>
          <p:nvPr userDrawn="1"/>
        </p:nvSpPr>
        <p:spPr>
          <a:xfrm>
            <a:off x="8325228" y="6545425"/>
            <a:ext cx="775136" cy="246221"/>
          </a:xfrm>
          <a:prstGeom prst="rect">
            <a:avLst/>
          </a:prstGeom>
        </p:spPr>
        <p:txBody>
          <a:bodyPr wrap="square">
            <a:spAutoFit/>
          </a:bodyPr>
          <a:lstStyle/>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模板下载：</a:t>
            </a:r>
            <a:r>
              <a:rPr lang="en-US" altLang="zh-CN" sz="100" dirty="0">
                <a:solidFill>
                  <a:prstClr val="white"/>
                </a:solidFill>
                <a:latin typeface="Calibri" panose="020F0502020204030204"/>
                <a:ea typeface="宋体" panose="02010600030101010101" pitchFamily="2" charset="-122"/>
              </a:rPr>
              <a:t>www.1ppt.com/moban/     </a:t>
            </a:r>
            <a:r>
              <a:rPr lang="zh-CN" altLang="en-US" sz="100" dirty="0">
                <a:solidFill>
                  <a:prstClr val="white"/>
                </a:solidFill>
                <a:latin typeface="Calibri" panose="020F0502020204030204"/>
                <a:ea typeface="宋体" panose="02010600030101010101" pitchFamily="2" charset="-122"/>
              </a:rPr>
              <a:t>行业</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www.1ppt.com/hangye/ </a:t>
            </a:r>
          </a:p>
          <a:p>
            <a:r>
              <a:rPr lang="zh-CN" altLang="en-US" sz="100" dirty="0">
                <a:solidFill>
                  <a:prstClr val="white"/>
                </a:solidFill>
                <a:latin typeface="Calibri" panose="020F0502020204030204"/>
                <a:ea typeface="宋体" panose="02010600030101010101" pitchFamily="2" charset="-122"/>
              </a:rPr>
              <a:t>节日</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模板：</a:t>
            </a:r>
            <a:r>
              <a:rPr lang="en-US" altLang="zh-CN" sz="100" dirty="0">
                <a:solidFill>
                  <a:prstClr val="white"/>
                </a:solidFill>
                <a:latin typeface="Calibri" panose="020F0502020204030204"/>
                <a:ea typeface="宋体" panose="02010600030101010101" pitchFamily="2" charset="-122"/>
              </a:rPr>
              <a:t>www.1ppt.com/jieri/           PPT</a:t>
            </a:r>
            <a:r>
              <a:rPr lang="zh-CN" altLang="en-US" sz="100" dirty="0">
                <a:solidFill>
                  <a:prstClr val="white"/>
                </a:solidFill>
                <a:latin typeface="Calibri" panose="020F0502020204030204"/>
                <a:ea typeface="宋体" panose="02010600030101010101" pitchFamily="2" charset="-122"/>
              </a:rPr>
              <a:t>素材下载：</a:t>
            </a:r>
            <a:r>
              <a:rPr lang="en-US" altLang="zh-CN" sz="100" dirty="0">
                <a:solidFill>
                  <a:prstClr val="white"/>
                </a:solidFill>
                <a:latin typeface="Calibri" panose="020F0502020204030204"/>
                <a:ea typeface="宋体" panose="02010600030101010101" pitchFamily="2" charset="-122"/>
              </a:rPr>
              <a:t>www.1ppt.com/sucai/</a:t>
            </a:r>
          </a:p>
          <a:p>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背景图片：</a:t>
            </a:r>
            <a:r>
              <a:rPr lang="en-US" altLang="zh-CN" sz="100" dirty="0">
                <a:solidFill>
                  <a:prstClr val="white"/>
                </a:solidFill>
                <a:latin typeface="Calibri" panose="020F0502020204030204"/>
                <a:ea typeface="宋体" panose="02010600030101010101" pitchFamily="2" charset="-122"/>
              </a:rPr>
              <a:t>www.1ppt.com/beijing/      PPT</a:t>
            </a:r>
            <a:r>
              <a:rPr lang="zh-CN" altLang="en-US" sz="100" dirty="0">
                <a:solidFill>
                  <a:prstClr val="white"/>
                </a:solidFill>
                <a:latin typeface="Calibri" panose="020F0502020204030204"/>
                <a:ea typeface="宋体" panose="02010600030101010101" pitchFamily="2" charset="-122"/>
              </a:rPr>
              <a:t>图表下载：</a:t>
            </a:r>
            <a:r>
              <a:rPr lang="en-US" altLang="zh-CN" sz="100" dirty="0">
                <a:solidFill>
                  <a:prstClr val="white"/>
                </a:solidFill>
                <a:latin typeface="Calibri" panose="020F0502020204030204"/>
                <a:ea typeface="宋体" panose="02010600030101010101" pitchFamily="2" charset="-122"/>
              </a:rPr>
              <a:t>www.1ppt.com/tubiao/      </a:t>
            </a:r>
          </a:p>
          <a:p>
            <a:r>
              <a:rPr lang="zh-CN" altLang="en-US" sz="100" dirty="0">
                <a:solidFill>
                  <a:prstClr val="white"/>
                </a:solidFill>
                <a:latin typeface="Calibri" panose="020F0502020204030204"/>
                <a:ea typeface="宋体" panose="02010600030101010101" pitchFamily="2" charset="-122"/>
              </a:rPr>
              <a:t>优秀</a:t>
            </a:r>
            <a:r>
              <a:rPr lang="en-US" altLang="zh-CN" sz="100" dirty="0">
                <a:solidFill>
                  <a:prstClr val="white"/>
                </a:solidFill>
                <a:latin typeface="Calibri" panose="020F0502020204030204"/>
                <a:ea typeface="宋体" panose="02010600030101010101" pitchFamily="2" charset="-122"/>
              </a:rPr>
              <a:t>PPT</a:t>
            </a:r>
            <a:r>
              <a:rPr lang="zh-CN" altLang="en-US" sz="100" dirty="0">
                <a:solidFill>
                  <a:prstClr val="white"/>
                </a:solidFill>
                <a:latin typeface="Calibri" panose="020F0502020204030204"/>
                <a:ea typeface="宋体" panose="02010600030101010101" pitchFamily="2" charset="-122"/>
              </a:rPr>
              <a:t>下载：</a:t>
            </a:r>
            <a:r>
              <a:rPr lang="en-US" altLang="zh-CN" sz="100" dirty="0">
                <a:solidFill>
                  <a:prstClr val="white"/>
                </a:solidFill>
                <a:latin typeface="Calibri" panose="020F0502020204030204"/>
                <a:ea typeface="宋体" panose="02010600030101010101" pitchFamily="2" charset="-122"/>
              </a:rPr>
              <a:t>www.1ppt.com/xiazai/        PPT</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www.1ppt.com/powerpoint/      </a:t>
            </a:r>
          </a:p>
          <a:p>
            <a:r>
              <a:rPr lang="en-US" altLang="zh-CN" sz="100" dirty="0">
                <a:solidFill>
                  <a:prstClr val="white"/>
                </a:solidFill>
                <a:latin typeface="Calibri" panose="020F0502020204030204"/>
                <a:ea typeface="宋体" panose="02010600030101010101" pitchFamily="2" charset="-122"/>
              </a:rPr>
              <a:t>Word</a:t>
            </a:r>
            <a:r>
              <a:rPr lang="zh-CN" altLang="en-US" sz="100" dirty="0">
                <a:solidFill>
                  <a:prstClr val="white"/>
                </a:solidFill>
                <a:latin typeface="Calibri" panose="020F0502020204030204"/>
                <a:ea typeface="宋体" panose="02010600030101010101" pitchFamily="2" charset="-122"/>
              </a:rPr>
              <a:t>教程： </a:t>
            </a:r>
            <a:r>
              <a:rPr lang="en-US" altLang="zh-CN" sz="100" dirty="0">
                <a:solidFill>
                  <a:prstClr val="white"/>
                </a:solidFill>
                <a:latin typeface="Calibri" panose="020F0502020204030204"/>
                <a:ea typeface="宋体" panose="02010600030101010101" pitchFamily="2" charset="-122"/>
              </a:rPr>
              <a:t>www.1ppt.com/word/              Excel</a:t>
            </a:r>
            <a:r>
              <a:rPr lang="zh-CN" altLang="en-US" sz="100" dirty="0">
                <a:solidFill>
                  <a:prstClr val="white"/>
                </a:solidFill>
                <a:latin typeface="Calibri" panose="020F0502020204030204"/>
                <a:ea typeface="宋体" panose="02010600030101010101" pitchFamily="2" charset="-122"/>
              </a:rPr>
              <a:t>教程：</a:t>
            </a:r>
            <a:r>
              <a:rPr lang="en-US" altLang="zh-CN" sz="100" dirty="0">
                <a:solidFill>
                  <a:prstClr val="white"/>
                </a:solidFill>
                <a:latin typeface="Calibri" panose="020F0502020204030204"/>
                <a:ea typeface="宋体" panose="02010600030101010101" pitchFamily="2" charset="-122"/>
              </a:rPr>
              <a:t>www.1ppt.com/excel/  </a:t>
            </a:r>
          </a:p>
          <a:p>
            <a:r>
              <a:rPr lang="zh-CN" altLang="en-US" sz="100" dirty="0">
                <a:solidFill>
                  <a:prstClr val="white"/>
                </a:solidFill>
                <a:latin typeface="Calibri" panose="020F0502020204030204"/>
                <a:ea typeface="宋体" panose="02010600030101010101" pitchFamily="2" charset="-122"/>
              </a:rPr>
              <a:t>资料下载：</a:t>
            </a:r>
            <a:r>
              <a:rPr lang="en-US" altLang="zh-CN" sz="100" dirty="0">
                <a:solidFill>
                  <a:prstClr val="white"/>
                </a:solidFill>
                <a:latin typeface="Calibri" panose="020F0502020204030204"/>
                <a:ea typeface="宋体" panose="02010600030101010101" pitchFamily="2" charset="-122"/>
              </a:rPr>
              <a:t>www.1ppt.com/ziliao/                PPT</a:t>
            </a:r>
            <a:r>
              <a:rPr lang="zh-CN" altLang="en-US" sz="100" dirty="0">
                <a:solidFill>
                  <a:prstClr val="white"/>
                </a:solidFill>
                <a:latin typeface="Calibri" panose="020F0502020204030204"/>
                <a:ea typeface="宋体" panose="02010600030101010101" pitchFamily="2" charset="-122"/>
              </a:rPr>
              <a:t>课件下载：</a:t>
            </a:r>
            <a:r>
              <a:rPr lang="en-US" altLang="zh-CN" sz="100" dirty="0">
                <a:solidFill>
                  <a:prstClr val="white"/>
                </a:solidFill>
                <a:latin typeface="Calibri" panose="020F0502020204030204"/>
                <a:ea typeface="宋体" panose="02010600030101010101" pitchFamily="2" charset="-122"/>
              </a:rPr>
              <a:t>www.1ppt.com/kejian/ </a:t>
            </a:r>
          </a:p>
          <a:p>
            <a:r>
              <a:rPr lang="zh-CN" altLang="en-US" sz="100" dirty="0">
                <a:solidFill>
                  <a:prstClr val="white"/>
                </a:solidFill>
                <a:latin typeface="Calibri" panose="020F0502020204030204"/>
                <a:ea typeface="宋体" panose="02010600030101010101" pitchFamily="2" charset="-122"/>
              </a:rPr>
              <a:t>范文下载：</a:t>
            </a:r>
            <a:r>
              <a:rPr lang="en-US" altLang="zh-CN" sz="100" dirty="0">
                <a:solidFill>
                  <a:prstClr val="white"/>
                </a:solidFill>
                <a:latin typeface="Calibri" panose="020F0502020204030204"/>
                <a:ea typeface="宋体" panose="02010600030101010101" pitchFamily="2" charset="-122"/>
              </a:rPr>
              <a:t>www.1ppt.com/fanwen/             </a:t>
            </a:r>
            <a:r>
              <a:rPr lang="zh-CN" altLang="en-US" sz="100" dirty="0">
                <a:solidFill>
                  <a:prstClr val="white"/>
                </a:solidFill>
                <a:latin typeface="Calibri" panose="020F0502020204030204"/>
                <a:ea typeface="宋体" panose="02010600030101010101" pitchFamily="2" charset="-122"/>
              </a:rPr>
              <a:t>试卷下载：</a:t>
            </a:r>
            <a:r>
              <a:rPr lang="en-US" altLang="zh-CN" sz="100" dirty="0">
                <a:solidFill>
                  <a:prstClr val="white"/>
                </a:solidFill>
                <a:latin typeface="Calibri" panose="020F0502020204030204"/>
                <a:ea typeface="宋体" panose="02010600030101010101" pitchFamily="2" charset="-122"/>
              </a:rPr>
              <a:t>www.1ppt.com/shiti/  </a:t>
            </a:r>
          </a:p>
          <a:p>
            <a:r>
              <a:rPr lang="zh-CN" altLang="en-US" sz="100" dirty="0">
                <a:solidFill>
                  <a:prstClr val="white"/>
                </a:solidFill>
                <a:latin typeface="Calibri" panose="020F0502020204030204"/>
                <a:ea typeface="宋体" panose="02010600030101010101" pitchFamily="2" charset="-122"/>
              </a:rPr>
              <a:t>教案下载：</a:t>
            </a:r>
            <a:r>
              <a:rPr lang="en-US" altLang="zh-CN" sz="100" dirty="0">
                <a:solidFill>
                  <a:prstClr val="white"/>
                </a:solidFill>
                <a:latin typeface="Calibri" panose="020F0502020204030204"/>
                <a:ea typeface="宋体" panose="02010600030101010101" pitchFamily="2" charset="-122"/>
              </a:rPr>
              <a:t>www.1ppt.com/jiaoan/        </a:t>
            </a:r>
          </a:p>
          <a:p>
            <a:r>
              <a:rPr lang="zh-CN" altLang="en-US" sz="100" dirty="0">
                <a:solidFill>
                  <a:prstClr val="white"/>
                </a:solidFill>
                <a:latin typeface="Calibri" panose="020F0502020204030204"/>
                <a:ea typeface="宋体" panose="02010600030101010101" pitchFamily="2" charset="-122"/>
              </a:rPr>
              <a:t>字体下载：</a:t>
            </a:r>
            <a:r>
              <a:rPr lang="en-US" altLang="zh-CN" sz="100" dirty="0">
                <a:solidFill>
                  <a:prstClr val="white"/>
                </a:solidFill>
                <a:latin typeface="Calibri" panose="020F0502020204030204"/>
                <a:ea typeface="宋体" panose="02010600030101010101" pitchFamily="2" charset="-122"/>
              </a:rPr>
              <a:t>www.1ppt.com/ziti/</a:t>
            </a:r>
          </a:p>
          <a:p>
            <a:r>
              <a:rPr lang="en-US" altLang="zh-CN" sz="100" dirty="0">
                <a:solidFill>
                  <a:prstClr val="white"/>
                </a:solidFill>
                <a:latin typeface="Calibri" panose="020F0502020204030204"/>
                <a:ea typeface="宋体" panose="02010600030101010101" pitchFamily="2" charset="-122"/>
              </a:rPr>
              <a:t> </a:t>
            </a:r>
            <a:endParaRPr lang="zh-CN" altLang="en-US" sz="100" dirty="0">
              <a:solidFill>
                <a:prstClr val="white"/>
              </a:solidFill>
              <a:latin typeface="Calibri" panose="020F0502020204030204"/>
              <a:ea typeface="宋体" panose="02010600030101010101" pitchFamily="2" charset="-122"/>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3_自定义版式">
    <p:spTree>
      <p:nvGrpSpPr>
        <p:cNvPr id="1" name=""/>
        <p:cNvGrpSpPr/>
        <p:nvPr/>
      </p:nvGrpSpPr>
      <p:grpSpPr>
        <a:xfrm>
          <a:off x="0" y="0"/>
          <a:ext cx="0" cy="0"/>
          <a:chOff x="0" y="0"/>
          <a:chExt cx="0" cy="0"/>
        </a:xfrm>
      </p:grpSpPr>
      <p:sp>
        <p:nvSpPr>
          <p:cNvPr id="8" name="图片占位符 7"/>
          <p:cNvSpPr>
            <a:spLocks noGrp="1"/>
          </p:cNvSpPr>
          <p:nvPr>
            <p:ph type="pic" sz="quarter" idx="10"/>
          </p:nvPr>
        </p:nvSpPr>
        <p:spPr>
          <a:xfrm>
            <a:off x="2352675" y="1908631"/>
            <a:ext cx="3448050" cy="2162175"/>
          </a:xfrm>
          <a:custGeom>
            <a:avLst/>
            <a:gdLst>
              <a:gd name="connsiteX0" fmla="*/ 0 w 3448050"/>
              <a:gd name="connsiteY0" fmla="*/ 0 h 2162175"/>
              <a:gd name="connsiteX1" fmla="*/ 3448050 w 3448050"/>
              <a:gd name="connsiteY1" fmla="*/ 0 h 2162175"/>
              <a:gd name="connsiteX2" fmla="*/ 3448050 w 3448050"/>
              <a:gd name="connsiteY2" fmla="*/ 2162175 h 2162175"/>
              <a:gd name="connsiteX3" fmla="*/ 0 w 3448050"/>
              <a:gd name="connsiteY3" fmla="*/ 2162175 h 2162175"/>
            </a:gdLst>
            <a:ahLst/>
            <a:cxnLst>
              <a:cxn ang="0">
                <a:pos x="connsiteX0" y="connsiteY0"/>
              </a:cxn>
              <a:cxn ang="0">
                <a:pos x="connsiteX1" y="connsiteY1"/>
              </a:cxn>
              <a:cxn ang="0">
                <a:pos x="connsiteX2" y="connsiteY2"/>
              </a:cxn>
              <a:cxn ang="0">
                <a:pos x="connsiteX3" y="connsiteY3"/>
              </a:cxn>
            </a:cxnLst>
            <a:rect l="l" t="t" r="r" b="b"/>
            <a:pathLst>
              <a:path w="3448050" h="2162175">
                <a:moveTo>
                  <a:pt x="0" y="0"/>
                </a:moveTo>
                <a:lnTo>
                  <a:pt x="3448050" y="0"/>
                </a:lnTo>
                <a:lnTo>
                  <a:pt x="3448050" y="2162175"/>
                </a:lnTo>
                <a:lnTo>
                  <a:pt x="0" y="2162175"/>
                </a:lnTo>
                <a:close/>
              </a:path>
            </a:pathLst>
          </a:custGeom>
        </p:spPr>
        <p:txBody>
          <a:bodyPr wrap="square">
            <a:noAutofit/>
          </a:bodyPr>
          <a:lstStyle/>
          <a:p>
            <a:endParaRPr lang="zh-CN" altLang="en-US"/>
          </a:p>
        </p:txBody>
      </p:sp>
      <p:sp>
        <p:nvSpPr>
          <p:cNvPr id="7" name="图片占位符 6"/>
          <p:cNvSpPr>
            <a:spLocks noGrp="1"/>
          </p:cNvSpPr>
          <p:nvPr>
            <p:ph type="pic" sz="quarter" idx="11"/>
          </p:nvPr>
        </p:nvSpPr>
        <p:spPr>
          <a:xfrm>
            <a:off x="6629400" y="3727906"/>
            <a:ext cx="3448050" cy="2162175"/>
          </a:xfrm>
          <a:custGeom>
            <a:avLst/>
            <a:gdLst>
              <a:gd name="connsiteX0" fmla="*/ 0 w 3448050"/>
              <a:gd name="connsiteY0" fmla="*/ 0 h 2162175"/>
              <a:gd name="connsiteX1" fmla="*/ 3448050 w 3448050"/>
              <a:gd name="connsiteY1" fmla="*/ 0 h 2162175"/>
              <a:gd name="connsiteX2" fmla="*/ 3448050 w 3448050"/>
              <a:gd name="connsiteY2" fmla="*/ 2162175 h 2162175"/>
              <a:gd name="connsiteX3" fmla="*/ 0 w 3448050"/>
              <a:gd name="connsiteY3" fmla="*/ 2162175 h 2162175"/>
            </a:gdLst>
            <a:ahLst/>
            <a:cxnLst>
              <a:cxn ang="0">
                <a:pos x="connsiteX0" y="connsiteY0"/>
              </a:cxn>
              <a:cxn ang="0">
                <a:pos x="connsiteX1" y="connsiteY1"/>
              </a:cxn>
              <a:cxn ang="0">
                <a:pos x="connsiteX2" y="connsiteY2"/>
              </a:cxn>
              <a:cxn ang="0">
                <a:pos x="connsiteX3" y="connsiteY3"/>
              </a:cxn>
            </a:cxnLst>
            <a:rect l="l" t="t" r="r" b="b"/>
            <a:pathLst>
              <a:path w="3448050" h="2162175">
                <a:moveTo>
                  <a:pt x="0" y="0"/>
                </a:moveTo>
                <a:lnTo>
                  <a:pt x="3448050" y="0"/>
                </a:lnTo>
                <a:lnTo>
                  <a:pt x="3448050" y="2162175"/>
                </a:lnTo>
                <a:lnTo>
                  <a:pt x="0" y="2162175"/>
                </a:lnTo>
                <a:close/>
              </a:path>
            </a:pathLst>
          </a:custGeom>
        </p:spPr>
        <p:txBody>
          <a:bodyPr wrap="square">
            <a:noAutofit/>
          </a:bodyPr>
          <a:lstStyle/>
          <a:p>
            <a:endParaRPr lang="zh-CN" alt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6_自定义版式">
    <p:spTree>
      <p:nvGrpSpPr>
        <p:cNvPr id="1" name=""/>
        <p:cNvGrpSpPr/>
        <p:nvPr/>
      </p:nvGrpSpPr>
      <p:grpSpPr>
        <a:xfrm>
          <a:off x="0" y="0"/>
          <a:ext cx="0" cy="0"/>
          <a:chOff x="0" y="0"/>
          <a:chExt cx="0" cy="0"/>
        </a:xfrm>
      </p:grpSpPr>
      <p:sp>
        <p:nvSpPr>
          <p:cNvPr id="5" name="图片占位符 4"/>
          <p:cNvSpPr>
            <a:spLocks noGrp="1"/>
          </p:cNvSpPr>
          <p:nvPr>
            <p:ph type="pic" sz="quarter" idx="10"/>
          </p:nvPr>
        </p:nvSpPr>
        <p:spPr>
          <a:xfrm>
            <a:off x="1698623" y="2746373"/>
            <a:ext cx="2187580" cy="2187580"/>
          </a:xfrm>
          <a:custGeom>
            <a:avLst/>
            <a:gdLst>
              <a:gd name="connsiteX0" fmla="*/ 1093790 w 2187580"/>
              <a:gd name="connsiteY0" fmla="*/ 0 h 2187580"/>
              <a:gd name="connsiteX1" fmla="*/ 2187580 w 2187580"/>
              <a:gd name="connsiteY1" fmla="*/ 1093790 h 2187580"/>
              <a:gd name="connsiteX2" fmla="*/ 1093790 w 2187580"/>
              <a:gd name="connsiteY2" fmla="*/ 2187580 h 2187580"/>
              <a:gd name="connsiteX3" fmla="*/ 0 w 2187580"/>
              <a:gd name="connsiteY3" fmla="*/ 1093790 h 2187580"/>
              <a:gd name="connsiteX4" fmla="*/ 1093790 w 2187580"/>
              <a:gd name="connsiteY4" fmla="*/ 0 h 21875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7580" h="2187580">
                <a:moveTo>
                  <a:pt x="1093790" y="0"/>
                </a:moveTo>
                <a:cubicBezTo>
                  <a:pt x="1697874" y="0"/>
                  <a:pt x="2187580" y="489706"/>
                  <a:pt x="2187580" y="1093790"/>
                </a:cubicBezTo>
                <a:cubicBezTo>
                  <a:pt x="2187580" y="1697874"/>
                  <a:pt x="1697874" y="2187580"/>
                  <a:pt x="1093790" y="2187580"/>
                </a:cubicBezTo>
                <a:cubicBezTo>
                  <a:pt x="489706" y="2187580"/>
                  <a:pt x="0" y="1697874"/>
                  <a:pt x="0" y="1093790"/>
                </a:cubicBezTo>
                <a:cubicBezTo>
                  <a:pt x="0" y="489706"/>
                  <a:pt x="489706" y="0"/>
                  <a:pt x="1093790" y="0"/>
                </a:cubicBezTo>
                <a:close/>
              </a:path>
            </a:pathLst>
          </a:custGeom>
        </p:spPr>
        <p:txBody>
          <a:bodyPr wrap="square">
            <a:noAutofit/>
          </a:bodyPr>
          <a:lstStyle/>
          <a:p>
            <a:endParaRPr lang="zh-CN" alt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2_标题幻灯片">
    <p:spTree>
      <p:nvGrpSpPr>
        <p:cNvPr id="1" name=""/>
        <p:cNvGrpSpPr/>
        <p:nvPr/>
      </p:nvGrpSpPr>
      <p:grpSpPr>
        <a:xfrm>
          <a:off x="0" y="0"/>
          <a:ext cx="0" cy="0"/>
          <a:chOff x="0" y="0"/>
          <a:chExt cx="0" cy="0"/>
        </a:xfrm>
      </p:grpSpPr>
      <p:sp>
        <p:nvSpPr>
          <p:cNvPr id="10" name="矩形 9"/>
          <p:cNvSpPr/>
          <p:nvPr userDrawn="1"/>
        </p:nvSpPr>
        <p:spPr>
          <a:xfrm>
            <a:off x="1" y="432429"/>
            <a:ext cx="518101" cy="293729"/>
          </a:xfrm>
          <a:prstGeom prst="rect">
            <a:avLst/>
          </a:prstGeom>
          <a:solidFill>
            <a:srgbClr val="DA251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1" name="矩形 10"/>
          <p:cNvSpPr/>
          <p:nvPr userDrawn="1"/>
        </p:nvSpPr>
        <p:spPr>
          <a:xfrm>
            <a:off x="515473" y="432429"/>
            <a:ext cx="880192" cy="29372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prstClr val="white"/>
              </a:solidFill>
            </a:endParaRPr>
          </a:p>
        </p:txBody>
      </p:sp>
      <p:sp>
        <p:nvSpPr>
          <p:cNvPr id="2" name="标题 1"/>
          <p:cNvSpPr>
            <a:spLocks noGrp="1"/>
          </p:cNvSpPr>
          <p:nvPr>
            <p:ph type="title"/>
          </p:nvPr>
        </p:nvSpPr>
        <p:spPr>
          <a:xfrm>
            <a:off x="1431005" y="349504"/>
            <a:ext cx="10515600" cy="1325563"/>
          </a:xfrm>
          <a:prstGeom prst="rect">
            <a:avLst/>
          </a:prstGeom>
        </p:spPr>
        <p:txBody>
          <a:bodyPr/>
          <a:lstStyle>
            <a:lvl1pPr>
              <a:defRPr sz="2800"/>
            </a:lvl1pPr>
          </a:lstStyle>
          <a:p>
            <a:r>
              <a:rPr lang="zh-CN" altLang="en-US" dirty="0"/>
              <a:t>单击此处编辑母版标题样式</a:t>
            </a: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斜纹 3"/>
          <p:cNvSpPr/>
          <p:nvPr userDrawn="1"/>
        </p:nvSpPr>
        <p:spPr>
          <a:xfrm>
            <a:off x="0" y="0"/>
            <a:ext cx="2068025" cy="1688841"/>
          </a:xfrm>
          <a:prstGeom prst="diagStrip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transition spd="slow">
    <p:wip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tags" Target="../tags/tag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rotWithShape="1">
          <a:blip r:embed="rId3" cstate="screen"/>
          <a:srcRect/>
          <a:stretch>
            <a:fillRect/>
          </a:stretch>
        </p:blipFill>
        <p:spPr>
          <a:xfrm flipH="1">
            <a:off x="-105738" y="2898"/>
            <a:ext cx="12207484" cy="6855102"/>
          </a:xfrm>
          <a:prstGeom prst="rect">
            <a:avLst/>
          </a:prstGeom>
        </p:spPr>
      </p:pic>
      <p:sp>
        <p:nvSpPr>
          <p:cNvPr id="29" name="_3"/>
          <p:cNvSpPr/>
          <p:nvPr/>
        </p:nvSpPr>
        <p:spPr>
          <a:xfrm>
            <a:off x="1148743" y="3613858"/>
            <a:ext cx="4288353" cy="707886"/>
          </a:xfrm>
          <a:prstGeom prst="rect">
            <a:avLst/>
          </a:prstGeom>
          <a:effectLst/>
        </p:spPr>
        <p:txBody>
          <a:bodyPr wrap="none">
            <a:spAutoFit/>
          </a:bodyPr>
          <a:lstStyle/>
          <a:p>
            <a:r>
              <a:rPr lang="zh-CN" altLang="en-US" sz="4000" b="1" dirty="0">
                <a:solidFill>
                  <a:srgbClr val="3C767A"/>
                </a:solidFill>
                <a:latin typeface="微软雅黑" panose="020B0503020204020204" pitchFamily="34" charset="-122"/>
                <a:ea typeface="微软雅黑" panose="020B0503020204020204" pitchFamily="34" charset="-122"/>
              </a:rPr>
              <a:t>权证系统培训会议</a:t>
            </a:r>
          </a:p>
        </p:txBody>
      </p:sp>
      <p:sp>
        <p:nvSpPr>
          <p:cNvPr id="30" name="_3"/>
          <p:cNvSpPr/>
          <p:nvPr/>
        </p:nvSpPr>
        <p:spPr>
          <a:xfrm>
            <a:off x="5099854" y="4225139"/>
            <a:ext cx="2162794" cy="460375"/>
          </a:xfrm>
          <a:prstGeom prst="rect">
            <a:avLst/>
          </a:prstGeom>
          <a:effectLst/>
        </p:spPr>
        <p:txBody>
          <a:bodyPr wrap="square">
            <a:spAutoFit/>
          </a:bodyPr>
          <a:lstStyle/>
          <a:p>
            <a:r>
              <a:rPr lang="en-US" altLang="zh-CN" sz="2400" dirty="0">
                <a:solidFill>
                  <a:schemeClr val="accent1">
                    <a:lumMod val="75000"/>
                  </a:schemeClr>
                </a:solidFill>
                <a:latin typeface="Agency FB" panose="020B0503020202020204" pitchFamily="34" charset="0"/>
                <a:ea typeface="造字工房力黑（非商用）常规体" pitchFamily="50" charset="-122"/>
              </a:rPr>
              <a:t>--2020.11.20</a:t>
            </a:r>
          </a:p>
        </p:txBody>
      </p:sp>
      <p:sp>
        <p:nvSpPr>
          <p:cNvPr id="31" name="TextBox 36"/>
          <p:cNvSpPr txBox="1"/>
          <p:nvPr/>
        </p:nvSpPr>
        <p:spPr>
          <a:xfrm>
            <a:off x="1148743" y="4705586"/>
            <a:ext cx="4720212" cy="900246"/>
          </a:xfrm>
          <a:prstGeom prst="rect">
            <a:avLst/>
          </a:prstGeom>
          <a:noFill/>
        </p:spPr>
        <p:txBody>
          <a:bodyPr wrap="square" rtlCol="0">
            <a:spAutoFit/>
          </a:bodyPr>
          <a:lstStyle/>
          <a:p>
            <a:pPr>
              <a:lnSpc>
                <a:spcPct val="125000"/>
              </a:lnSpc>
              <a:spcAft>
                <a:spcPts val="600"/>
              </a:spcAft>
            </a:pPr>
            <a:r>
              <a:rPr lang="en-US" altLang="zh-CN" sz="1400" dirty="0">
                <a:solidFill>
                  <a:schemeClr val="bg1">
                    <a:lumMod val="50000"/>
                  </a:schemeClr>
                </a:solidFill>
                <a:latin typeface="Agency FB" panose="020B0503020202020204" pitchFamily="34" charset="0"/>
                <a:ea typeface="微软雅黑" panose="020B0503020204020204" pitchFamily="34" charset="-122"/>
              </a:rPr>
              <a:t>A designer can use default text to simulate what text would look like. It looks even better with you using this text. Whoever evaluates your text cannot evaluate the way you write. Your design looks awesome by the way.</a:t>
            </a:r>
            <a:endParaRPr lang="zh-CN" altLang="en-US" sz="1400" dirty="0">
              <a:solidFill>
                <a:schemeClr val="bg1">
                  <a:lumMod val="50000"/>
                </a:schemeClr>
              </a:solidFill>
              <a:latin typeface="Agency FB" panose="020B0503020202020204" pitchFamily="34" charset="0"/>
              <a:ea typeface="微软雅黑" panose="020B0503020204020204" pitchFamily="34" charset="-122"/>
            </a:endParaRP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6465" y="591726"/>
            <a:ext cx="8731959" cy="461665"/>
          </a:xfrm>
          <a:prstGeom prst="rect">
            <a:avLst/>
          </a:prstGeom>
          <a:noFill/>
        </p:spPr>
        <p:txBody>
          <a:bodyPr wrap="square" rtlCol="0">
            <a:spAutoFit/>
          </a:bodyPr>
          <a:lstStyle/>
          <a:p>
            <a:r>
              <a:rPr lang="zh-CN" altLang="zh-CN" sz="2400" b="1" dirty="0"/>
              <a:t>调整房款</a:t>
            </a:r>
            <a:r>
              <a:rPr lang="en-US" altLang="zh-CN" sz="2400" b="1" dirty="0"/>
              <a:t>—</a:t>
            </a:r>
            <a:r>
              <a:rPr lang="zh-CN" altLang="zh-CN" sz="2400" b="1" dirty="0"/>
              <a:t>变更归属日期到当月末最后一天</a:t>
            </a:r>
            <a:endParaRPr lang="zh-CN" altLang="en-US" sz="2400" b="1" dirty="0">
              <a:solidFill>
                <a:srgbClr val="000000"/>
              </a:solidFill>
            </a:endParaRPr>
          </a:p>
        </p:txBody>
      </p:sp>
      <p:sp>
        <p:nvSpPr>
          <p:cNvPr id="2" name="TextBox 1"/>
          <p:cNvSpPr txBox="1"/>
          <p:nvPr/>
        </p:nvSpPr>
        <p:spPr>
          <a:xfrm>
            <a:off x="1457325" y="1295400"/>
            <a:ext cx="8562975"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zh-CN" altLang="en-US" b="1" dirty="0"/>
              <a:t>原理：</a:t>
            </a:r>
          </a:p>
          <a:p>
            <a:r>
              <a:rPr lang="zh-CN" altLang="en-US" b="1" dirty="0"/>
              <a:t>未收款报表取数来自于后台一个 流水表版本的数据；会取当月最大日期的版本，所以调整日期都调到当月末最后一天；假设</a:t>
            </a:r>
            <a:r>
              <a:rPr lang="en-US" altLang="zh-CN" b="1" dirty="0"/>
              <a:t>5</a:t>
            </a:r>
            <a:r>
              <a:rPr lang="zh-CN" altLang="en-US" b="1" dirty="0"/>
              <a:t>月</a:t>
            </a:r>
            <a:r>
              <a:rPr lang="en-US" altLang="zh-CN" b="1" dirty="0"/>
              <a:t>20</a:t>
            </a:r>
            <a:r>
              <a:rPr lang="zh-CN" altLang="en-US" b="1" dirty="0"/>
              <a:t>日的流水版本取到一笔</a:t>
            </a:r>
            <a:r>
              <a:rPr lang="en-US" altLang="zh-CN" b="1" dirty="0"/>
              <a:t>3</a:t>
            </a:r>
            <a:r>
              <a:rPr lang="zh-CN" altLang="en-US" b="1" dirty="0"/>
              <a:t>万（实际不应该取上），那为了取到正确的数据，就需要调整一版</a:t>
            </a:r>
            <a:r>
              <a:rPr lang="en-US" altLang="zh-CN" b="1" dirty="0"/>
              <a:t>5</a:t>
            </a:r>
            <a:r>
              <a:rPr lang="zh-CN" altLang="en-US" b="1" dirty="0"/>
              <a:t>月</a:t>
            </a:r>
            <a:r>
              <a:rPr lang="en-US" altLang="zh-CN" b="1" dirty="0"/>
              <a:t>31</a:t>
            </a:r>
            <a:r>
              <a:rPr lang="zh-CN" altLang="en-US" b="1" dirty="0"/>
              <a:t>日的数据去覆盖掉</a:t>
            </a:r>
            <a:r>
              <a:rPr lang="en-US" altLang="zh-CN" b="1" dirty="0"/>
              <a:t>5</a:t>
            </a:r>
            <a:r>
              <a:rPr lang="zh-CN" altLang="en-US" b="1" dirty="0"/>
              <a:t>月</a:t>
            </a:r>
            <a:r>
              <a:rPr lang="en-US" altLang="zh-CN" b="1" dirty="0"/>
              <a:t>20</a:t>
            </a:r>
            <a:r>
              <a:rPr lang="zh-CN" altLang="en-US" b="1" dirty="0"/>
              <a:t>日那个错误的版本。</a:t>
            </a:r>
          </a:p>
        </p:txBody>
      </p:sp>
      <p:sp>
        <p:nvSpPr>
          <p:cNvPr id="3" name="TextBox 2"/>
          <p:cNvSpPr txBox="1"/>
          <p:nvPr/>
        </p:nvSpPr>
        <p:spPr>
          <a:xfrm>
            <a:off x="1200150" y="2952750"/>
            <a:ext cx="9058274" cy="646331"/>
          </a:xfrm>
          <a:prstGeom prst="rect">
            <a:avLst/>
          </a:prstGeom>
          <a:noFill/>
        </p:spPr>
        <p:txBody>
          <a:bodyPr wrap="square" rtlCol="0">
            <a:spAutoFit/>
          </a:bodyPr>
          <a:lstStyle/>
          <a:p>
            <a:r>
              <a:rPr lang="en-US" altLang="zh-CN" dirty="0"/>
              <a:t>1</a:t>
            </a:r>
            <a:r>
              <a:rPr lang="zh-CN" altLang="en-US" dirty="0"/>
              <a:t>、以查询</a:t>
            </a:r>
            <a:r>
              <a:rPr lang="en-US" altLang="zh-CN" dirty="0"/>
              <a:t>5</a:t>
            </a:r>
            <a:r>
              <a:rPr lang="zh-CN" altLang="en-US" dirty="0"/>
              <a:t>月份报表为例，</a:t>
            </a:r>
            <a:r>
              <a:rPr lang="en-US" altLang="zh-CN" dirty="0"/>
              <a:t>B12</a:t>
            </a:r>
            <a:r>
              <a:rPr lang="zh-CN" altLang="en-US" dirty="0"/>
              <a:t>少了一笔公积金按揭款，签约单已网签确认，应收款界面也显示欠收，可以直接操作调整房款</a:t>
            </a:r>
            <a:r>
              <a:rPr lang="en-US" altLang="zh-CN" dirty="0"/>
              <a:t>—</a:t>
            </a:r>
            <a:r>
              <a:rPr lang="zh-CN" altLang="en-US" dirty="0"/>
              <a:t>变更归属日期到</a:t>
            </a:r>
            <a:r>
              <a:rPr lang="en-US" altLang="zh-CN" dirty="0"/>
              <a:t>5</a:t>
            </a:r>
            <a:r>
              <a:rPr lang="zh-CN" altLang="en-US" dirty="0"/>
              <a:t>月</a:t>
            </a:r>
            <a:r>
              <a:rPr lang="en-US" altLang="zh-CN" dirty="0"/>
              <a:t>31</a:t>
            </a:r>
            <a:r>
              <a:rPr lang="zh-CN" altLang="en-US" dirty="0"/>
              <a:t>日</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4551" y="3741956"/>
            <a:ext cx="7077074" cy="2200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027"/>
                                        </p:tgtEl>
                                        <p:attrNameLst>
                                          <p:attrName>style.visibility</p:attrName>
                                        </p:attrNameLst>
                                      </p:cBhvr>
                                      <p:to>
                                        <p:strVal val="visible"/>
                                      </p:to>
                                    </p:set>
                                    <p:animEffect transition="in" filter="fade">
                                      <p:cBhvr>
                                        <p:cTn id="12" dur="1000"/>
                                        <p:tgtEl>
                                          <p:spTgt spid="1027"/>
                                        </p:tgtEl>
                                      </p:cBhvr>
                                    </p:animEffect>
                                    <p:anim calcmode="lin" valueType="num">
                                      <p:cBhvr>
                                        <p:cTn id="13" dur="1000" fill="hold"/>
                                        <p:tgtEl>
                                          <p:spTgt spid="1027"/>
                                        </p:tgtEl>
                                        <p:attrNameLst>
                                          <p:attrName>ppt_x</p:attrName>
                                        </p:attrNameLst>
                                      </p:cBhvr>
                                      <p:tavLst>
                                        <p:tav tm="0">
                                          <p:val>
                                            <p:strVal val="#ppt_x"/>
                                          </p:val>
                                        </p:tav>
                                        <p:tav tm="100000">
                                          <p:val>
                                            <p:strVal val="#ppt_x"/>
                                          </p:val>
                                        </p:tav>
                                      </p:tavLst>
                                    </p:anim>
                                    <p:anim calcmode="lin" valueType="num">
                                      <p:cBhvr>
                                        <p:cTn id="14" dur="1000" fill="hold"/>
                                        <p:tgtEl>
                                          <p:spTgt spid="102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78841" y="570678"/>
            <a:ext cx="10017834" cy="1754326"/>
          </a:xfrm>
          <a:prstGeom prst="rect">
            <a:avLst/>
          </a:prstGeom>
          <a:noFill/>
        </p:spPr>
        <p:txBody>
          <a:bodyPr wrap="square" rtlCol="0">
            <a:spAutoFit/>
          </a:bodyPr>
          <a:lstStyle/>
          <a:p>
            <a:r>
              <a:rPr lang="en-US" altLang="zh-CN" dirty="0">
                <a:solidFill>
                  <a:srgbClr val="000000"/>
                </a:solidFill>
              </a:rPr>
              <a:t>2</a:t>
            </a:r>
            <a:r>
              <a:rPr lang="zh-CN" altLang="en-US" dirty="0">
                <a:solidFill>
                  <a:srgbClr val="000000"/>
                </a:solidFill>
              </a:rPr>
              <a:t>、以查询</a:t>
            </a:r>
            <a:r>
              <a:rPr lang="en-US" altLang="zh-CN" dirty="0">
                <a:solidFill>
                  <a:srgbClr val="000000"/>
                </a:solidFill>
              </a:rPr>
              <a:t>5</a:t>
            </a:r>
            <a:r>
              <a:rPr lang="zh-CN" altLang="en-US" dirty="0">
                <a:solidFill>
                  <a:srgbClr val="000000"/>
                </a:solidFill>
              </a:rPr>
              <a:t>月份报表为例，</a:t>
            </a:r>
            <a:r>
              <a:rPr lang="en-US" altLang="zh-CN" dirty="0">
                <a:solidFill>
                  <a:srgbClr val="000000"/>
                </a:solidFill>
              </a:rPr>
              <a:t>B12</a:t>
            </a:r>
            <a:r>
              <a:rPr lang="zh-CN" altLang="en-US" dirty="0">
                <a:solidFill>
                  <a:srgbClr val="000000"/>
                </a:solidFill>
              </a:rPr>
              <a:t>少了一笔公积金按揭款，但是这笔公积金按揭款是在</a:t>
            </a:r>
            <a:r>
              <a:rPr lang="en-US" altLang="zh-CN" dirty="0">
                <a:solidFill>
                  <a:srgbClr val="000000"/>
                </a:solidFill>
              </a:rPr>
              <a:t>6</a:t>
            </a:r>
            <a:r>
              <a:rPr lang="zh-CN" altLang="en-US" dirty="0">
                <a:solidFill>
                  <a:srgbClr val="000000"/>
                </a:solidFill>
              </a:rPr>
              <a:t>月</a:t>
            </a:r>
            <a:r>
              <a:rPr lang="en-US" altLang="zh-CN" dirty="0">
                <a:solidFill>
                  <a:srgbClr val="000000"/>
                </a:solidFill>
              </a:rPr>
              <a:t>3</a:t>
            </a:r>
            <a:r>
              <a:rPr lang="zh-CN" altLang="en-US" dirty="0">
                <a:solidFill>
                  <a:srgbClr val="000000"/>
                </a:solidFill>
              </a:rPr>
              <a:t>日收齐的，此时不可以再操作调整房款</a:t>
            </a:r>
            <a:r>
              <a:rPr lang="en-US" altLang="zh-CN" dirty="0">
                <a:solidFill>
                  <a:srgbClr val="000000"/>
                </a:solidFill>
              </a:rPr>
              <a:t>—</a:t>
            </a:r>
            <a:r>
              <a:rPr lang="zh-CN" altLang="en-US" dirty="0">
                <a:solidFill>
                  <a:srgbClr val="000000"/>
                </a:solidFill>
              </a:rPr>
              <a:t>变更归属日期到</a:t>
            </a:r>
            <a:r>
              <a:rPr lang="en-US" altLang="zh-CN" dirty="0">
                <a:solidFill>
                  <a:srgbClr val="000000"/>
                </a:solidFill>
              </a:rPr>
              <a:t>5</a:t>
            </a:r>
            <a:r>
              <a:rPr lang="zh-CN" altLang="en-US" dirty="0">
                <a:solidFill>
                  <a:srgbClr val="000000"/>
                </a:solidFill>
              </a:rPr>
              <a:t>月</a:t>
            </a:r>
            <a:r>
              <a:rPr lang="en-US" altLang="zh-CN" dirty="0">
                <a:solidFill>
                  <a:srgbClr val="000000"/>
                </a:solidFill>
              </a:rPr>
              <a:t>31</a:t>
            </a:r>
            <a:r>
              <a:rPr lang="zh-CN" altLang="en-US" dirty="0">
                <a:solidFill>
                  <a:srgbClr val="000000"/>
                </a:solidFill>
              </a:rPr>
              <a:t>日了，如果操作了，那</a:t>
            </a:r>
            <a:r>
              <a:rPr lang="en-US" altLang="zh-CN" dirty="0">
                <a:solidFill>
                  <a:srgbClr val="000000"/>
                </a:solidFill>
              </a:rPr>
              <a:t>5</a:t>
            </a:r>
            <a:r>
              <a:rPr lang="zh-CN" altLang="en-US" dirty="0">
                <a:solidFill>
                  <a:srgbClr val="000000"/>
                </a:solidFill>
              </a:rPr>
              <a:t>月份报表取到的就是已收齐版本数据了；</a:t>
            </a:r>
          </a:p>
          <a:p>
            <a:endParaRPr lang="en-US" altLang="zh-CN" dirty="0">
              <a:solidFill>
                <a:srgbClr val="000000"/>
              </a:solidFill>
            </a:endParaRPr>
          </a:p>
          <a:p>
            <a:r>
              <a:rPr lang="zh-CN" altLang="en-US" dirty="0">
                <a:solidFill>
                  <a:srgbClr val="000000"/>
                </a:solidFill>
              </a:rPr>
              <a:t>解决办法：需要将公积金的收款单删除，处于欠收状态，才能操作调整房款</a:t>
            </a:r>
            <a:r>
              <a:rPr lang="en-US" altLang="zh-CN" dirty="0">
                <a:solidFill>
                  <a:srgbClr val="000000"/>
                </a:solidFill>
              </a:rPr>
              <a:t>—</a:t>
            </a:r>
            <a:r>
              <a:rPr lang="zh-CN" altLang="en-US" dirty="0">
                <a:solidFill>
                  <a:srgbClr val="000000"/>
                </a:solidFill>
              </a:rPr>
              <a:t>变更归属日期到</a:t>
            </a:r>
            <a:r>
              <a:rPr lang="en-US" altLang="zh-CN" dirty="0">
                <a:solidFill>
                  <a:srgbClr val="000000"/>
                </a:solidFill>
              </a:rPr>
              <a:t>5</a:t>
            </a:r>
            <a:r>
              <a:rPr lang="zh-CN" altLang="en-US" dirty="0">
                <a:solidFill>
                  <a:srgbClr val="000000"/>
                </a:solidFill>
              </a:rPr>
              <a:t>月</a:t>
            </a:r>
            <a:r>
              <a:rPr lang="en-US" altLang="zh-CN" dirty="0">
                <a:solidFill>
                  <a:srgbClr val="000000"/>
                </a:solidFill>
              </a:rPr>
              <a:t>31</a:t>
            </a:r>
            <a:r>
              <a:rPr lang="zh-CN" altLang="en-US" dirty="0">
                <a:solidFill>
                  <a:srgbClr val="000000"/>
                </a:solidFill>
              </a:rPr>
              <a:t>日，之后再重新做收款；若删不了，则做负数收款单冲掉，调整好之后，再重新做正数收款。</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3063" y="2455863"/>
            <a:ext cx="9154690" cy="278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2041" y="812800"/>
            <a:ext cx="2904962" cy="461665"/>
          </a:xfrm>
          <a:prstGeom prst="rect">
            <a:avLst/>
          </a:prstGeom>
          <a:noFill/>
        </p:spPr>
        <p:txBody>
          <a:bodyPr wrap="none" rtlCol="0">
            <a:spAutoFit/>
          </a:bodyPr>
          <a:lstStyle/>
          <a:p>
            <a:r>
              <a:rPr lang="zh-CN" altLang="en-US" sz="2400" b="1" dirty="0"/>
              <a:t>四、</a:t>
            </a:r>
            <a:r>
              <a:rPr lang="en-US" altLang="zh-CN" sz="2400" b="1" dirty="0"/>
              <a:t>B6/B7</a:t>
            </a:r>
            <a:r>
              <a:rPr lang="zh-CN" altLang="en-US" sz="2400" b="1" dirty="0"/>
              <a:t>报表概述</a:t>
            </a:r>
          </a:p>
        </p:txBody>
      </p:sp>
      <p:graphicFrame>
        <p:nvGraphicFramePr>
          <p:cNvPr id="5" name="表格 4"/>
          <p:cNvGraphicFramePr>
            <a:graphicFrameLocks noGrp="1"/>
          </p:cNvGraphicFramePr>
          <p:nvPr>
            <p:custDataLst>
              <p:tags r:id="rId1"/>
            </p:custDataLst>
          </p:nvPr>
        </p:nvGraphicFramePr>
        <p:xfrm>
          <a:off x="1682041" y="1399819"/>
          <a:ext cx="9117330" cy="4373245"/>
        </p:xfrm>
        <a:graphic>
          <a:graphicData uri="http://schemas.openxmlformats.org/drawingml/2006/table">
            <a:tbl>
              <a:tblPr firstRow="1" bandRow="1">
                <a:tableStyleId>{5C22544A-7EE6-4342-B048-85BDC9FD1C3A}</a:tableStyleId>
              </a:tblPr>
              <a:tblGrid>
                <a:gridCol w="3193415">
                  <a:extLst>
                    <a:ext uri="{9D8B030D-6E8A-4147-A177-3AD203B41FA5}">
                      <a16:colId xmlns:a16="http://schemas.microsoft.com/office/drawing/2014/main" val="20000"/>
                    </a:ext>
                  </a:extLst>
                </a:gridCol>
                <a:gridCol w="5923915">
                  <a:extLst>
                    <a:ext uri="{9D8B030D-6E8A-4147-A177-3AD203B41FA5}">
                      <a16:colId xmlns:a16="http://schemas.microsoft.com/office/drawing/2014/main" val="20001"/>
                    </a:ext>
                  </a:extLst>
                </a:gridCol>
              </a:tblGrid>
              <a:tr h="810260">
                <a:tc>
                  <a:txBody>
                    <a:bodyPr/>
                    <a:lstStyle/>
                    <a:p>
                      <a:pPr algn="ctr"/>
                      <a:r>
                        <a:rPr lang="zh-CN" altLang="en-US" dirty="0"/>
                        <a:t>问题</a:t>
                      </a:r>
                    </a:p>
                  </a:txBody>
                  <a:tcPr anchor="ctr"/>
                </a:tc>
                <a:tc>
                  <a:txBody>
                    <a:bodyPr/>
                    <a:lstStyle/>
                    <a:p>
                      <a:pPr algn="ctr"/>
                      <a:r>
                        <a:rPr lang="zh-CN" altLang="en-US" dirty="0"/>
                        <a:t>原因</a:t>
                      </a:r>
                    </a:p>
                  </a:txBody>
                  <a:tcPr anchor="ctr"/>
                </a:tc>
                <a:extLst>
                  <a:ext uri="{0D108BD9-81ED-4DB2-BD59-A6C34878D82A}">
                    <a16:rowId xmlns:a16="http://schemas.microsoft.com/office/drawing/2014/main" val="10000"/>
                  </a:ext>
                </a:extLst>
              </a:tr>
              <a:tr h="992505">
                <a:tc>
                  <a:txBody>
                    <a:bodyPr/>
                    <a:lstStyle/>
                    <a:p>
                      <a:r>
                        <a:rPr lang="zh-CN" altLang="en-US" dirty="0"/>
                        <a:t>累计应收按揭金额错误</a:t>
                      </a:r>
                    </a:p>
                  </a:txBody>
                  <a:tcPr anchor="ctr"/>
                </a:tc>
                <a:tc>
                  <a:txBody>
                    <a:bodyPr/>
                    <a:lstStyle/>
                    <a:p>
                      <a:r>
                        <a:rPr lang="zh-CN" altLang="en-US" dirty="0"/>
                        <a:t>累计应收按揭</a:t>
                      </a:r>
                      <a:r>
                        <a:rPr lang="en-US" altLang="zh-CN" dirty="0"/>
                        <a:t>=</a:t>
                      </a:r>
                      <a:r>
                        <a:rPr lang="zh-CN" altLang="en-US" dirty="0"/>
                        <a:t>累计实收</a:t>
                      </a:r>
                      <a:r>
                        <a:rPr lang="en-US" altLang="zh-CN" dirty="0"/>
                        <a:t>+</a:t>
                      </a:r>
                      <a:r>
                        <a:rPr lang="zh-CN" altLang="en-US" dirty="0"/>
                        <a:t>未收按揭，累计实收或者未收按揭有错误</a:t>
                      </a:r>
                    </a:p>
                  </a:txBody>
                  <a:tcPr anchor="ctr"/>
                </a:tc>
                <a:extLst>
                  <a:ext uri="{0D108BD9-81ED-4DB2-BD59-A6C34878D82A}">
                    <a16:rowId xmlns:a16="http://schemas.microsoft.com/office/drawing/2014/main" val="10001"/>
                  </a:ext>
                </a:extLst>
              </a:tr>
              <a:tr h="1277620">
                <a:tc>
                  <a:txBody>
                    <a:bodyPr/>
                    <a:lstStyle/>
                    <a:p>
                      <a:r>
                        <a:rPr lang="zh-CN" altLang="en-US" dirty="0"/>
                        <a:t>未收按揭金额错误</a:t>
                      </a:r>
                    </a:p>
                  </a:txBody>
                  <a:tcPr anchor="ctr"/>
                </a:tc>
                <a:tc>
                  <a:txBody>
                    <a:bodyPr/>
                    <a:lstStyle/>
                    <a:p>
                      <a:r>
                        <a:rPr lang="en-US" altLang="zh-CN" sz="1800" dirty="0"/>
                        <a:t>B6</a:t>
                      </a:r>
                      <a:r>
                        <a:rPr lang="zh-CN" altLang="en-US" sz="1800" dirty="0"/>
                        <a:t>正确，</a:t>
                      </a:r>
                      <a:r>
                        <a:rPr lang="en-US" altLang="zh-CN" sz="1800" dirty="0"/>
                        <a:t>B7</a:t>
                      </a:r>
                      <a:r>
                        <a:rPr lang="zh-CN" altLang="en-US" sz="1800" dirty="0"/>
                        <a:t>错误，银行信息没有维护成功，维护银行时记得修改维护</a:t>
                      </a:r>
                      <a:r>
                        <a:rPr lang="zh-CN" altLang="en-US" sz="1800" baseline="0" dirty="0"/>
                        <a:t>日期为当月末最后一天</a:t>
                      </a:r>
                      <a:endParaRPr lang="zh-CN" altLang="en-US" sz="1800" dirty="0"/>
                    </a:p>
                  </a:txBody>
                  <a:tcPr anchor="ctr"/>
                </a:tc>
                <a:extLst>
                  <a:ext uri="{0D108BD9-81ED-4DB2-BD59-A6C34878D82A}">
                    <a16:rowId xmlns:a16="http://schemas.microsoft.com/office/drawing/2014/main" val="10002"/>
                  </a:ext>
                </a:extLst>
              </a:tr>
              <a:tr h="1292860">
                <a:tc>
                  <a:txBody>
                    <a:bodyPr/>
                    <a:lstStyle/>
                    <a:p>
                      <a:r>
                        <a:rPr lang="zh-CN" altLang="en-US" dirty="0"/>
                        <a:t>金额正确，但是套数错误</a:t>
                      </a:r>
                    </a:p>
                  </a:txBody>
                  <a:tcPr anchor="ctr"/>
                </a:tc>
                <a:tc>
                  <a:txBody>
                    <a:bodyPr/>
                    <a:lstStyle/>
                    <a:p>
                      <a:r>
                        <a:rPr lang="zh-CN" altLang="en-US" sz="1800" dirty="0"/>
                        <a:t>系统中套数的取数规则是：若是组合贷，则最后一笔收齐了才会算一套；</a:t>
                      </a:r>
                      <a:r>
                        <a:rPr lang="zh-CN" altLang="en-US" sz="1800" dirty="0">
                          <a:solidFill>
                            <a:srgbClr val="FF0000"/>
                          </a:solidFill>
                        </a:rPr>
                        <a:t>有实收负数的会计算</a:t>
                      </a:r>
                      <a:r>
                        <a:rPr lang="en-US" altLang="zh-CN" sz="1800" dirty="0">
                          <a:solidFill>
                            <a:srgbClr val="FF0000"/>
                          </a:solidFill>
                        </a:rPr>
                        <a:t>-1</a:t>
                      </a:r>
                      <a:r>
                        <a:rPr lang="zh-CN" altLang="en-US" sz="1800" dirty="0">
                          <a:solidFill>
                            <a:srgbClr val="FF0000"/>
                          </a:solidFill>
                        </a:rPr>
                        <a:t>套</a:t>
                      </a:r>
                      <a:r>
                        <a:rPr lang="zh-CN" altLang="en-US" sz="1800" dirty="0"/>
                        <a:t>；但是如果同一套房产商业按揭款分成</a:t>
                      </a:r>
                      <a:r>
                        <a:rPr lang="en-US" altLang="zh-CN" sz="1800" dirty="0"/>
                        <a:t>2</a:t>
                      </a:r>
                      <a:r>
                        <a:rPr lang="zh-CN" altLang="en-US" sz="1800" dirty="0"/>
                        <a:t>笔收款，这种情况系统无法判断为</a:t>
                      </a:r>
                      <a:r>
                        <a:rPr lang="en-US" altLang="zh-CN" sz="1800" dirty="0"/>
                        <a:t>1</a:t>
                      </a:r>
                      <a:r>
                        <a:rPr lang="zh-CN" altLang="en-US" sz="1800" dirty="0"/>
                        <a:t>套，默认为</a:t>
                      </a:r>
                      <a:r>
                        <a:rPr lang="en-US" altLang="zh-CN" sz="1800" dirty="0"/>
                        <a:t>2</a:t>
                      </a:r>
                      <a:r>
                        <a:rPr lang="zh-CN" altLang="en-US" sz="1800" dirty="0"/>
                        <a:t>套，需要填报修改</a:t>
                      </a:r>
                    </a:p>
                  </a:txBody>
                  <a:tcPr anchor="ctr"/>
                </a:tc>
                <a:extLst>
                  <a:ext uri="{0D108BD9-81ED-4DB2-BD59-A6C34878D82A}">
                    <a16:rowId xmlns:a16="http://schemas.microsoft.com/office/drawing/2014/main" val="10003"/>
                  </a:ext>
                </a:extLst>
              </a:tr>
            </a:tbl>
          </a:graphicData>
        </a:graphic>
      </p:graphicFrame>
    </p:spTree>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2041" y="570678"/>
            <a:ext cx="2425664" cy="461665"/>
          </a:xfrm>
          <a:prstGeom prst="rect">
            <a:avLst/>
          </a:prstGeom>
          <a:noFill/>
        </p:spPr>
        <p:txBody>
          <a:bodyPr wrap="none" rtlCol="0">
            <a:spAutoFit/>
          </a:bodyPr>
          <a:lstStyle/>
          <a:p>
            <a:r>
              <a:rPr lang="zh-CN" altLang="en-US" sz="2400" b="1" dirty="0">
                <a:solidFill>
                  <a:srgbClr val="000000"/>
                </a:solidFill>
              </a:rPr>
              <a:t>五、</a:t>
            </a:r>
            <a:r>
              <a:rPr lang="en-US" altLang="zh-CN" sz="2400" b="1" dirty="0">
                <a:solidFill>
                  <a:srgbClr val="000000"/>
                </a:solidFill>
              </a:rPr>
              <a:t>B8</a:t>
            </a:r>
            <a:r>
              <a:rPr lang="zh-CN" altLang="en-US" sz="2400" b="1" dirty="0">
                <a:solidFill>
                  <a:srgbClr val="000000"/>
                </a:solidFill>
              </a:rPr>
              <a:t>报表概述</a:t>
            </a:r>
          </a:p>
        </p:txBody>
      </p:sp>
      <p:graphicFrame>
        <p:nvGraphicFramePr>
          <p:cNvPr id="5" name="表格 4"/>
          <p:cNvGraphicFramePr>
            <a:graphicFrameLocks noGrp="1"/>
          </p:cNvGraphicFramePr>
          <p:nvPr>
            <p:custDataLst>
              <p:tags r:id="rId1"/>
            </p:custDataLst>
          </p:nvPr>
        </p:nvGraphicFramePr>
        <p:xfrm>
          <a:off x="1467556" y="1032343"/>
          <a:ext cx="9845040" cy="4861560"/>
        </p:xfrm>
        <a:graphic>
          <a:graphicData uri="http://schemas.openxmlformats.org/drawingml/2006/table">
            <a:tbl>
              <a:tblPr firstRow="1" bandRow="1">
                <a:tableStyleId>{5C22544A-7EE6-4342-B048-85BDC9FD1C3A}</a:tableStyleId>
              </a:tblPr>
              <a:tblGrid>
                <a:gridCol w="4044950">
                  <a:extLst>
                    <a:ext uri="{9D8B030D-6E8A-4147-A177-3AD203B41FA5}">
                      <a16:colId xmlns:a16="http://schemas.microsoft.com/office/drawing/2014/main" val="20000"/>
                    </a:ext>
                  </a:extLst>
                </a:gridCol>
                <a:gridCol w="5800090">
                  <a:extLst>
                    <a:ext uri="{9D8B030D-6E8A-4147-A177-3AD203B41FA5}">
                      <a16:colId xmlns:a16="http://schemas.microsoft.com/office/drawing/2014/main" val="20001"/>
                    </a:ext>
                  </a:extLst>
                </a:gridCol>
              </a:tblGrid>
              <a:tr h="433070">
                <a:tc>
                  <a:txBody>
                    <a:bodyPr/>
                    <a:lstStyle/>
                    <a:p>
                      <a:pPr algn="ctr"/>
                      <a:r>
                        <a:rPr lang="zh-CN" altLang="en-US" dirty="0"/>
                        <a:t>问题</a:t>
                      </a:r>
                    </a:p>
                  </a:txBody>
                  <a:tcPr anchor="ctr"/>
                </a:tc>
                <a:tc>
                  <a:txBody>
                    <a:bodyPr/>
                    <a:lstStyle/>
                    <a:p>
                      <a:pPr algn="ctr"/>
                      <a:r>
                        <a:rPr lang="zh-CN" altLang="en-US" dirty="0"/>
                        <a:t>原因</a:t>
                      </a:r>
                    </a:p>
                  </a:txBody>
                  <a:tcPr anchor="ctr"/>
                </a:tc>
                <a:extLst>
                  <a:ext uri="{0D108BD9-81ED-4DB2-BD59-A6C34878D82A}">
                    <a16:rowId xmlns:a16="http://schemas.microsoft.com/office/drawing/2014/main" val="10000"/>
                  </a:ext>
                </a:extLst>
              </a:tr>
              <a:tr h="651510">
                <a:tc>
                  <a:txBody>
                    <a:bodyPr/>
                    <a:lstStyle/>
                    <a:p>
                      <a:r>
                        <a:rPr lang="zh-CN" altLang="en-US" sz="1600" dirty="0"/>
                        <a:t>设计数的数据不对</a:t>
                      </a:r>
                    </a:p>
                  </a:txBody>
                  <a:tcPr anchor="ctr"/>
                </a:tc>
                <a:tc>
                  <a:txBody>
                    <a:bodyPr/>
                    <a:lstStyle/>
                    <a:p>
                      <a:r>
                        <a:rPr lang="zh-CN" altLang="en-US" sz="1600" dirty="0"/>
                        <a:t>设计数</a:t>
                      </a:r>
                      <a:r>
                        <a:rPr lang="en-US" altLang="zh-CN" sz="1600" dirty="0"/>
                        <a:t>=</a:t>
                      </a:r>
                      <a:r>
                        <a:rPr lang="zh-CN" altLang="en-US" sz="1600" dirty="0"/>
                        <a:t>可供销售</a:t>
                      </a:r>
                      <a:r>
                        <a:rPr lang="en-US" altLang="zh-CN" sz="1600" dirty="0"/>
                        <a:t>+</a:t>
                      </a:r>
                      <a:r>
                        <a:rPr lang="zh-CN" altLang="en-US" sz="1600" dirty="0"/>
                        <a:t>公共配套</a:t>
                      </a:r>
                      <a:r>
                        <a:rPr lang="en-US" altLang="zh-CN" sz="1600" dirty="0"/>
                        <a:t>+</a:t>
                      </a:r>
                      <a:r>
                        <a:rPr lang="zh-CN" altLang="en-US" sz="1600" dirty="0"/>
                        <a:t>补偿，看是</a:t>
                      </a:r>
                      <a:r>
                        <a:rPr lang="en-US" altLang="zh-CN" sz="1600" dirty="0"/>
                        <a:t>3</a:t>
                      </a:r>
                      <a:r>
                        <a:rPr lang="zh-CN" altLang="en-US" sz="1600" dirty="0"/>
                        <a:t>部分中哪个部分的数据有问题；设计数不可以填报，是由公式计算得出的</a:t>
                      </a:r>
                    </a:p>
                  </a:txBody>
                  <a:tcPr anchor="ctr"/>
                </a:tc>
                <a:extLst>
                  <a:ext uri="{0D108BD9-81ED-4DB2-BD59-A6C34878D82A}">
                    <a16:rowId xmlns:a16="http://schemas.microsoft.com/office/drawing/2014/main" val="10001"/>
                  </a:ext>
                </a:extLst>
              </a:tr>
              <a:tr h="878840">
                <a:tc>
                  <a:txBody>
                    <a:bodyPr/>
                    <a:lstStyle/>
                    <a:p>
                      <a:r>
                        <a:rPr lang="zh-CN" altLang="en-US" sz="1600" dirty="0"/>
                        <a:t>可供销售</a:t>
                      </a:r>
                      <a:r>
                        <a:rPr lang="en-US" altLang="zh-CN" sz="1600" dirty="0"/>
                        <a:t>/</a:t>
                      </a:r>
                      <a:r>
                        <a:rPr lang="zh-CN" altLang="en-US" sz="1600" dirty="0"/>
                        <a:t>公共配套的套数、预</a:t>
                      </a:r>
                      <a:r>
                        <a:rPr lang="en-US" altLang="zh-CN" sz="1600" dirty="0"/>
                        <a:t>/</a:t>
                      </a:r>
                      <a:r>
                        <a:rPr lang="zh-CN" altLang="en-US" sz="1600" dirty="0"/>
                        <a:t>实测面积错误</a:t>
                      </a:r>
                    </a:p>
                  </a:txBody>
                  <a:tcPr anchor="ctr"/>
                </a:tc>
                <a:tc>
                  <a:txBody>
                    <a:bodyPr/>
                    <a:lstStyle/>
                    <a:p>
                      <a:r>
                        <a:rPr lang="en-US" altLang="zh-CN" sz="1600" dirty="0">
                          <a:solidFill>
                            <a:schemeClr val="tx1"/>
                          </a:solidFill>
                        </a:rPr>
                        <a:t>NC</a:t>
                      </a:r>
                      <a:r>
                        <a:rPr lang="zh-CN" altLang="en-US" sz="1600" dirty="0">
                          <a:solidFill>
                            <a:schemeClr val="tx1"/>
                          </a:solidFill>
                        </a:rPr>
                        <a:t>中的面积配置表维护错误；要保证配置表的数据正确，若不改配置表而直接在</a:t>
                      </a:r>
                      <a:r>
                        <a:rPr lang="en-US" altLang="zh-CN" sz="1600" dirty="0">
                          <a:solidFill>
                            <a:schemeClr val="tx1"/>
                          </a:solidFill>
                        </a:rPr>
                        <a:t>B8</a:t>
                      </a:r>
                      <a:r>
                        <a:rPr lang="zh-CN" altLang="en-US" sz="1600" dirty="0">
                          <a:solidFill>
                            <a:schemeClr val="tx1"/>
                          </a:solidFill>
                        </a:rPr>
                        <a:t>填报，则下月仍旧会取到配置表中错误的数据</a:t>
                      </a:r>
                    </a:p>
                  </a:txBody>
                  <a:tcPr anchor="ctr"/>
                </a:tc>
                <a:extLst>
                  <a:ext uri="{0D108BD9-81ED-4DB2-BD59-A6C34878D82A}">
                    <a16:rowId xmlns:a16="http://schemas.microsoft.com/office/drawing/2014/main" val="10002"/>
                  </a:ext>
                </a:extLst>
              </a:tr>
              <a:tr h="1138555">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zh-CN" altLang="en-US" sz="1600" dirty="0"/>
                        <a:t>可供销售实测调整面积差</a:t>
                      </a:r>
                      <a:r>
                        <a:rPr lang="en-US" altLang="zh-CN" sz="1600" dirty="0"/>
                        <a:t>f</a:t>
                      </a:r>
                      <a:r>
                        <a:rPr lang="zh-CN" altLang="en-US" sz="1600" dirty="0"/>
                        <a:t>错误</a:t>
                      </a:r>
                    </a:p>
                  </a:txBody>
                  <a:tcPr anchor="ctr"/>
                </a:tc>
                <a:tc>
                  <a:txBody>
                    <a:bodyPr/>
                    <a:lstStyle/>
                    <a:p>
                      <a:r>
                        <a:rPr lang="en-US" altLang="zh-CN" sz="1600" dirty="0"/>
                        <a:t>f</a:t>
                      </a:r>
                      <a:r>
                        <a:rPr lang="zh-CN" altLang="en-US" sz="1600" dirty="0"/>
                        <a:t>数据不是直接取面积配置表中的数据，分</a:t>
                      </a:r>
                      <a:r>
                        <a:rPr lang="en-US" altLang="zh-CN" sz="1600" dirty="0"/>
                        <a:t>3</a:t>
                      </a:r>
                      <a:r>
                        <a:rPr lang="zh-CN" altLang="en-US" sz="1600" dirty="0"/>
                        <a:t>种情况：若房产还未认购，则营销系统中维护了实测面积，报表会取数；若是房产已认购，但还未签约，则做了签约面积差的时候，报表会取数；若是房产已签约了，则做了一次面积补差之后会取数</a:t>
                      </a:r>
                    </a:p>
                  </a:txBody>
                  <a:tcPr anchor="ctr"/>
                </a:tc>
                <a:extLst>
                  <a:ext uri="{0D108BD9-81ED-4DB2-BD59-A6C34878D82A}">
                    <a16:rowId xmlns:a16="http://schemas.microsoft.com/office/drawing/2014/main" val="10003"/>
                  </a:ext>
                </a:extLst>
              </a:tr>
              <a:tr h="460375">
                <a:tc>
                  <a:txBody>
                    <a:bodyPr/>
                    <a:lstStyle/>
                    <a:p>
                      <a:r>
                        <a:rPr lang="zh-CN" altLang="en-US" sz="1600" dirty="0"/>
                        <a:t>本月销售和累计销售取到重复的数据</a:t>
                      </a:r>
                    </a:p>
                  </a:txBody>
                  <a:tcPr anchor="ctr"/>
                </a:tc>
                <a:tc>
                  <a:txBody>
                    <a:bodyPr/>
                    <a:lstStyle/>
                    <a:p>
                      <a:r>
                        <a:rPr lang="zh-CN" altLang="en-US" sz="1600" dirty="0"/>
                        <a:t>面积楼栋配置表中房产添加重复了</a:t>
                      </a:r>
                    </a:p>
                  </a:txBody>
                  <a:tcPr anchor="ctr"/>
                </a:tc>
                <a:extLst>
                  <a:ext uri="{0D108BD9-81ED-4DB2-BD59-A6C34878D82A}">
                    <a16:rowId xmlns:a16="http://schemas.microsoft.com/office/drawing/2014/main" val="10004"/>
                  </a:ext>
                </a:extLst>
              </a:tr>
              <a:tr h="674370">
                <a:tc>
                  <a:txBody>
                    <a:bodyPr/>
                    <a:lstStyle/>
                    <a:p>
                      <a:r>
                        <a:rPr lang="zh-CN" altLang="en-US" sz="1600" dirty="0"/>
                        <a:t>未销售数据错误</a:t>
                      </a:r>
                    </a:p>
                  </a:txBody>
                  <a:tcPr anchor="ctr"/>
                </a:tc>
                <a:tc>
                  <a:txBody>
                    <a:bodyPr/>
                    <a:lstStyle/>
                    <a:p>
                      <a:r>
                        <a:rPr lang="zh-CN" altLang="en-US" sz="1600" dirty="0"/>
                        <a:t>公式计算得出，</a:t>
                      </a:r>
                      <a:r>
                        <a:rPr lang="zh-CN" altLang="en-US" sz="1600" dirty="0">
                          <a:solidFill>
                            <a:srgbClr val="FF0000"/>
                          </a:solidFill>
                        </a:rPr>
                        <a:t>可供销售或者累计销售数据有错误，不直接取联查明细汇总数</a:t>
                      </a:r>
                    </a:p>
                  </a:txBody>
                  <a:tcPr anchor="ctr"/>
                </a:tc>
                <a:extLst>
                  <a:ext uri="{0D108BD9-81ED-4DB2-BD59-A6C34878D82A}">
                    <a16:rowId xmlns:a16="http://schemas.microsoft.com/office/drawing/2014/main" val="10005"/>
                  </a:ext>
                </a:extLst>
              </a:tr>
              <a:tr h="624840">
                <a:tc gridSpan="2">
                  <a:txBody>
                    <a:bodyPr/>
                    <a:lstStyle/>
                    <a:p>
                      <a:r>
                        <a:rPr lang="zh-CN" altLang="en-US" sz="1600" dirty="0"/>
                        <a:t>填报时，已售、未售数据都需要填报，系统不会自动计算；哪个楼栋填报了，该楼栋数据当月就不再更新</a:t>
                      </a:r>
                    </a:p>
                  </a:txBody>
                  <a:tcPr anchor="ctr"/>
                </a:tc>
                <a:tc hMerge="1">
                  <a:txBody>
                    <a:bodyPr/>
                    <a:lstStyle/>
                    <a:p>
                      <a:endParaRPr lang="zh-CN"/>
                    </a:p>
                  </a:txBody>
                  <a:tcPr anchor="ctr"/>
                </a:tc>
                <a:extLst>
                  <a:ext uri="{0D108BD9-81ED-4DB2-BD59-A6C34878D82A}">
                    <a16:rowId xmlns:a16="http://schemas.microsoft.com/office/drawing/2014/main" val="10006"/>
                  </a:ext>
                </a:extLst>
              </a:tr>
            </a:tbl>
          </a:graphicData>
        </a:graphic>
      </p:graphicFrame>
    </p:spTree>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891861" y="620110"/>
            <a:ext cx="3941379" cy="461665"/>
          </a:xfrm>
          <a:prstGeom prst="rect">
            <a:avLst/>
          </a:prstGeom>
          <a:noFill/>
        </p:spPr>
        <p:txBody>
          <a:bodyPr wrap="square" rtlCol="0">
            <a:spAutoFit/>
          </a:bodyPr>
          <a:lstStyle/>
          <a:p>
            <a:r>
              <a:rPr lang="en-US" altLang="zh-CN" sz="2400" b="1" dirty="0"/>
              <a:t>B8</a:t>
            </a:r>
            <a:r>
              <a:rPr lang="zh-CN" altLang="en-US" sz="2400" b="1" dirty="0"/>
              <a:t>配置面积楼栋</a:t>
            </a:r>
          </a:p>
        </p:txBody>
      </p:sp>
      <p:sp>
        <p:nvSpPr>
          <p:cNvPr id="5" name="TextBox 4"/>
          <p:cNvSpPr txBox="1"/>
          <p:nvPr/>
        </p:nvSpPr>
        <p:spPr>
          <a:xfrm>
            <a:off x="2144110" y="1250730"/>
            <a:ext cx="6600497" cy="369332"/>
          </a:xfrm>
          <a:prstGeom prst="rect">
            <a:avLst/>
          </a:prstGeom>
          <a:noFill/>
        </p:spPr>
        <p:txBody>
          <a:bodyPr wrap="square" rtlCol="0">
            <a:spAutoFit/>
          </a:bodyPr>
          <a:lstStyle/>
          <a:p>
            <a:r>
              <a:rPr lang="zh-CN" altLang="en-US" dirty="0"/>
              <a:t>路径：</a:t>
            </a:r>
            <a:r>
              <a:rPr lang="en-US" altLang="zh-CN" dirty="0"/>
              <a:t>NC-</a:t>
            </a:r>
            <a:r>
              <a:rPr lang="zh-CN" altLang="en-US" dirty="0"/>
              <a:t>房地产管理</a:t>
            </a:r>
            <a:r>
              <a:rPr lang="en-US" altLang="zh-CN" dirty="0"/>
              <a:t>-</a:t>
            </a:r>
            <a:r>
              <a:rPr lang="zh-CN" altLang="en-US" dirty="0"/>
              <a:t>售后管理</a:t>
            </a:r>
            <a:r>
              <a:rPr lang="en-US" altLang="zh-CN" dirty="0"/>
              <a:t>-</a:t>
            </a:r>
            <a:r>
              <a:rPr lang="zh-CN" altLang="en-US" dirty="0"/>
              <a:t>面积统计楼栋配置</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3729" y="1620413"/>
            <a:ext cx="3951287" cy="506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98511" y="781505"/>
            <a:ext cx="7136525" cy="36933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zh-CN" dirty="0"/>
              <a:t>新增楼栋，填写设计数、可供销售、公建配套、带</a:t>
            </a:r>
            <a:r>
              <a:rPr lang="en-US" altLang="zh-CN" dirty="0"/>
              <a:t>*</a:t>
            </a:r>
            <a:r>
              <a:rPr lang="zh-CN" altLang="zh-CN" dirty="0"/>
              <a:t>号为必填项</a:t>
            </a:r>
            <a:endParaRPr lang="zh-CN" altLang="en-US" b="1" dirty="0"/>
          </a:p>
        </p:txBody>
      </p:sp>
      <p:sp>
        <p:nvSpPr>
          <p:cNvPr id="5" name="TextBox 4"/>
          <p:cNvSpPr txBox="1"/>
          <p:nvPr/>
        </p:nvSpPr>
        <p:spPr>
          <a:xfrm>
            <a:off x="1993408" y="3150949"/>
            <a:ext cx="7346732" cy="36933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zh-CN" b="1" dirty="0">
                <a:solidFill>
                  <a:srgbClr val="FF0000"/>
                </a:solidFill>
              </a:rPr>
              <a:t>这三个调整面积差，不是直接取配置表，即使维护正确了</a:t>
            </a:r>
            <a:r>
              <a:rPr lang="en-US" altLang="zh-CN" b="1" dirty="0">
                <a:solidFill>
                  <a:srgbClr val="FF0000"/>
                </a:solidFill>
              </a:rPr>
              <a:t>BI</a:t>
            </a:r>
            <a:r>
              <a:rPr lang="zh-CN" altLang="zh-CN" b="1" dirty="0">
                <a:solidFill>
                  <a:srgbClr val="FF0000"/>
                </a:solidFill>
              </a:rPr>
              <a:t>也不取数</a:t>
            </a:r>
            <a:endParaRPr lang="zh-CN" altLang="zh-CN" dirty="0">
              <a:solidFill>
                <a:srgbClr val="FF0000"/>
              </a:solidFill>
            </a:endParaRP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3919" y="1164733"/>
            <a:ext cx="4046674" cy="1380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93408" y="3520281"/>
            <a:ext cx="8342349" cy="2071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243"/>
                                        </p:tgtEl>
                                        <p:attrNameLst>
                                          <p:attrName>style.visibility</p:attrName>
                                        </p:attrNameLst>
                                      </p:cBhvr>
                                      <p:to>
                                        <p:strVal val="visible"/>
                                      </p:to>
                                    </p:set>
                                    <p:anim calcmode="lin" valueType="num">
                                      <p:cBhvr additive="base">
                                        <p:cTn id="11" dur="500" fill="hold"/>
                                        <p:tgtEl>
                                          <p:spTgt spid="10243"/>
                                        </p:tgtEl>
                                        <p:attrNameLst>
                                          <p:attrName>ppt_x</p:attrName>
                                        </p:attrNameLst>
                                      </p:cBhvr>
                                      <p:tavLst>
                                        <p:tav tm="0">
                                          <p:val>
                                            <p:strVal val="#ppt_x"/>
                                          </p:val>
                                        </p:tav>
                                        <p:tav tm="100000">
                                          <p:val>
                                            <p:strVal val="#ppt_x"/>
                                          </p:val>
                                        </p:tav>
                                      </p:tavLst>
                                    </p:anim>
                                    <p:anim calcmode="lin" valueType="num">
                                      <p:cBhvr additive="base">
                                        <p:cTn id="12" dur="500" fill="hold"/>
                                        <p:tgtEl>
                                          <p:spTgt spid="1024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51063" y="795401"/>
            <a:ext cx="7655089" cy="36933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zh-CN" dirty="0"/>
              <a:t>维护表头数据之后，需要添加房产；先选择楼栋，再添加房产，与</a:t>
            </a:r>
            <a:r>
              <a:rPr lang="en-US" altLang="zh-CN" dirty="0"/>
              <a:t>B3</a:t>
            </a:r>
            <a:r>
              <a:rPr lang="zh-CN" altLang="zh-CN" dirty="0"/>
              <a:t>同理</a:t>
            </a:r>
          </a:p>
        </p:txBody>
      </p:sp>
      <p:sp>
        <p:nvSpPr>
          <p:cNvPr id="5" name="TextBox 4"/>
          <p:cNvSpPr txBox="1"/>
          <p:nvPr/>
        </p:nvSpPr>
        <p:spPr>
          <a:xfrm>
            <a:off x="2151063" y="3150949"/>
            <a:ext cx="7346732" cy="36933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zh-CN" dirty="0"/>
              <a:t>如果房产添加错误，可以直接删除</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1063" y="1164733"/>
            <a:ext cx="7514193" cy="184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1063" y="3520281"/>
            <a:ext cx="7203144" cy="22225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2151063" y="5704462"/>
            <a:ext cx="7812744" cy="64633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zh-CN" b="1" dirty="0">
                <a:solidFill>
                  <a:srgbClr val="FF0000"/>
                </a:solidFill>
              </a:rPr>
              <a:t>注意：</a:t>
            </a:r>
            <a:r>
              <a:rPr lang="zh-CN" altLang="zh-CN" dirty="0">
                <a:solidFill>
                  <a:srgbClr val="FF0000"/>
                </a:solidFill>
              </a:rPr>
              <a:t>若是将几个楼栋组合在一起，在第一个楼栋房产添加成功之后，继续选择其他楼栋，添加房产，之后保存即可。</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fade">
                                      <p:cBhvr>
                                        <p:cTn id="7" dur="1000"/>
                                        <p:tgtEl>
                                          <p:spTgt spid="11267"/>
                                        </p:tgtEl>
                                      </p:cBhvr>
                                    </p:animEffect>
                                    <p:anim calcmode="lin" valueType="num">
                                      <p:cBhvr>
                                        <p:cTn id="8" dur="1000" fill="hold"/>
                                        <p:tgtEl>
                                          <p:spTgt spid="11267"/>
                                        </p:tgtEl>
                                        <p:attrNameLst>
                                          <p:attrName>ppt_x</p:attrName>
                                        </p:attrNameLst>
                                      </p:cBhvr>
                                      <p:tavLst>
                                        <p:tav tm="0">
                                          <p:val>
                                            <p:strVal val="#ppt_x"/>
                                          </p:val>
                                        </p:tav>
                                        <p:tav tm="100000">
                                          <p:val>
                                            <p:strVal val="#ppt_x"/>
                                          </p:val>
                                        </p:tav>
                                      </p:tavLst>
                                    </p:anim>
                                    <p:anim calcmode="lin" valueType="num">
                                      <p:cBhvr>
                                        <p:cTn id="9" dur="1000" fill="hold"/>
                                        <p:tgtEl>
                                          <p:spTgt spid="11267"/>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1035983" y="3560884"/>
            <a:ext cx="1931987" cy="646331"/>
          </a:xfrm>
          <a:prstGeom prst="rect">
            <a:avLst/>
          </a:prstGeom>
          <a:noFill/>
        </p:spPr>
        <p:txBody>
          <a:bodyPr wrap="square" rtlCol="0">
            <a:spAutoFit/>
            <a:scene3d>
              <a:camera prst="orthographicFront"/>
              <a:lightRig rig="threePt" dir="t"/>
            </a:scene3d>
            <a:sp3d contourW="12700"/>
          </a:bodyPr>
          <a:lstStyle/>
          <a:p>
            <a:r>
              <a:rPr lang="zh-CN" altLang="en-US" sz="3600" b="1" dirty="0">
                <a:solidFill>
                  <a:schemeClr val="tx1">
                    <a:lumMod val="75000"/>
                    <a:lumOff val="25000"/>
                  </a:schemeClr>
                </a:solidFill>
                <a:latin typeface="+mn-ea"/>
              </a:rPr>
              <a:t>答疑</a:t>
            </a:r>
          </a:p>
        </p:txBody>
      </p:sp>
      <p:sp>
        <p:nvSpPr>
          <p:cNvPr id="4" name="文本框 3"/>
          <p:cNvSpPr txBox="1"/>
          <p:nvPr/>
        </p:nvSpPr>
        <p:spPr>
          <a:xfrm>
            <a:off x="874713" y="2482009"/>
            <a:ext cx="2254528" cy="707886"/>
          </a:xfrm>
          <a:prstGeom prst="rect">
            <a:avLst/>
          </a:prstGeom>
          <a:noFill/>
        </p:spPr>
        <p:txBody>
          <a:bodyPr wrap="none" rtlCol="0">
            <a:spAutoFit/>
            <a:scene3d>
              <a:camera prst="orthographicFront"/>
              <a:lightRig rig="threePt" dir="t"/>
            </a:scene3d>
            <a:sp3d contourW="12700"/>
          </a:bodyPr>
          <a:lstStyle/>
          <a:p>
            <a:r>
              <a:rPr lang="en-US" altLang="zh-CN" sz="4000" b="1" dirty="0">
                <a:solidFill>
                  <a:schemeClr val="accent1"/>
                </a:solidFill>
                <a:ea typeface="时尚中黑简体" panose="01010104010101010101" pitchFamily="2" charset="-122"/>
              </a:rPr>
              <a:t>PART 02</a:t>
            </a:r>
            <a:endParaRPr lang="zh-CN" altLang="en-US" sz="4000" b="1" dirty="0">
              <a:solidFill>
                <a:schemeClr val="accent1"/>
              </a:solidFill>
              <a:ea typeface="时尚中黑简体" panose="01010104010101010101" pitchFamily="2" charset="-122"/>
            </a:endParaRPr>
          </a:p>
        </p:txBody>
      </p:sp>
      <p:cxnSp>
        <p:nvCxnSpPr>
          <p:cNvPr id="5" name="直接连接符 4"/>
          <p:cNvCxnSpPr/>
          <p:nvPr/>
        </p:nvCxnSpPr>
        <p:spPr>
          <a:xfrm>
            <a:off x="1014413" y="3294178"/>
            <a:ext cx="709987" cy="0"/>
          </a:xfrm>
          <a:prstGeom prst="line">
            <a:avLst/>
          </a:prstGeom>
          <a:ln w="28575" cap="rnd">
            <a:round/>
          </a:ln>
        </p:spPr>
        <p:style>
          <a:lnRef idx="1">
            <a:schemeClr val="accent1"/>
          </a:lnRef>
          <a:fillRef idx="0">
            <a:schemeClr val="accent1"/>
          </a:fillRef>
          <a:effectRef idx="0">
            <a:schemeClr val="accent1"/>
          </a:effectRef>
          <a:fontRef idx="minor">
            <a:schemeClr val="tx1"/>
          </a:fontRef>
        </p:style>
      </p:cxn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43311" y="3293460"/>
            <a:ext cx="35052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图片 26"/>
          <p:cNvPicPr>
            <a:picLocks noChangeAspect="1"/>
          </p:cNvPicPr>
          <p:nvPr/>
        </p:nvPicPr>
        <p:blipFill rotWithShape="1">
          <a:blip r:embed="rId3" cstate="screen"/>
          <a:srcRect/>
          <a:stretch>
            <a:fillRect/>
          </a:stretch>
        </p:blipFill>
        <p:spPr>
          <a:xfrm flipH="1">
            <a:off x="-15484" y="0"/>
            <a:ext cx="12207484" cy="6855102"/>
          </a:xfrm>
          <a:prstGeom prst="rect">
            <a:avLst/>
          </a:prstGeom>
        </p:spPr>
      </p:pic>
      <p:sp>
        <p:nvSpPr>
          <p:cNvPr id="29" name="_3"/>
          <p:cNvSpPr/>
          <p:nvPr/>
        </p:nvSpPr>
        <p:spPr>
          <a:xfrm>
            <a:off x="1148743" y="3613858"/>
            <a:ext cx="3694190" cy="1107996"/>
          </a:xfrm>
          <a:prstGeom prst="rect">
            <a:avLst/>
          </a:prstGeom>
          <a:effectLst/>
        </p:spPr>
        <p:txBody>
          <a:bodyPr wrap="square">
            <a:spAutoFit/>
          </a:bodyPr>
          <a:lstStyle/>
          <a:p>
            <a:r>
              <a:rPr lang="zh-CN" altLang="en-US" sz="6600" b="1" dirty="0">
                <a:solidFill>
                  <a:srgbClr val="3C767A"/>
                </a:solidFill>
                <a:latin typeface="微软雅黑" panose="020B0503020204020204" pitchFamily="34" charset="-122"/>
                <a:ea typeface="微软雅黑" panose="020B0503020204020204" pitchFamily="34" charset="-122"/>
              </a:rPr>
              <a:t>谢谢观看</a:t>
            </a:r>
          </a:p>
        </p:txBody>
      </p:sp>
    </p:spTree>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图片 19"/>
          <p:cNvPicPr>
            <a:picLocks noChangeAspect="1"/>
          </p:cNvPicPr>
          <p:nvPr/>
        </p:nvPicPr>
        <p:blipFill rotWithShape="1">
          <a:blip r:embed="rId3" cstate="screen"/>
          <a:srcRect r="-1"/>
          <a:stretch>
            <a:fillRect/>
          </a:stretch>
        </p:blipFill>
        <p:spPr>
          <a:xfrm flipV="1">
            <a:off x="0" y="44852"/>
            <a:ext cx="9896670" cy="6855102"/>
          </a:xfrm>
          <a:prstGeom prst="rect">
            <a:avLst/>
          </a:prstGeom>
        </p:spPr>
      </p:pic>
      <p:sp>
        <p:nvSpPr>
          <p:cNvPr id="2" name="文本框 1"/>
          <p:cNvSpPr txBox="1"/>
          <p:nvPr/>
        </p:nvSpPr>
        <p:spPr>
          <a:xfrm>
            <a:off x="2448467" y="1330564"/>
            <a:ext cx="1598515" cy="830997"/>
          </a:xfrm>
          <a:prstGeom prst="rect">
            <a:avLst/>
          </a:prstGeom>
          <a:noFill/>
        </p:spPr>
        <p:txBody>
          <a:bodyPr wrap="none" rtlCol="0">
            <a:spAutoFit/>
            <a:scene3d>
              <a:camera prst="orthographicFront"/>
              <a:lightRig rig="threePt" dir="t"/>
            </a:scene3d>
            <a:sp3d contourW="12700"/>
          </a:bodyPr>
          <a:lstStyle/>
          <a:p>
            <a:pPr algn="ctr"/>
            <a:r>
              <a:rPr lang="zh-CN" altLang="en-US" sz="4800" b="1" dirty="0">
                <a:solidFill>
                  <a:schemeClr val="accent1"/>
                </a:solidFill>
                <a:latin typeface="+mj-ea"/>
                <a:ea typeface="+mj-ea"/>
                <a:cs typeface="经典综艺体简" panose="02010609000101010101" pitchFamily="49" charset="-122"/>
              </a:rPr>
              <a:t>目 录</a:t>
            </a:r>
          </a:p>
        </p:txBody>
      </p:sp>
      <p:sp>
        <p:nvSpPr>
          <p:cNvPr id="3" name="文本框 2"/>
          <p:cNvSpPr txBox="1"/>
          <p:nvPr/>
        </p:nvSpPr>
        <p:spPr>
          <a:xfrm>
            <a:off x="2448468" y="2163338"/>
            <a:ext cx="1598515" cy="400110"/>
          </a:xfrm>
          <a:prstGeom prst="rect">
            <a:avLst/>
          </a:prstGeom>
          <a:noFill/>
        </p:spPr>
        <p:txBody>
          <a:bodyPr wrap="none" rtlCol="0">
            <a:spAutoFit/>
            <a:scene3d>
              <a:camera prst="orthographicFront"/>
              <a:lightRig rig="threePt" dir="t"/>
            </a:scene3d>
            <a:sp3d contourW="12700"/>
          </a:bodyPr>
          <a:lstStyle/>
          <a:p>
            <a:pPr algn="ctr"/>
            <a:r>
              <a:rPr lang="en-US" altLang="zh-CN" sz="2000" dirty="0">
                <a:solidFill>
                  <a:schemeClr val="accent2"/>
                </a:solidFill>
              </a:rPr>
              <a:t>CONTENTS</a:t>
            </a:r>
          </a:p>
        </p:txBody>
      </p:sp>
      <p:sp>
        <p:nvSpPr>
          <p:cNvPr id="5" name="文本框 4"/>
          <p:cNvSpPr txBox="1"/>
          <p:nvPr/>
        </p:nvSpPr>
        <p:spPr>
          <a:xfrm>
            <a:off x="6656671" y="1766554"/>
            <a:ext cx="2406428" cy="461665"/>
          </a:xfrm>
          <a:prstGeom prst="rect">
            <a:avLst/>
          </a:prstGeom>
          <a:noFill/>
        </p:spPr>
        <p:txBody>
          <a:bodyPr wrap="none" rtlCol="0">
            <a:spAutoFit/>
            <a:scene3d>
              <a:camera prst="orthographicFront"/>
              <a:lightRig rig="threePt" dir="t"/>
            </a:scene3d>
            <a:sp3d contourW="12700"/>
          </a:bodyPr>
          <a:lstStyle/>
          <a:p>
            <a:r>
              <a:rPr lang="en-US" altLang="zh-CN" sz="2400" dirty="0">
                <a:solidFill>
                  <a:schemeClr val="accent2"/>
                </a:solidFill>
              </a:rPr>
              <a:t>BI </a:t>
            </a:r>
            <a:r>
              <a:rPr lang="zh-CN" altLang="en-US" sz="2400" dirty="0">
                <a:solidFill>
                  <a:schemeClr val="accent2"/>
                </a:solidFill>
              </a:rPr>
              <a:t>报表问题概述</a:t>
            </a:r>
            <a:endParaRPr lang="en-US" altLang="zh-CN" sz="2400" dirty="0">
              <a:solidFill>
                <a:schemeClr val="accent2"/>
              </a:solidFill>
            </a:endParaRPr>
          </a:p>
        </p:txBody>
      </p:sp>
      <p:sp>
        <p:nvSpPr>
          <p:cNvPr id="8" name="文本框 7"/>
          <p:cNvSpPr txBox="1"/>
          <p:nvPr/>
        </p:nvSpPr>
        <p:spPr>
          <a:xfrm>
            <a:off x="6656671" y="2750039"/>
            <a:ext cx="809837" cy="461665"/>
          </a:xfrm>
          <a:prstGeom prst="rect">
            <a:avLst/>
          </a:prstGeom>
          <a:noFill/>
        </p:spPr>
        <p:txBody>
          <a:bodyPr wrap="none" rtlCol="0">
            <a:spAutoFit/>
            <a:scene3d>
              <a:camera prst="orthographicFront"/>
              <a:lightRig rig="threePt" dir="t"/>
            </a:scene3d>
            <a:sp3d contourW="12700"/>
          </a:bodyPr>
          <a:lstStyle/>
          <a:p>
            <a:r>
              <a:rPr lang="zh-CN" altLang="en-US" sz="2400" dirty="0">
                <a:solidFill>
                  <a:schemeClr val="accent2"/>
                </a:solidFill>
              </a:rPr>
              <a:t>答疑</a:t>
            </a:r>
            <a:endParaRPr lang="en-US" altLang="zh-CN" sz="2400" dirty="0">
              <a:solidFill>
                <a:schemeClr val="accent2"/>
              </a:solidFill>
            </a:endParaRPr>
          </a:p>
        </p:txBody>
      </p:sp>
      <p:sp>
        <p:nvSpPr>
          <p:cNvPr id="16" name="文本框 15"/>
          <p:cNvSpPr txBox="1"/>
          <p:nvPr/>
        </p:nvSpPr>
        <p:spPr>
          <a:xfrm>
            <a:off x="5487735" y="1643444"/>
            <a:ext cx="898003" cy="707886"/>
          </a:xfrm>
          <a:prstGeom prst="rect">
            <a:avLst/>
          </a:prstGeom>
          <a:noFill/>
        </p:spPr>
        <p:txBody>
          <a:bodyPr wrap="none" rtlCol="0">
            <a:spAutoFit/>
            <a:scene3d>
              <a:camera prst="orthographicFront"/>
              <a:lightRig rig="threePt" dir="t"/>
            </a:scene3d>
            <a:sp3d contourW="12700"/>
          </a:bodyPr>
          <a:lstStyle/>
          <a:p>
            <a:r>
              <a:rPr lang="en-US" altLang="zh-CN" sz="4000" b="1" i="1" dirty="0">
                <a:solidFill>
                  <a:schemeClr val="accent1"/>
                </a:solidFill>
              </a:rPr>
              <a:t>01.</a:t>
            </a:r>
          </a:p>
        </p:txBody>
      </p:sp>
      <p:sp>
        <p:nvSpPr>
          <p:cNvPr id="17" name="文本框 16"/>
          <p:cNvSpPr txBox="1"/>
          <p:nvPr/>
        </p:nvSpPr>
        <p:spPr>
          <a:xfrm>
            <a:off x="5487735" y="2657376"/>
            <a:ext cx="898003" cy="707886"/>
          </a:xfrm>
          <a:prstGeom prst="rect">
            <a:avLst/>
          </a:prstGeom>
          <a:noFill/>
        </p:spPr>
        <p:txBody>
          <a:bodyPr wrap="none" rtlCol="0">
            <a:spAutoFit/>
            <a:scene3d>
              <a:camera prst="orthographicFront"/>
              <a:lightRig rig="threePt" dir="t"/>
            </a:scene3d>
            <a:sp3d contourW="12700"/>
          </a:bodyPr>
          <a:lstStyle/>
          <a:p>
            <a:r>
              <a:rPr lang="en-US" altLang="zh-CN" sz="4000" b="1" i="1" dirty="0">
                <a:solidFill>
                  <a:schemeClr val="accent1"/>
                </a:solidFill>
              </a:rPr>
              <a:t>02.</a:t>
            </a:r>
          </a:p>
        </p:txBody>
      </p:sp>
      <p:sp>
        <p:nvSpPr>
          <p:cNvPr id="4" name="TextBox 3"/>
          <p:cNvSpPr txBox="1"/>
          <p:nvPr/>
        </p:nvSpPr>
        <p:spPr>
          <a:xfrm>
            <a:off x="5655733" y="4775200"/>
            <a:ext cx="1000938" cy="369332"/>
          </a:xfrm>
          <a:prstGeom prst="rect">
            <a:avLst/>
          </a:prstGeom>
          <a:noFill/>
        </p:spPr>
        <p:txBody>
          <a:bodyPr wrap="square" rtlCol="0">
            <a:spAutoFit/>
          </a:bodyPr>
          <a:lstStyle/>
          <a:p>
            <a:endParaRPr lang="zh-CN" altLang="en-US" dirty="0"/>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74713" y="3398461"/>
            <a:ext cx="3517310" cy="646331"/>
          </a:xfrm>
          <a:prstGeom prst="rect">
            <a:avLst/>
          </a:prstGeom>
          <a:noFill/>
        </p:spPr>
        <p:txBody>
          <a:bodyPr wrap="none" rtlCol="0">
            <a:spAutoFit/>
            <a:scene3d>
              <a:camera prst="orthographicFront"/>
              <a:lightRig rig="threePt" dir="t"/>
            </a:scene3d>
            <a:sp3d contourW="12700"/>
          </a:bodyPr>
          <a:lstStyle/>
          <a:p>
            <a:r>
              <a:rPr lang="en-US" altLang="zh-CN" sz="3600" dirty="0">
                <a:solidFill>
                  <a:schemeClr val="tx1">
                    <a:lumMod val="75000"/>
                    <a:lumOff val="25000"/>
                  </a:schemeClr>
                </a:solidFill>
                <a:latin typeface="+mn-ea"/>
              </a:rPr>
              <a:t>BI </a:t>
            </a:r>
            <a:r>
              <a:rPr lang="zh-CN" altLang="en-US" sz="3600" dirty="0">
                <a:solidFill>
                  <a:schemeClr val="tx1">
                    <a:lumMod val="75000"/>
                    <a:lumOff val="25000"/>
                  </a:schemeClr>
                </a:solidFill>
                <a:latin typeface="+mn-ea"/>
              </a:rPr>
              <a:t>报表问题概述</a:t>
            </a:r>
          </a:p>
        </p:txBody>
      </p:sp>
      <p:sp>
        <p:nvSpPr>
          <p:cNvPr id="4" name="文本框 3"/>
          <p:cNvSpPr txBox="1"/>
          <p:nvPr/>
        </p:nvSpPr>
        <p:spPr>
          <a:xfrm>
            <a:off x="874713" y="2482009"/>
            <a:ext cx="2254528" cy="707886"/>
          </a:xfrm>
          <a:prstGeom prst="rect">
            <a:avLst/>
          </a:prstGeom>
          <a:noFill/>
        </p:spPr>
        <p:txBody>
          <a:bodyPr wrap="none" rtlCol="0">
            <a:spAutoFit/>
            <a:scene3d>
              <a:camera prst="orthographicFront"/>
              <a:lightRig rig="threePt" dir="t"/>
            </a:scene3d>
            <a:sp3d contourW="12700"/>
          </a:bodyPr>
          <a:lstStyle/>
          <a:p>
            <a:r>
              <a:rPr lang="en-US" altLang="zh-CN" sz="4000" b="1" dirty="0">
                <a:solidFill>
                  <a:schemeClr val="accent1"/>
                </a:solidFill>
                <a:ea typeface="时尚中黑简体" panose="01010104010101010101" pitchFamily="2" charset="-122"/>
              </a:rPr>
              <a:t>PART 01</a:t>
            </a:r>
            <a:endParaRPr lang="zh-CN" altLang="en-US" sz="4000" b="1" dirty="0">
              <a:solidFill>
                <a:schemeClr val="accent1"/>
              </a:solidFill>
              <a:ea typeface="时尚中黑简体" panose="01010104010101010101" pitchFamily="2" charset="-122"/>
            </a:endParaRPr>
          </a:p>
        </p:txBody>
      </p:sp>
      <p:cxnSp>
        <p:nvCxnSpPr>
          <p:cNvPr id="5" name="直接连接符 4"/>
          <p:cNvCxnSpPr/>
          <p:nvPr/>
        </p:nvCxnSpPr>
        <p:spPr>
          <a:xfrm>
            <a:off x="1014413" y="3294178"/>
            <a:ext cx="709987" cy="0"/>
          </a:xfrm>
          <a:prstGeom prst="line">
            <a:avLst/>
          </a:prstGeom>
          <a:ln w="28575" cap="rnd">
            <a:round/>
          </a:ln>
        </p:spPr>
        <p:style>
          <a:lnRef idx="1">
            <a:schemeClr val="accent1"/>
          </a:lnRef>
          <a:fillRef idx="0">
            <a:schemeClr val="accent1"/>
          </a:fillRef>
          <a:effectRef idx="0">
            <a:schemeClr val="accent1"/>
          </a:effectRef>
          <a:fontRef idx="minor">
            <a:schemeClr val="tx1"/>
          </a:fontRef>
        </p:style>
      </p:cxn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09445" y="3495187"/>
            <a:ext cx="3505200" cy="259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2065655" y="1724660"/>
          <a:ext cx="8482330" cy="4109720"/>
        </p:xfrm>
        <a:graphic>
          <a:graphicData uri="http://schemas.openxmlformats.org/drawingml/2006/table">
            <a:tbl>
              <a:tblPr firstRow="1" bandRow="1">
                <a:tableStyleId>{5C22544A-7EE6-4342-B048-85BDC9FD1C3A}</a:tableStyleId>
              </a:tblPr>
              <a:tblGrid>
                <a:gridCol w="4241165">
                  <a:extLst>
                    <a:ext uri="{9D8B030D-6E8A-4147-A177-3AD203B41FA5}">
                      <a16:colId xmlns:a16="http://schemas.microsoft.com/office/drawing/2014/main" val="20000"/>
                    </a:ext>
                  </a:extLst>
                </a:gridCol>
                <a:gridCol w="4241165">
                  <a:extLst>
                    <a:ext uri="{9D8B030D-6E8A-4147-A177-3AD203B41FA5}">
                      <a16:colId xmlns:a16="http://schemas.microsoft.com/office/drawing/2014/main" val="20001"/>
                    </a:ext>
                  </a:extLst>
                </a:gridCol>
              </a:tblGrid>
              <a:tr h="537210">
                <a:tc>
                  <a:txBody>
                    <a:bodyPr/>
                    <a:lstStyle/>
                    <a:p>
                      <a:pPr algn="ctr"/>
                      <a:r>
                        <a:rPr lang="zh-CN" altLang="en-US" dirty="0"/>
                        <a:t>出报表前核对当月的单据要确认</a:t>
                      </a:r>
                    </a:p>
                  </a:txBody>
                  <a:tcPr anchor="ctr"/>
                </a:tc>
                <a:tc>
                  <a:txBody>
                    <a:bodyPr/>
                    <a:lstStyle/>
                    <a:p>
                      <a:pPr algn="ctr"/>
                      <a:endParaRPr lang="zh-CN" altLang="en-US" dirty="0"/>
                    </a:p>
                  </a:txBody>
                  <a:tcPr anchor="ctr"/>
                </a:tc>
                <a:extLst>
                  <a:ext uri="{0D108BD9-81ED-4DB2-BD59-A6C34878D82A}">
                    <a16:rowId xmlns:a16="http://schemas.microsoft.com/office/drawing/2014/main" val="10000"/>
                  </a:ext>
                </a:extLst>
              </a:tr>
              <a:tr h="926465">
                <a:tc>
                  <a:txBody>
                    <a:bodyPr/>
                    <a:lstStyle/>
                    <a:p>
                      <a:r>
                        <a:rPr lang="zh-CN" altLang="en-US" dirty="0"/>
                        <a:t>认购单</a:t>
                      </a:r>
                    </a:p>
                  </a:txBody>
                  <a:tcPr anchor="ctr"/>
                </a:tc>
                <a:tc>
                  <a:txBody>
                    <a:bodyPr/>
                    <a:lstStyle/>
                    <a:p>
                      <a:r>
                        <a:rPr lang="zh-CN" altLang="en-US" dirty="0"/>
                        <a:t>确认</a:t>
                      </a:r>
                    </a:p>
                  </a:txBody>
                  <a:tcPr anchor="ctr"/>
                </a:tc>
                <a:extLst>
                  <a:ext uri="{0D108BD9-81ED-4DB2-BD59-A6C34878D82A}">
                    <a16:rowId xmlns:a16="http://schemas.microsoft.com/office/drawing/2014/main" val="10001"/>
                  </a:ext>
                </a:extLst>
              </a:tr>
              <a:tr h="647700">
                <a:tc>
                  <a:txBody>
                    <a:bodyPr/>
                    <a:lstStyle/>
                    <a:p>
                      <a:r>
                        <a:rPr lang="zh-CN" altLang="en-US" dirty="0"/>
                        <a:t>签约单</a:t>
                      </a:r>
                    </a:p>
                  </a:txBody>
                  <a:tcPr/>
                </a:tc>
                <a:tc>
                  <a:txBody>
                    <a:bodyPr/>
                    <a:lstStyle/>
                    <a:p>
                      <a:r>
                        <a:rPr lang="zh-CN" altLang="en-US" dirty="0"/>
                        <a:t>确认</a:t>
                      </a:r>
                    </a:p>
                  </a:txBody>
                  <a:tcPr/>
                </a:tc>
                <a:extLst>
                  <a:ext uri="{0D108BD9-81ED-4DB2-BD59-A6C34878D82A}">
                    <a16:rowId xmlns:a16="http://schemas.microsoft.com/office/drawing/2014/main" val="10002"/>
                  </a:ext>
                </a:extLst>
              </a:tr>
              <a:tr h="814070">
                <a:tc>
                  <a:txBody>
                    <a:bodyPr/>
                    <a:lstStyle/>
                    <a:p>
                      <a:r>
                        <a:rPr lang="zh-CN" altLang="en-US" dirty="0"/>
                        <a:t>三大变更单 ：变更合同、变更折扣、变更付款方式</a:t>
                      </a:r>
                    </a:p>
                  </a:txBody>
                  <a:tcPr/>
                </a:tc>
                <a:tc>
                  <a:txBody>
                    <a:bodyPr/>
                    <a:lstStyle/>
                    <a:p>
                      <a:r>
                        <a:rPr lang="zh-CN" altLang="en-US" sz="1800" dirty="0">
                          <a:sym typeface="+mn-ea"/>
                        </a:rPr>
                        <a:t>确认</a:t>
                      </a:r>
                      <a:endParaRPr lang="zh-CN" altLang="en-US" b="0" dirty="0">
                        <a:solidFill>
                          <a:srgbClr val="FF0000"/>
                        </a:solidFill>
                      </a:endParaRPr>
                    </a:p>
                  </a:txBody>
                  <a:tcPr/>
                </a:tc>
                <a:extLst>
                  <a:ext uri="{0D108BD9-81ED-4DB2-BD59-A6C34878D82A}">
                    <a16:rowId xmlns:a16="http://schemas.microsoft.com/office/drawing/2014/main" val="10003"/>
                  </a:ext>
                </a:extLst>
              </a:tr>
              <a:tr h="647065">
                <a:tc>
                  <a:txBody>
                    <a:bodyPr/>
                    <a:lstStyle/>
                    <a:p>
                      <a:r>
                        <a:rPr lang="zh-CN" altLang="en-US" dirty="0"/>
                        <a:t>更名单、换房单、退房单</a:t>
                      </a:r>
                    </a:p>
                  </a:txBody>
                  <a:tcPr/>
                </a:tc>
                <a:tc>
                  <a:txBody>
                    <a:bodyPr/>
                    <a:lstStyle/>
                    <a:p>
                      <a:r>
                        <a:rPr lang="zh-CN" altLang="en-US" sz="1800" dirty="0">
                          <a:sym typeface="+mn-ea"/>
                        </a:rPr>
                        <a:t>确认</a:t>
                      </a:r>
                      <a:endParaRPr lang="zh-CN" altLang="en-US" sz="1800" dirty="0"/>
                    </a:p>
                    <a:p>
                      <a:endParaRPr lang="zh-CN" altLang="en-US" dirty="0"/>
                    </a:p>
                  </a:txBody>
                  <a:tcPr/>
                </a:tc>
                <a:extLst>
                  <a:ext uri="{0D108BD9-81ED-4DB2-BD59-A6C34878D82A}">
                    <a16:rowId xmlns:a16="http://schemas.microsoft.com/office/drawing/2014/main" val="10004"/>
                  </a:ext>
                </a:extLst>
              </a:tr>
              <a:tr h="537210">
                <a:tc>
                  <a:txBody>
                    <a:bodyPr/>
                    <a:lstStyle/>
                    <a:p>
                      <a:r>
                        <a:rPr lang="zh-CN" altLang="en-US" dirty="0"/>
                        <a:t>收款单</a:t>
                      </a:r>
                    </a:p>
                  </a:txBody>
                  <a:tcPr/>
                </a:tc>
                <a:tc>
                  <a:txBody>
                    <a:bodyPr/>
                    <a:lstStyle/>
                    <a:p>
                      <a:r>
                        <a:rPr lang="zh-CN" altLang="en-US" dirty="0"/>
                        <a:t>确认</a:t>
                      </a:r>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2009422" y="778933"/>
            <a:ext cx="3529530" cy="460375"/>
          </a:xfrm>
          <a:prstGeom prst="rect">
            <a:avLst/>
          </a:prstGeom>
          <a:noFill/>
        </p:spPr>
        <p:txBody>
          <a:bodyPr wrap="square" rtlCol="0">
            <a:spAutoFit/>
          </a:bodyPr>
          <a:lstStyle/>
          <a:p>
            <a:r>
              <a:rPr lang="zh-CN" altLang="en-US" sz="2400" b="1" dirty="0"/>
              <a:t>温馨提示：</a:t>
            </a:r>
          </a:p>
        </p:txBody>
      </p:sp>
    </p:spTree>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custDataLst>
              <p:tags r:id="rId1"/>
            </p:custDataLst>
          </p:nvPr>
        </p:nvGraphicFramePr>
        <p:xfrm>
          <a:off x="2065863" y="1724378"/>
          <a:ext cx="8468786" cy="4687329"/>
        </p:xfrm>
        <a:graphic>
          <a:graphicData uri="http://schemas.openxmlformats.org/drawingml/2006/table">
            <a:tbl>
              <a:tblPr firstRow="1" bandRow="1">
                <a:tableStyleId>{5C22544A-7EE6-4342-B048-85BDC9FD1C3A}</a:tableStyleId>
              </a:tblPr>
              <a:tblGrid>
                <a:gridCol w="4234393">
                  <a:extLst>
                    <a:ext uri="{9D8B030D-6E8A-4147-A177-3AD203B41FA5}">
                      <a16:colId xmlns:a16="http://schemas.microsoft.com/office/drawing/2014/main" val="20000"/>
                    </a:ext>
                  </a:extLst>
                </a:gridCol>
                <a:gridCol w="4234393">
                  <a:extLst>
                    <a:ext uri="{9D8B030D-6E8A-4147-A177-3AD203B41FA5}">
                      <a16:colId xmlns:a16="http://schemas.microsoft.com/office/drawing/2014/main" val="20001"/>
                    </a:ext>
                  </a:extLst>
                </a:gridCol>
              </a:tblGrid>
              <a:tr h="614741">
                <a:tc>
                  <a:txBody>
                    <a:bodyPr/>
                    <a:lstStyle/>
                    <a:p>
                      <a:pPr algn="ctr"/>
                      <a:r>
                        <a:rPr lang="zh-CN" altLang="en-US" dirty="0"/>
                        <a:t>问题</a:t>
                      </a:r>
                    </a:p>
                  </a:txBody>
                  <a:tcPr anchor="ctr"/>
                </a:tc>
                <a:tc>
                  <a:txBody>
                    <a:bodyPr/>
                    <a:lstStyle/>
                    <a:p>
                      <a:pPr algn="ctr"/>
                      <a:r>
                        <a:rPr lang="zh-CN" altLang="en-US" dirty="0"/>
                        <a:t>原因</a:t>
                      </a:r>
                    </a:p>
                  </a:txBody>
                  <a:tcPr anchor="ctr"/>
                </a:tc>
                <a:extLst>
                  <a:ext uri="{0D108BD9-81ED-4DB2-BD59-A6C34878D82A}">
                    <a16:rowId xmlns:a16="http://schemas.microsoft.com/office/drawing/2014/main" val="10000"/>
                  </a:ext>
                </a:extLst>
              </a:tr>
              <a:tr h="1061085">
                <a:tc>
                  <a:txBody>
                    <a:bodyPr/>
                    <a:lstStyle/>
                    <a:p>
                      <a:r>
                        <a:rPr lang="zh-CN" altLang="en-US" dirty="0"/>
                        <a:t>认购数多了一些以前月份认购的数据</a:t>
                      </a:r>
                    </a:p>
                  </a:txBody>
                  <a:tcPr anchor="ctr"/>
                </a:tc>
                <a:tc>
                  <a:txBody>
                    <a:bodyPr/>
                    <a:lstStyle/>
                    <a:p>
                      <a:r>
                        <a:rPr lang="en-US" altLang="zh-CN" dirty="0"/>
                        <a:t>NC-</a:t>
                      </a:r>
                      <a:r>
                        <a:rPr lang="zh-CN" altLang="en-US" dirty="0"/>
                        <a:t>富力二开</a:t>
                      </a:r>
                      <a:r>
                        <a:rPr lang="en-US" altLang="zh-CN" dirty="0"/>
                        <a:t>-</a:t>
                      </a:r>
                      <a:r>
                        <a:rPr lang="zh-CN" altLang="en-US" dirty="0"/>
                        <a:t>营销管理中，楼栋信息里的“是否无证销售”被取消了</a:t>
                      </a:r>
                    </a:p>
                  </a:txBody>
                  <a:tcPr anchor="ctr"/>
                </a:tc>
                <a:extLst>
                  <a:ext uri="{0D108BD9-81ED-4DB2-BD59-A6C34878D82A}">
                    <a16:rowId xmlns:a16="http://schemas.microsoft.com/office/drawing/2014/main" val="10001"/>
                  </a:ext>
                </a:extLst>
              </a:tr>
              <a:tr h="741317">
                <a:tc>
                  <a:txBody>
                    <a:bodyPr/>
                    <a:lstStyle/>
                    <a:p>
                      <a:r>
                        <a:rPr lang="zh-CN" altLang="en-US" dirty="0"/>
                        <a:t>本月折扣额数据错误</a:t>
                      </a:r>
                    </a:p>
                  </a:txBody>
                  <a:tcPr/>
                </a:tc>
                <a:tc>
                  <a:txBody>
                    <a:bodyPr/>
                    <a:lstStyle/>
                    <a:p>
                      <a:r>
                        <a:rPr lang="zh-CN" altLang="en-US" dirty="0">
                          <a:solidFill>
                            <a:srgbClr val="FF0000"/>
                          </a:solidFill>
                        </a:rPr>
                        <a:t>变更合同</a:t>
                      </a:r>
                      <a:r>
                        <a:rPr lang="en-US" altLang="zh-CN" dirty="0">
                          <a:solidFill>
                            <a:srgbClr val="FF0000"/>
                          </a:solidFill>
                        </a:rPr>
                        <a:t>/</a:t>
                      </a:r>
                      <a:r>
                        <a:rPr lang="zh-CN" altLang="en-US" dirty="0">
                          <a:solidFill>
                            <a:srgbClr val="FF0000"/>
                          </a:solidFill>
                        </a:rPr>
                        <a:t>变更折扣</a:t>
                      </a:r>
                      <a:r>
                        <a:rPr lang="en-US" altLang="zh-CN" dirty="0">
                          <a:solidFill>
                            <a:srgbClr val="FF0000"/>
                          </a:solidFill>
                        </a:rPr>
                        <a:t>/</a:t>
                      </a:r>
                      <a:r>
                        <a:rPr lang="zh-CN" altLang="en-US" dirty="0">
                          <a:solidFill>
                            <a:srgbClr val="FF0000"/>
                          </a:solidFill>
                        </a:rPr>
                        <a:t>变更付款方式单据需要及时做确认</a:t>
                      </a:r>
                      <a:r>
                        <a:rPr lang="zh-CN" altLang="en-US" dirty="0"/>
                        <a:t>；若不确认折扣额会取到签约单确认日期月份</a:t>
                      </a:r>
                    </a:p>
                  </a:txBody>
                  <a:tcPr/>
                </a:tc>
                <a:extLst>
                  <a:ext uri="{0D108BD9-81ED-4DB2-BD59-A6C34878D82A}">
                    <a16:rowId xmlns:a16="http://schemas.microsoft.com/office/drawing/2014/main" val="10002"/>
                  </a:ext>
                </a:extLst>
              </a:tr>
              <a:tr h="741317">
                <a:tc>
                  <a:txBody>
                    <a:bodyPr/>
                    <a:lstStyle/>
                    <a:p>
                      <a:r>
                        <a:rPr lang="zh-CN" altLang="en-US" dirty="0"/>
                        <a:t>退房单据没有显示</a:t>
                      </a:r>
                    </a:p>
                  </a:txBody>
                  <a:tcPr/>
                </a:tc>
                <a:tc>
                  <a:txBody>
                    <a:bodyPr/>
                    <a:lstStyle/>
                    <a:p>
                      <a:r>
                        <a:rPr lang="zh-CN" altLang="en-US" dirty="0"/>
                        <a:t>查看退房单有没有确认在本月，</a:t>
                      </a:r>
                      <a:r>
                        <a:rPr lang="zh-CN" altLang="en-US" b="0" dirty="0">
                          <a:solidFill>
                            <a:srgbClr val="FF0000"/>
                          </a:solidFill>
                        </a:rPr>
                        <a:t>若有，检查是否本月认购本月退房</a:t>
                      </a:r>
                    </a:p>
                  </a:txBody>
                  <a:tcPr/>
                </a:tc>
                <a:extLst>
                  <a:ext uri="{0D108BD9-81ED-4DB2-BD59-A6C34878D82A}">
                    <a16:rowId xmlns:a16="http://schemas.microsoft.com/office/drawing/2014/main" val="10003"/>
                  </a:ext>
                </a:extLst>
              </a:tr>
              <a:tr h="741045">
                <a:tc>
                  <a:txBody>
                    <a:bodyPr/>
                    <a:lstStyle/>
                    <a:p>
                      <a:r>
                        <a:rPr lang="zh-CN" altLang="en-US" dirty="0"/>
                        <a:t>销售均价没有显示数据</a:t>
                      </a:r>
                    </a:p>
                  </a:txBody>
                  <a:tcPr/>
                </a:tc>
                <a:tc>
                  <a:txBody>
                    <a:bodyPr/>
                    <a:lstStyle/>
                    <a:p>
                      <a:r>
                        <a:rPr lang="zh-CN" altLang="en-US" dirty="0"/>
                        <a:t>金额</a:t>
                      </a:r>
                      <a:r>
                        <a:rPr lang="en-US" altLang="zh-CN" dirty="0"/>
                        <a:t>/</a:t>
                      </a:r>
                      <a:r>
                        <a:rPr lang="zh-CN" altLang="en-US" dirty="0"/>
                        <a:t>面积</a:t>
                      </a:r>
                      <a:r>
                        <a:rPr lang="en-US" altLang="zh-CN" dirty="0"/>
                        <a:t>/</a:t>
                      </a:r>
                      <a:r>
                        <a:rPr lang="zh-CN" altLang="en-US" dirty="0"/>
                        <a:t>套数有其中一个≤</a:t>
                      </a:r>
                      <a:r>
                        <a:rPr lang="en-US" altLang="zh-CN" dirty="0"/>
                        <a:t>0</a:t>
                      </a:r>
                      <a:r>
                        <a:rPr lang="zh-CN" altLang="en-US" dirty="0"/>
                        <a:t>，均价不显示</a:t>
                      </a:r>
                    </a:p>
                  </a:txBody>
                  <a:tcPr/>
                </a:tc>
                <a:extLst>
                  <a:ext uri="{0D108BD9-81ED-4DB2-BD59-A6C34878D82A}">
                    <a16:rowId xmlns:a16="http://schemas.microsoft.com/office/drawing/2014/main" val="10004"/>
                  </a:ext>
                </a:extLst>
              </a:tr>
              <a:tr h="614741">
                <a:tc>
                  <a:txBody>
                    <a:bodyPr/>
                    <a:lstStyle/>
                    <a:p>
                      <a:r>
                        <a:rPr lang="zh-CN" altLang="en-US" dirty="0"/>
                        <a:t>调整面积差没有体现</a:t>
                      </a:r>
                    </a:p>
                  </a:txBody>
                  <a:tcPr/>
                </a:tc>
                <a:tc>
                  <a:txBody>
                    <a:bodyPr/>
                    <a:lstStyle/>
                    <a:p>
                      <a:r>
                        <a:rPr lang="zh-CN" altLang="en-US" dirty="0"/>
                        <a:t>一次面积补差单的办理日期不是当月</a:t>
                      </a:r>
                    </a:p>
                  </a:txBody>
                  <a:tcPr/>
                </a:tc>
                <a:extLst>
                  <a:ext uri="{0D108BD9-81ED-4DB2-BD59-A6C34878D82A}">
                    <a16:rowId xmlns:a16="http://schemas.microsoft.com/office/drawing/2014/main" val="10005"/>
                  </a:ext>
                </a:extLst>
              </a:tr>
            </a:tbl>
          </a:graphicData>
        </a:graphic>
      </p:graphicFrame>
      <p:sp>
        <p:nvSpPr>
          <p:cNvPr id="5" name="TextBox 4"/>
          <p:cNvSpPr txBox="1"/>
          <p:nvPr/>
        </p:nvSpPr>
        <p:spPr>
          <a:xfrm>
            <a:off x="2009422" y="778933"/>
            <a:ext cx="3529530" cy="461665"/>
          </a:xfrm>
          <a:prstGeom prst="rect">
            <a:avLst/>
          </a:prstGeom>
          <a:noFill/>
        </p:spPr>
        <p:txBody>
          <a:bodyPr wrap="square" rtlCol="0">
            <a:spAutoFit/>
          </a:bodyPr>
          <a:lstStyle/>
          <a:p>
            <a:r>
              <a:rPr lang="zh-CN" altLang="en-US" sz="2400" b="1" dirty="0"/>
              <a:t>一、</a:t>
            </a:r>
            <a:r>
              <a:rPr lang="en-US" altLang="zh-CN" sz="2400" b="1" dirty="0"/>
              <a:t>B2</a:t>
            </a:r>
            <a:r>
              <a:rPr lang="zh-CN" altLang="en-US" sz="2400" b="1" dirty="0"/>
              <a:t>报表概述</a:t>
            </a:r>
          </a:p>
        </p:txBody>
      </p:sp>
    </p:spTree>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2041" y="812800"/>
            <a:ext cx="2425664" cy="461665"/>
          </a:xfrm>
          <a:prstGeom prst="rect">
            <a:avLst/>
          </a:prstGeom>
          <a:noFill/>
        </p:spPr>
        <p:txBody>
          <a:bodyPr wrap="none" rtlCol="0">
            <a:spAutoFit/>
          </a:bodyPr>
          <a:lstStyle/>
          <a:p>
            <a:r>
              <a:rPr lang="zh-CN" altLang="en-US" sz="2400" b="1" dirty="0"/>
              <a:t>二、</a:t>
            </a:r>
            <a:r>
              <a:rPr lang="en-US" altLang="zh-CN" sz="2400" b="1" dirty="0"/>
              <a:t>B3</a:t>
            </a:r>
            <a:r>
              <a:rPr lang="zh-CN" altLang="en-US" sz="2400" b="1" dirty="0"/>
              <a:t>报表概述</a:t>
            </a:r>
          </a:p>
        </p:txBody>
      </p:sp>
      <p:graphicFrame>
        <p:nvGraphicFramePr>
          <p:cNvPr id="5" name="表格 4"/>
          <p:cNvGraphicFramePr>
            <a:graphicFrameLocks noGrp="1"/>
          </p:cNvGraphicFramePr>
          <p:nvPr>
            <p:custDataLst>
              <p:tags r:id="rId1"/>
            </p:custDataLst>
          </p:nvPr>
        </p:nvGraphicFramePr>
        <p:xfrm>
          <a:off x="1636887" y="1377244"/>
          <a:ext cx="9121424" cy="5214328"/>
        </p:xfrm>
        <a:graphic>
          <a:graphicData uri="http://schemas.openxmlformats.org/drawingml/2006/table">
            <a:tbl>
              <a:tblPr firstRow="1" bandRow="1">
                <a:tableStyleId>{5C22544A-7EE6-4342-B048-85BDC9FD1C3A}</a:tableStyleId>
              </a:tblPr>
              <a:tblGrid>
                <a:gridCol w="3817710">
                  <a:extLst>
                    <a:ext uri="{9D8B030D-6E8A-4147-A177-3AD203B41FA5}">
                      <a16:colId xmlns:a16="http://schemas.microsoft.com/office/drawing/2014/main" val="20000"/>
                    </a:ext>
                  </a:extLst>
                </a:gridCol>
                <a:gridCol w="5303714">
                  <a:extLst>
                    <a:ext uri="{9D8B030D-6E8A-4147-A177-3AD203B41FA5}">
                      <a16:colId xmlns:a16="http://schemas.microsoft.com/office/drawing/2014/main" val="20001"/>
                    </a:ext>
                  </a:extLst>
                </a:gridCol>
              </a:tblGrid>
              <a:tr h="521720">
                <a:tc>
                  <a:txBody>
                    <a:bodyPr/>
                    <a:lstStyle/>
                    <a:p>
                      <a:pPr algn="ctr"/>
                      <a:r>
                        <a:rPr lang="zh-CN" altLang="en-US" dirty="0"/>
                        <a:t>问题</a:t>
                      </a:r>
                    </a:p>
                  </a:txBody>
                  <a:tcPr anchor="ctr"/>
                </a:tc>
                <a:tc>
                  <a:txBody>
                    <a:bodyPr/>
                    <a:lstStyle/>
                    <a:p>
                      <a:pPr algn="ctr"/>
                      <a:r>
                        <a:rPr lang="zh-CN" altLang="en-US" dirty="0"/>
                        <a:t>原因</a:t>
                      </a:r>
                    </a:p>
                  </a:txBody>
                  <a:tcPr anchor="ctr"/>
                </a:tc>
                <a:extLst>
                  <a:ext uri="{0D108BD9-81ED-4DB2-BD59-A6C34878D82A}">
                    <a16:rowId xmlns:a16="http://schemas.microsoft.com/office/drawing/2014/main" val="10000"/>
                  </a:ext>
                </a:extLst>
              </a:tr>
              <a:tr h="941070">
                <a:tc>
                  <a:txBody>
                    <a:bodyPr/>
                    <a:lstStyle/>
                    <a:p>
                      <a:r>
                        <a:rPr lang="zh-CN" altLang="en-US" dirty="0"/>
                        <a:t>目标责任书均价没有数据</a:t>
                      </a:r>
                    </a:p>
                  </a:txBody>
                  <a:tcPr anchor="ctr"/>
                </a:tc>
                <a:tc>
                  <a:txBody>
                    <a:bodyPr/>
                    <a:lstStyle/>
                    <a:p>
                      <a:r>
                        <a:rPr lang="en-US" altLang="zh-CN" dirty="0"/>
                        <a:t>NC</a:t>
                      </a:r>
                      <a:r>
                        <a:rPr lang="zh-CN" altLang="en-US" dirty="0"/>
                        <a:t>中均价配置表每个月份的目标均价没有维护，假设查询</a:t>
                      </a:r>
                      <a:r>
                        <a:rPr lang="en-US" altLang="zh-CN" dirty="0"/>
                        <a:t>5</a:t>
                      </a:r>
                      <a:r>
                        <a:rPr lang="zh-CN" altLang="en-US" dirty="0"/>
                        <a:t>月份报表，则</a:t>
                      </a:r>
                      <a:r>
                        <a:rPr lang="en-US" altLang="zh-CN" dirty="0"/>
                        <a:t>5</a:t>
                      </a:r>
                      <a:r>
                        <a:rPr lang="zh-CN" altLang="en-US" dirty="0"/>
                        <a:t>月份报表的目标责任书均价（上半年）显示的就是</a:t>
                      </a:r>
                      <a:r>
                        <a:rPr lang="en-US" altLang="zh-CN" dirty="0"/>
                        <a:t>5</a:t>
                      </a:r>
                      <a:r>
                        <a:rPr lang="zh-CN" altLang="en-US" dirty="0"/>
                        <a:t>月份的维护的目标均价</a:t>
                      </a:r>
                    </a:p>
                  </a:txBody>
                  <a:tcPr/>
                </a:tc>
                <a:extLst>
                  <a:ext uri="{0D108BD9-81ED-4DB2-BD59-A6C34878D82A}">
                    <a16:rowId xmlns:a16="http://schemas.microsoft.com/office/drawing/2014/main" val="10001"/>
                  </a:ext>
                </a:extLst>
              </a:tr>
              <a:tr h="451556">
                <a:tc>
                  <a:txBody>
                    <a:bodyPr/>
                    <a:lstStyle/>
                    <a:p>
                      <a:r>
                        <a:rPr lang="zh-CN" altLang="en-US" dirty="0"/>
                        <a:t>均价没显示</a:t>
                      </a:r>
                    </a:p>
                  </a:txBody>
                  <a:tcPr anchor="ctr"/>
                </a:tc>
                <a:tc>
                  <a:txBody>
                    <a:bodyPr/>
                    <a:lstStyle/>
                    <a:p>
                      <a:r>
                        <a:rPr lang="zh-CN" altLang="en-US" dirty="0"/>
                        <a:t>与</a:t>
                      </a:r>
                      <a:r>
                        <a:rPr lang="en-US" altLang="zh-CN" dirty="0"/>
                        <a:t>B2</a:t>
                      </a:r>
                      <a:r>
                        <a:rPr lang="zh-CN" altLang="en-US" dirty="0"/>
                        <a:t>一样，若是金额</a:t>
                      </a:r>
                      <a:r>
                        <a:rPr lang="en-US" altLang="zh-CN" dirty="0"/>
                        <a:t>/</a:t>
                      </a:r>
                      <a:r>
                        <a:rPr lang="zh-CN" altLang="en-US" dirty="0"/>
                        <a:t>面积</a:t>
                      </a:r>
                      <a:r>
                        <a:rPr lang="en-US" altLang="zh-CN" dirty="0"/>
                        <a:t>/</a:t>
                      </a:r>
                      <a:r>
                        <a:rPr lang="zh-CN" altLang="en-US" dirty="0"/>
                        <a:t>套数≤</a:t>
                      </a:r>
                      <a:r>
                        <a:rPr lang="en-US" altLang="zh-CN" dirty="0"/>
                        <a:t>0</a:t>
                      </a:r>
                      <a:r>
                        <a:rPr lang="zh-CN" altLang="en-US" dirty="0"/>
                        <a:t>，则均价不显示，特别是季度均价</a:t>
                      </a:r>
                    </a:p>
                  </a:txBody>
                  <a:tcPr anchor="ctr"/>
                </a:tc>
                <a:extLst>
                  <a:ext uri="{0D108BD9-81ED-4DB2-BD59-A6C34878D82A}">
                    <a16:rowId xmlns:a16="http://schemas.microsoft.com/office/drawing/2014/main" val="10002"/>
                  </a:ext>
                </a:extLst>
              </a:tr>
              <a:tr h="642578">
                <a:tc>
                  <a:txBody>
                    <a:bodyPr/>
                    <a:lstStyle/>
                    <a:p>
                      <a:r>
                        <a:rPr lang="zh-CN" altLang="en-US" dirty="0"/>
                        <a:t>均价本该为</a:t>
                      </a:r>
                      <a:r>
                        <a:rPr lang="en-US" altLang="zh-CN" dirty="0"/>
                        <a:t>0</a:t>
                      </a:r>
                      <a:r>
                        <a:rPr lang="zh-CN" altLang="en-US" dirty="0"/>
                        <a:t>，但是显示数据了</a:t>
                      </a:r>
                    </a:p>
                  </a:txBody>
                  <a:tcPr anchor="ctr"/>
                </a:tc>
                <a:tc>
                  <a:txBody>
                    <a:bodyPr/>
                    <a:lstStyle/>
                    <a:p>
                      <a:r>
                        <a:rPr lang="zh-CN" altLang="en-US" dirty="0"/>
                        <a:t>与</a:t>
                      </a:r>
                      <a:r>
                        <a:rPr lang="en-US" altLang="zh-CN" dirty="0"/>
                        <a:t>B2</a:t>
                      </a:r>
                      <a:r>
                        <a:rPr lang="zh-CN" altLang="en-US" dirty="0"/>
                        <a:t>一样，查看是否楼栋信息里的“是否无证销售”被取消了</a:t>
                      </a:r>
                    </a:p>
                  </a:txBody>
                  <a:tcPr/>
                </a:tc>
                <a:extLst>
                  <a:ext uri="{0D108BD9-81ED-4DB2-BD59-A6C34878D82A}">
                    <a16:rowId xmlns:a16="http://schemas.microsoft.com/office/drawing/2014/main" val="10003"/>
                  </a:ext>
                </a:extLst>
              </a:tr>
              <a:tr h="640080">
                <a:tc>
                  <a:txBody>
                    <a:bodyPr/>
                    <a:lstStyle/>
                    <a:p>
                      <a:r>
                        <a:rPr lang="zh-CN" altLang="en-US" dirty="0"/>
                        <a:t>均价错误，而</a:t>
                      </a:r>
                      <a:r>
                        <a:rPr lang="en-US" altLang="zh-CN" dirty="0"/>
                        <a:t>B2</a:t>
                      </a:r>
                      <a:r>
                        <a:rPr lang="zh-CN" altLang="en-US" dirty="0"/>
                        <a:t>楼栋的均价正确的</a:t>
                      </a:r>
                    </a:p>
                  </a:txBody>
                  <a:tcPr anchor="ctr"/>
                </a:tc>
                <a:tc>
                  <a:txBody>
                    <a:bodyPr/>
                    <a:lstStyle/>
                    <a:p>
                      <a:r>
                        <a:rPr lang="zh-CN" altLang="en-US" dirty="0"/>
                        <a:t>配置表中的房产添加错误或者重复添加，若难找到差异，把房产全部删除，再重新添加</a:t>
                      </a:r>
                    </a:p>
                  </a:txBody>
                  <a:tcPr anchor="ctr"/>
                </a:tc>
                <a:extLst>
                  <a:ext uri="{0D108BD9-81ED-4DB2-BD59-A6C34878D82A}">
                    <a16:rowId xmlns:a16="http://schemas.microsoft.com/office/drawing/2014/main" val="10004"/>
                  </a:ext>
                </a:extLst>
              </a:tr>
              <a:tr h="769620">
                <a:tc>
                  <a:txBody>
                    <a:bodyPr/>
                    <a:lstStyle/>
                    <a:p>
                      <a:r>
                        <a:rPr lang="zh-CN" altLang="en-US" dirty="0"/>
                        <a:t>增幅错误</a:t>
                      </a:r>
                    </a:p>
                  </a:txBody>
                  <a:tcPr anchor="ctr"/>
                </a:tc>
                <a:tc>
                  <a:txBody>
                    <a:bodyPr/>
                    <a:lstStyle/>
                    <a:p>
                      <a:r>
                        <a:rPr lang="zh-CN" altLang="en-US" dirty="0"/>
                        <a:t>每个月份的目标均价要填写正确；若没有维护目标均价，则增幅取数为 （本月销售均价</a:t>
                      </a:r>
                      <a:r>
                        <a:rPr lang="en-US" altLang="zh-CN" dirty="0"/>
                        <a:t>-</a:t>
                      </a:r>
                      <a:r>
                        <a:rPr lang="zh-CN" altLang="en-US" dirty="0"/>
                        <a:t>上个月销售均价）</a:t>
                      </a:r>
                      <a:r>
                        <a:rPr lang="en-US" altLang="zh-CN" dirty="0"/>
                        <a:t>/</a:t>
                      </a:r>
                      <a:r>
                        <a:rPr lang="zh-CN" altLang="en-US" dirty="0"/>
                        <a:t>上个月销售均价</a:t>
                      </a:r>
                    </a:p>
                  </a:txBody>
                  <a:tcPr/>
                </a:tc>
                <a:extLst>
                  <a:ext uri="{0D108BD9-81ED-4DB2-BD59-A6C34878D82A}">
                    <a16:rowId xmlns:a16="http://schemas.microsoft.com/office/drawing/2014/main" val="10005"/>
                  </a:ext>
                </a:extLst>
              </a:tr>
              <a:tr h="642578">
                <a:tc>
                  <a:txBody>
                    <a:bodyPr/>
                    <a:lstStyle/>
                    <a:p>
                      <a:r>
                        <a:rPr lang="zh-CN" altLang="en-US" dirty="0"/>
                        <a:t>均价配置表中楼栋已维护，但</a:t>
                      </a:r>
                      <a:r>
                        <a:rPr lang="en-US" altLang="zh-CN" dirty="0"/>
                        <a:t>B3</a:t>
                      </a:r>
                      <a:r>
                        <a:rPr lang="zh-CN" altLang="en-US" dirty="0"/>
                        <a:t>表楼栋没显示</a:t>
                      </a:r>
                    </a:p>
                  </a:txBody>
                  <a:tcPr anchor="ctr"/>
                </a:tc>
                <a:tc>
                  <a:txBody>
                    <a:bodyPr/>
                    <a:lstStyle/>
                    <a:p>
                      <a:r>
                        <a:rPr lang="zh-CN" altLang="en-US" dirty="0"/>
                        <a:t>楼栋信息里建楼日期没有在当月及以前；或者“无证销售”没有勾选上；配置中该楼栋失效日期为</a:t>
                      </a:r>
                      <a:r>
                        <a:rPr lang="en-US" altLang="zh-CN" dirty="0"/>
                        <a:t>2019</a:t>
                      </a:r>
                      <a:r>
                        <a:rPr lang="zh-CN" altLang="en-US" dirty="0"/>
                        <a:t>年</a:t>
                      </a:r>
                      <a:r>
                        <a:rPr lang="en-US" altLang="zh-CN" dirty="0"/>
                        <a:t>12</a:t>
                      </a:r>
                      <a:r>
                        <a:rPr lang="zh-CN" altLang="en-US" dirty="0"/>
                        <a:t>月，则在</a:t>
                      </a:r>
                      <a:r>
                        <a:rPr lang="en-US" altLang="zh-CN" dirty="0"/>
                        <a:t>2020</a:t>
                      </a:r>
                      <a:r>
                        <a:rPr lang="zh-CN" altLang="en-US" dirty="0"/>
                        <a:t>年的报表不显示</a:t>
                      </a:r>
                    </a:p>
                  </a:txBody>
                  <a:tcPr/>
                </a:tc>
                <a:extLst>
                  <a:ext uri="{0D108BD9-81ED-4DB2-BD59-A6C34878D82A}">
                    <a16:rowId xmlns:a16="http://schemas.microsoft.com/office/drawing/2014/main" val="10006"/>
                  </a:ext>
                </a:extLst>
              </a:tr>
            </a:tbl>
          </a:graphicData>
        </a:graphic>
      </p:graphicFrame>
    </p:spTree>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28750" y="800100"/>
            <a:ext cx="8648700" cy="461665"/>
          </a:xfrm>
          <a:prstGeom prst="rect">
            <a:avLst/>
          </a:prstGeom>
          <a:noFill/>
        </p:spPr>
        <p:txBody>
          <a:bodyPr wrap="square" rtlCol="0">
            <a:spAutoFit/>
          </a:bodyPr>
          <a:lstStyle/>
          <a:p>
            <a:r>
              <a:rPr lang="en-US" altLang="zh-CN" sz="2400" b="1" dirty="0"/>
              <a:t>B3</a:t>
            </a:r>
            <a:r>
              <a:rPr lang="zh-CN" altLang="zh-CN" sz="2400" b="1" dirty="0"/>
              <a:t>配置均价楼栋</a:t>
            </a:r>
            <a:endParaRPr lang="zh-CN" altLang="zh-CN" sz="2400" dirty="0"/>
          </a:p>
        </p:txBody>
      </p:sp>
      <p:sp>
        <p:nvSpPr>
          <p:cNvPr id="2" name="TextBox 1"/>
          <p:cNvSpPr txBox="1"/>
          <p:nvPr/>
        </p:nvSpPr>
        <p:spPr>
          <a:xfrm>
            <a:off x="3184635" y="1481959"/>
            <a:ext cx="5328745" cy="369332"/>
          </a:xfrm>
          <a:prstGeom prst="rect">
            <a:avLst/>
          </a:prstGeom>
          <a:noFill/>
        </p:spPr>
        <p:txBody>
          <a:bodyPr wrap="square" rtlCol="0">
            <a:spAutoFit/>
          </a:bodyPr>
          <a:lstStyle/>
          <a:p>
            <a:r>
              <a:rPr lang="zh-CN" altLang="en-US" dirty="0"/>
              <a:t>路径：</a:t>
            </a:r>
            <a:r>
              <a:rPr lang="en-US" altLang="zh-CN" dirty="0"/>
              <a:t>NC-</a:t>
            </a:r>
            <a:r>
              <a:rPr lang="zh-CN" altLang="en-US" dirty="0"/>
              <a:t>房地产管理</a:t>
            </a:r>
            <a:r>
              <a:rPr lang="en-US" altLang="zh-CN" dirty="0"/>
              <a:t>-</a:t>
            </a:r>
            <a:r>
              <a:rPr lang="zh-CN" altLang="en-US" dirty="0"/>
              <a:t>售后管理</a:t>
            </a:r>
            <a:r>
              <a:rPr lang="en-US" altLang="zh-CN" dirty="0"/>
              <a:t>-</a:t>
            </a:r>
            <a:r>
              <a:rPr lang="zh-CN" altLang="en-US" dirty="0"/>
              <a:t>目标均价配置</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88962" y="2121448"/>
            <a:ext cx="3328276" cy="44810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85799" y="338435"/>
            <a:ext cx="8648700" cy="923330"/>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zh-CN" dirty="0"/>
              <a:t>新增楼栋，每个月份的目标均价都要填写；</a:t>
            </a:r>
          </a:p>
          <a:p>
            <a:r>
              <a:rPr lang="zh-CN" altLang="zh-CN" dirty="0"/>
              <a:t>上</a:t>
            </a:r>
            <a:r>
              <a:rPr lang="en-US" altLang="zh-CN" dirty="0"/>
              <a:t>/</a:t>
            </a:r>
            <a:r>
              <a:rPr lang="zh-CN" altLang="zh-CN" dirty="0"/>
              <a:t>下半年目标均价取数来源于所维护月份的目标均价；比如：查询</a:t>
            </a:r>
            <a:r>
              <a:rPr lang="en-US" altLang="zh-CN" dirty="0"/>
              <a:t>10</a:t>
            </a:r>
            <a:r>
              <a:rPr lang="zh-CN" altLang="zh-CN" dirty="0"/>
              <a:t>月份报表，那下半年均价就是维护的</a:t>
            </a:r>
            <a:r>
              <a:rPr lang="en-US" altLang="zh-CN" dirty="0"/>
              <a:t>10</a:t>
            </a:r>
            <a:r>
              <a:rPr lang="zh-CN" altLang="zh-CN" dirty="0"/>
              <a:t>月份目标均价；</a:t>
            </a:r>
          </a:p>
        </p:txBody>
      </p:sp>
      <p:sp>
        <p:nvSpPr>
          <p:cNvPr id="2" name="TextBox 1"/>
          <p:cNvSpPr txBox="1"/>
          <p:nvPr/>
        </p:nvSpPr>
        <p:spPr>
          <a:xfrm>
            <a:off x="1985799" y="3172242"/>
            <a:ext cx="8649669" cy="369332"/>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zh-CN" dirty="0"/>
              <a:t>表头信息维护好之后，要添加房产</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5799" y="1261765"/>
            <a:ext cx="9009305" cy="15312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5799" y="3541573"/>
            <a:ext cx="8829972" cy="23633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985799" y="6064467"/>
            <a:ext cx="8683828" cy="646331"/>
          </a:xfrm>
          <a:prstGeom prst="rect">
            <a:avLst/>
          </a:prstGeom>
          <a:no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dirty="0">
                <a:solidFill>
                  <a:srgbClr val="FF0000"/>
                </a:solidFill>
              </a:rPr>
              <a:t>注意：若是将几个楼栋组合在一起，在第一个楼栋房产添加成功之后，继续选择其他楼栋，添加房产，之后保存即可。</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196"/>
                                        </p:tgtEl>
                                        <p:attrNameLst>
                                          <p:attrName>style.visibility</p:attrName>
                                        </p:attrNameLst>
                                      </p:cBhvr>
                                      <p:to>
                                        <p:strVal val="visible"/>
                                      </p:to>
                                    </p:set>
                                    <p:anim calcmode="lin" valueType="num">
                                      <p:cBhvr additive="base">
                                        <p:cTn id="7" dur="500" fill="hold"/>
                                        <p:tgtEl>
                                          <p:spTgt spid="8196"/>
                                        </p:tgtEl>
                                        <p:attrNameLst>
                                          <p:attrName>ppt_x</p:attrName>
                                        </p:attrNameLst>
                                      </p:cBhvr>
                                      <p:tavLst>
                                        <p:tav tm="0">
                                          <p:val>
                                            <p:strVal val="#ppt_x"/>
                                          </p:val>
                                        </p:tav>
                                        <p:tav tm="100000">
                                          <p:val>
                                            <p:strVal val="#ppt_x"/>
                                          </p:val>
                                        </p:tav>
                                      </p:tavLst>
                                    </p:anim>
                                    <p:anim calcmode="lin" valueType="num">
                                      <p:cBhvr additive="base">
                                        <p:cTn id="8" dur="500" fill="hold"/>
                                        <p:tgtEl>
                                          <p:spTgt spid="819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82041" y="570678"/>
            <a:ext cx="4361130" cy="461665"/>
          </a:xfrm>
          <a:prstGeom prst="rect">
            <a:avLst/>
          </a:prstGeom>
          <a:noFill/>
        </p:spPr>
        <p:txBody>
          <a:bodyPr wrap="none" rtlCol="0">
            <a:spAutoFit/>
          </a:bodyPr>
          <a:lstStyle/>
          <a:p>
            <a:r>
              <a:rPr lang="zh-CN" altLang="en-US" sz="2400" b="1" dirty="0">
                <a:solidFill>
                  <a:srgbClr val="000000"/>
                </a:solidFill>
              </a:rPr>
              <a:t>三、</a:t>
            </a:r>
            <a:r>
              <a:rPr lang="en-US" altLang="zh-CN" sz="2400" b="1" dirty="0">
                <a:solidFill>
                  <a:srgbClr val="000000"/>
                </a:solidFill>
              </a:rPr>
              <a:t>B5/B11/B12/B13</a:t>
            </a:r>
            <a:r>
              <a:rPr lang="zh-CN" altLang="en-US" sz="2400" b="1" dirty="0">
                <a:solidFill>
                  <a:srgbClr val="000000"/>
                </a:solidFill>
              </a:rPr>
              <a:t>报表概述</a:t>
            </a:r>
          </a:p>
        </p:txBody>
      </p:sp>
      <p:graphicFrame>
        <p:nvGraphicFramePr>
          <p:cNvPr id="5" name="表格 4"/>
          <p:cNvGraphicFramePr>
            <a:graphicFrameLocks noGrp="1"/>
          </p:cNvGraphicFramePr>
          <p:nvPr>
            <p:custDataLst>
              <p:tags r:id="rId1"/>
            </p:custDataLst>
          </p:nvPr>
        </p:nvGraphicFramePr>
        <p:xfrm>
          <a:off x="1388745" y="1195705"/>
          <a:ext cx="9900285" cy="4168140"/>
        </p:xfrm>
        <a:graphic>
          <a:graphicData uri="http://schemas.openxmlformats.org/drawingml/2006/table">
            <a:tbl>
              <a:tblPr firstRow="1" bandRow="1">
                <a:tableStyleId>{5C22544A-7EE6-4342-B048-85BDC9FD1C3A}</a:tableStyleId>
              </a:tblPr>
              <a:tblGrid>
                <a:gridCol w="4067810">
                  <a:extLst>
                    <a:ext uri="{9D8B030D-6E8A-4147-A177-3AD203B41FA5}">
                      <a16:colId xmlns:a16="http://schemas.microsoft.com/office/drawing/2014/main" val="20000"/>
                    </a:ext>
                  </a:extLst>
                </a:gridCol>
                <a:gridCol w="5832475">
                  <a:extLst>
                    <a:ext uri="{9D8B030D-6E8A-4147-A177-3AD203B41FA5}">
                      <a16:colId xmlns:a16="http://schemas.microsoft.com/office/drawing/2014/main" val="20001"/>
                    </a:ext>
                  </a:extLst>
                </a:gridCol>
              </a:tblGrid>
              <a:tr h="530860">
                <a:tc>
                  <a:txBody>
                    <a:bodyPr/>
                    <a:lstStyle/>
                    <a:p>
                      <a:pPr algn="ctr"/>
                      <a:r>
                        <a:rPr lang="zh-CN" altLang="en-US" dirty="0"/>
                        <a:t>问题</a:t>
                      </a:r>
                    </a:p>
                  </a:txBody>
                  <a:tcPr anchor="ctr"/>
                </a:tc>
                <a:tc>
                  <a:txBody>
                    <a:bodyPr/>
                    <a:lstStyle/>
                    <a:p>
                      <a:pPr algn="ctr"/>
                      <a:r>
                        <a:rPr lang="zh-CN" altLang="en-US" dirty="0"/>
                        <a:t>原因</a:t>
                      </a:r>
                    </a:p>
                  </a:txBody>
                  <a:tcPr anchor="ctr"/>
                </a:tc>
                <a:extLst>
                  <a:ext uri="{0D108BD9-81ED-4DB2-BD59-A6C34878D82A}">
                    <a16:rowId xmlns:a16="http://schemas.microsoft.com/office/drawing/2014/main" val="10000"/>
                  </a:ext>
                </a:extLst>
              </a:tr>
              <a:tr h="909955">
                <a:tc>
                  <a:txBody>
                    <a:bodyPr/>
                    <a:lstStyle/>
                    <a:p>
                      <a:r>
                        <a:rPr lang="en-US" altLang="zh-CN" sz="1600" dirty="0"/>
                        <a:t>B11/B12/B13</a:t>
                      </a:r>
                      <a:r>
                        <a:rPr lang="zh-CN" altLang="en-US" sz="1600" dirty="0"/>
                        <a:t>未收款项多了</a:t>
                      </a:r>
                    </a:p>
                  </a:txBody>
                  <a:tcPr anchor="ctr"/>
                </a:tc>
                <a:tc>
                  <a:txBody>
                    <a:bodyPr/>
                    <a:lstStyle/>
                    <a:p>
                      <a:r>
                        <a:rPr lang="zh-CN" altLang="en-US" sz="1600" dirty="0">
                          <a:solidFill>
                            <a:srgbClr val="FF0000"/>
                          </a:solidFill>
                        </a:rPr>
                        <a:t>应收款流水表最新版本中不是已收版本；在应收款界面操作：调整房款</a:t>
                      </a:r>
                      <a:r>
                        <a:rPr lang="en-US" altLang="zh-CN" sz="1600" dirty="0">
                          <a:solidFill>
                            <a:srgbClr val="FF0000"/>
                          </a:solidFill>
                        </a:rPr>
                        <a:t>-</a:t>
                      </a:r>
                      <a:r>
                        <a:rPr lang="zh-CN" altLang="en-US" sz="1600" dirty="0">
                          <a:solidFill>
                            <a:srgbClr val="FF0000"/>
                          </a:solidFill>
                        </a:rPr>
                        <a:t>变更归属日期到当月月末最后一天</a:t>
                      </a:r>
                    </a:p>
                  </a:txBody>
                  <a:tcPr anchor="ctr"/>
                </a:tc>
                <a:extLst>
                  <a:ext uri="{0D108BD9-81ED-4DB2-BD59-A6C34878D82A}">
                    <a16:rowId xmlns:a16="http://schemas.microsoft.com/office/drawing/2014/main" val="10001"/>
                  </a:ext>
                </a:extLst>
              </a:tr>
              <a:tr h="1236345">
                <a:tc>
                  <a:txBody>
                    <a:bodyPr/>
                    <a:lstStyle/>
                    <a:p>
                      <a:pPr marL="0" marR="0" indent="0" algn="l" defTabSz="914400" rtl="0" eaLnBrk="1" fontAlgn="auto" latinLnBrk="0" hangingPunct="1">
                        <a:lnSpc>
                          <a:spcPct val="100000"/>
                        </a:lnSpc>
                        <a:spcBef>
                          <a:spcPts val="0"/>
                        </a:spcBef>
                        <a:spcAft>
                          <a:spcPts val="0"/>
                        </a:spcAft>
                        <a:buClrTx/>
                        <a:buSzTx/>
                        <a:buFontTx/>
                        <a:buNone/>
                        <a:defRPr/>
                      </a:pPr>
                      <a:r>
                        <a:rPr lang="en-US" altLang="zh-CN" sz="1600" dirty="0"/>
                        <a:t>B11/B12/B13</a:t>
                      </a:r>
                      <a:r>
                        <a:rPr lang="zh-CN" altLang="en-US" sz="1600" dirty="0"/>
                        <a:t>未收款项少了或者金额错了</a:t>
                      </a:r>
                    </a:p>
                  </a:txBody>
                  <a:tcPr anchor="ctr"/>
                </a:tc>
                <a:tc>
                  <a:txBody>
                    <a:bodyPr/>
                    <a:lstStyle/>
                    <a:p>
                      <a:r>
                        <a:rPr lang="zh-CN" altLang="en-US" sz="1600" dirty="0"/>
                        <a:t>应收款流水表最新日期版本中不是未收版本：若应收款界面显示未收齐，则操作调整房款</a:t>
                      </a:r>
                      <a:r>
                        <a:rPr lang="en-US" altLang="zh-CN" sz="1600" dirty="0"/>
                        <a:t>—</a:t>
                      </a:r>
                      <a:r>
                        <a:rPr lang="zh-CN" altLang="en-US" sz="1600" dirty="0"/>
                        <a:t>变更归属日期；若应收款界面显示已收齐，需删除收款单，在欠收状态下才能操作调整房款</a:t>
                      </a:r>
                    </a:p>
                  </a:txBody>
                  <a:tcPr anchor="ctr"/>
                </a:tc>
                <a:extLst>
                  <a:ext uri="{0D108BD9-81ED-4DB2-BD59-A6C34878D82A}">
                    <a16:rowId xmlns:a16="http://schemas.microsoft.com/office/drawing/2014/main" val="10002"/>
                  </a:ext>
                </a:extLst>
              </a:tr>
              <a:tr h="821055">
                <a:tc>
                  <a:txBody>
                    <a:bodyPr/>
                    <a:lstStyle/>
                    <a:p>
                      <a:r>
                        <a:rPr lang="en-US" altLang="zh-CN" sz="1600" dirty="0"/>
                        <a:t>B5</a:t>
                      </a:r>
                      <a:r>
                        <a:rPr lang="zh-CN" altLang="en-US" sz="1600" dirty="0"/>
                        <a:t>交楼及其他取数少了</a:t>
                      </a:r>
                    </a:p>
                  </a:txBody>
                  <a:tcPr anchor="ctr"/>
                </a:tc>
                <a:tc>
                  <a:txBody>
                    <a:bodyPr/>
                    <a:lstStyle/>
                    <a:p>
                      <a:r>
                        <a:rPr lang="zh-CN" altLang="en-US" sz="1600" dirty="0"/>
                        <a:t>一次面积补差单</a:t>
                      </a:r>
                      <a:r>
                        <a:rPr lang="zh-CN" altLang="en-US" sz="1600" baseline="0" dirty="0"/>
                        <a:t> “特殊应收时间 ” 字段没有维护；调整房款</a:t>
                      </a:r>
                      <a:r>
                        <a:rPr lang="en-US" altLang="zh-CN" sz="1600" baseline="0" dirty="0"/>
                        <a:t>—</a:t>
                      </a:r>
                      <a:r>
                        <a:rPr lang="zh-CN" altLang="en-US" sz="1600" baseline="0" dirty="0"/>
                        <a:t>变更归属日期</a:t>
                      </a:r>
                      <a:endParaRPr lang="zh-CN" altLang="en-US" sz="1600" dirty="0"/>
                    </a:p>
                  </a:txBody>
                  <a:tcPr anchor="ctr"/>
                </a:tc>
                <a:extLst>
                  <a:ext uri="{0D108BD9-81ED-4DB2-BD59-A6C34878D82A}">
                    <a16:rowId xmlns:a16="http://schemas.microsoft.com/office/drawing/2014/main" val="10003"/>
                  </a:ext>
                </a:extLst>
              </a:tr>
              <a:tr h="669925">
                <a:tc>
                  <a:txBody>
                    <a:bodyPr/>
                    <a:lstStyle/>
                    <a:p>
                      <a:r>
                        <a:rPr lang="en-US" altLang="zh-CN" sz="1600" dirty="0"/>
                        <a:t>B11</a:t>
                      </a:r>
                      <a:r>
                        <a:rPr lang="zh-CN" altLang="en-US" sz="1600" dirty="0"/>
                        <a:t>导入分类表格时报错，通知日期格式不对</a:t>
                      </a:r>
                      <a:r>
                        <a:rPr lang="en-US" altLang="zh-CN" sz="1600" dirty="0"/>
                        <a:t>/</a:t>
                      </a:r>
                      <a:r>
                        <a:rPr lang="zh-CN" altLang="en-US" sz="1600" dirty="0"/>
                        <a:t>分类内容格式不对</a:t>
                      </a:r>
                    </a:p>
                  </a:txBody>
                  <a:tcPr anchor="ctr"/>
                </a:tc>
                <a:tc>
                  <a:txBody>
                    <a:bodyPr/>
                    <a:lstStyle/>
                    <a:p>
                      <a:r>
                        <a:rPr lang="zh-CN" altLang="en-US" sz="1600" dirty="0"/>
                        <a:t>通知日期一定要“文本”格式下的</a:t>
                      </a:r>
                      <a:r>
                        <a:rPr lang="en-US" altLang="zh-CN" sz="1600" dirty="0"/>
                        <a:t>[2020-xx-xx]</a:t>
                      </a:r>
                      <a:r>
                        <a:rPr lang="zh-CN" altLang="en-US" sz="1600" dirty="0"/>
                        <a:t>；分类内容下拉框选择，不要自己录入</a:t>
                      </a:r>
                    </a:p>
                  </a:txBody>
                  <a:tcPr anchor="ctr"/>
                </a:tc>
                <a:extLst>
                  <a:ext uri="{0D108BD9-81ED-4DB2-BD59-A6C34878D82A}">
                    <a16:rowId xmlns:a16="http://schemas.microsoft.com/office/drawing/2014/main" val="10004"/>
                  </a:ext>
                </a:extLst>
              </a:tr>
            </a:tbl>
          </a:graphicData>
        </a:graphic>
      </p:graphicFrame>
    </p:spTree>
  </p:cSld>
  <p:clrMapOvr>
    <a:masterClrMapping/>
  </p:clrMapOvr>
  <p:transition spd="slow">
    <p:wipe/>
  </p:transition>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d306b1bb-fccb-443a-8c9f-c7eaa719d0fa}"/>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d306b1bb-fccb-443a-8c9f-c7eaa719d0fa}"/>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c5baffda-c0c1-49f0-8d2b-0b8fa9b3d23b}"/>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42cc449b-a803-4c92-bfbf-0a0fa38e967b}"/>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754ea30a-4f14-488c-8d15-2fd5526431f9}"/>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82ac1cb2-5731-4cf1-9da2-527aedf7c263}"/>
</p:tagLst>
</file>

<file path=ppt/theme/theme1.xml><?xml version="1.0" encoding="utf-8"?>
<a:theme xmlns:a="http://schemas.openxmlformats.org/drawingml/2006/main" name="第一PPT，www.1ppt.com">
  <a:themeElements>
    <a:clrScheme name="自定义 630">
      <a:dk1>
        <a:srgbClr val="000000"/>
      </a:dk1>
      <a:lt1>
        <a:srgbClr val="FFFFFF"/>
      </a:lt1>
      <a:dk2>
        <a:srgbClr val="000000"/>
      </a:dk2>
      <a:lt2>
        <a:srgbClr val="FFFFFF"/>
      </a:lt2>
      <a:accent1>
        <a:srgbClr val="4B8E95"/>
      </a:accent1>
      <a:accent2>
        <a:srgbClr val="000000"/>
      </a:accent2>
      <a:accent3>
        <a:srgbClr val="4B5050"/>
      </a:accent3>
      <a:accent4>
        <a:srgbClr val="91969B"/>
      </a:accent4>
      <a:accent5>
        <a:srgbClr val="4B5050"/>
      </a:accent5>
      <a:accent6>
        <a:srgbClr val="91969B"/>
      </a:accent6>
      <a:hlink>
        <a:srgbClr val="F33B48"/>
      </a:hlink>
      <a:folHlink>
        <a:srgbClr val="FFC000"/>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Dragon</Template>
  <TotalTime>91</TotalTime>
  <Words>1598</Words>
  <Application>Microsoft Office PowerPoint</Application>
  <PresentationFormat>宽屏</PresentationFormat>
  <Paragraphs>113</Paragraphs>
  <Slides>18</Slides>
  <Notes>8</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18</vt:i4>
      </vt:variant>
    </vt:vector>
  </HeadingPairs>
  <TitlesOfParts>
    <vt:vector size="24" baseType="lpstr">
      <vt:lpstr>等线</vt:lpstr>
      <vt:lpstr>微软雅黑</vt:lpstr>
      <vt:lpstr>Agency FB</vt:lpstr>
      <vt:lpstr>Arial</vt:lpstr>
      <vt:lpstr>Calibri</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第一PPT，www.1ppt.com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清新简洁</dc:title>
  <dc:creator>陈雪莹</dc:creator>
  <cp:keywords>www.1ppt.com</cp:keywords>
  <dc:description>www.1ppt.com</dc:description>
  <cp:lastModifiedBy>陈 雪莹</cp:lastModifiedBy>
  <cp:revision>161</cp:revision>
  <dcterms:created xsi:type="dcterms:W3CDTF">2017-09-22T08:16:00Z</dcterms:created>
  <dcterms:modified xsi:type="dcterms:W3CDTF">2020-11-20T08:36:02Z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2052-11.1.0.9912</vt:lpwstr>
  </property>
</Properties>
</file>