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607" r:id="rId3"/>
    <p:sldId id="865" r:id="rId5"/>
    <p:sldId id="866" r:id="rId6"/>
    <p:sldId id="930" r:id="rId7"/>
    <p:sldId id="911" r:id="rId8"/>
    <p:sldId id="916" r:id="rId9"/>
    <p:sldId id="938" r:id="rId10"/>
    <p:sldId id="939" r:id="rId11"/>
    <p:sldId id="940" r:id="rId12"/>
    <p:sldId id="949" r:id="rId13"/>
    <p:sldId id="950" r:id="rId14"/>
    <p:sldId id="951" r:id="rId15"/>
    <p:sldId id="907" r:id="rId16"/>
    <p:sldId id="910" r:id="rId17"/>
    <p:sldId id="912" r:id="rId18"/>
    <p:sldId id="914" r:id="rId19"/>
  </p:sldIdLst>
  <p:sldSz cx="9144000" cy="5143500" type="screen16x9"/>
  <p:notesSz cx="6858000" cy="9144000"/>
  <p:defaultTextStyle>
    <a:defPPr>
      <a:defRPr lang="zh-CN"/>
    </a:defPPr>
    <a:lvl1pPr marL="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4EA2"/>
    <a:srgbClr val="163C46"/>
    <a:srgbClr val="940000"/>
    <a:srgbClr val="0075BF"/>
    <a:srgbClr val="0087CD"/>
    <a:srgbClr val="C68F06"/>
    <a:srgbClr val="DB2C03"/>
    <a:srgbClr val="EBAC07"/>
    <a:srgbClr val="008487"/>
    <a:srgbClr val="008F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>
      <p:cViewPr varScale="1">
        <p:scale>
          <a:sx n="149" d="100"/>
          <a:sy n="149" d="100"/>
        </p:scale>
        <p:origin x="108" y="138"/>
      </p:cViewPr>
      <p:guideLst>
        <p:guide orient="horz" pos="179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-3360" y="-96"/>
      </p:cViewPr>
      <p:guideLst>
        <p:guide orient="horz" pos="3181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2A5992-9D73-4015-9385-ABE035416B2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95A699-AB68-4A20-99FB-6F69DC266D45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38915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891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fld id="{9295031C-36FB-4BFB-B547-5049AC3C4D20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4324EA-D88B-4DB6-A454-EECCD39A6D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4324EA-D88B-4DB6-A454-EECCD39A6D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4324EA-D88B-4DB6-A454-EECCD39A6D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38915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891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fld id="{9295031C-36FB-4BFB-B547-5049AC3C4D20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4324EA-D88B-4DB6-A454-EECCD39A6D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4324EA-D88B-4DB6-A454-EECCD39A6D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4324EA-D88B-4DB6-A454-EECCD39A6D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4324EA-D88B-4DB6-A454-EECCD39A6D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4324EA-D88B-4DB6-A454-EECCD39A6D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4324EA-D88B-4DB6-A454-EECCD39A6D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54A03-91AF-448A-9954-517C0577E5F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FC946-6D13-4F8C-9740-992A906A613E}" type="slidenum">
              <a:rPr lang="zh-CN" altLang="en-US" smtClean="0"/>
            </a:fld>
            <a:endParaRPr lang="zh-CN" altLang="en-US"/>
          </a:p>
        </p:txBody>
      </p:sp>
      <p:sp>
        <p:nvSpPr>
          <p:cNvPr id="14" name="文本框 37"/>
          <p:cNvSpPr txBox="1"/>
          <p:nvPr userDrawn="1"/>
        </p:nvSpPr>
        <p:spPr>
          <a:xfrm>
            <a:off x="467544" y="289467"/>
            <a:ext cx="1990115" cy="312819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3930"/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5" name="文本框 38"/>
          <p:cNvSpPr txBox="1"/>
          <p:nvPr userDrawn="1"/>
        </p:nvSpPr>
        <p:spPr>
          <a:xfrm>
            <a:off x="467544" y="482768"/>
            <a:ext cx="1804166" cy="266653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3930"/>
            <a:r>
              <a:rPr lang="en-US" altLang="zh-CN" sz="105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ADD RELATED TITLE WORDS</a:t>
            </a:r>
            <a:endParaRPr lang="zh-CN" altLang="en-US" sz="105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" name="等腰三角形 8"/>
          <p:cNvSpPr/>
          <p:nvPr userDrawn="1"/>
        </p:nvSpPr>
        <p:spPr>
          <a:xfrm rot="5400000">
            <a:off x="-117418" y="330604"/>
            <a:ext cx="720075" cy="305833"/>
          </a:xfrm>
          <a:prstGeom prst="triangl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直角三角形 9"/>
          <p:cNvSpPr/>
          <p:nvPr userDrawn="1"/>
        </p:nvSpPr>
        <p:spPr>
          <a:xfrm rot="16200000">
            <a:off x="8452048" y="4451548"/>
            <a:ext cx="691952" cy="691952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直角三角形 10"/>
          <p:cNvSpPr/>
          <p:nvPr userDrawn="1"/>
        </p:nvSpPr>
        <p:spPr>
          <a:xfrm rot="16200000">
            <a:off x="8604448" y="4603948"/>
            <a:ext cx="539552" cy="539552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0">
        <p:fade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4C0F3E8C-8BCD-4A8F-98D8-F8D96B87BD28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wrap="square" lIns="68580" tIns="34290" rIns="68580" bIns="34290" numCol="1" anchor="t" anchorCtr="0" compatLnSpc="1"/>
          <a:lstStyle>
            <a:lvl1pPr eaLnBrk="1" hangingPunct="1">
              <a:defRPr smtClean="0"/>
            </a:lvl1pPr>
          </a:lstStyle>
          <a:p>
            <a:pPr>
              <a:defRPr/>
            </a:pPr>
            <a:fld id="{4AAA05D2-2F82-4D1D-9A69-4CC173608BCF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0">
        <p:fade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istrator\Desktop\582c0aa581928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499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0">
        <p:fade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9F21D-12A3-824C-80FA-D34F01E9177B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CFEDB-804C-9249-87AB-F8162CDD6F1B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0">
        <p:fade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" y="0"/>
            <a:ext cx="9143499" cy="5143500"/>
          </a:xfrm>
          <a:prstGeom prst="rect">
            <a:avLst/>
          </a:prstGeom>
        </p:spPr>
      </p:pic>
      <p:grpSp>
        <p:nvGrpSpPr>
          <p:cNvPr id="2" name="组合 3"/>
          <p:cNvGrpSpPr/>
          <p:nvPr userDrawn="1"/>
        </p:nvGrpSpPr>
        <p:grpSpPr bwMode="auto">
          <a:xfrm flipH="1">
            <a:off x="-1" y="248018"/>
            <a:ext cx="1797166" cy="507206"/>
            <a:chOff x="2370576" y="533400"/>
            <a:chExt cx="2417494" cy="675969"/>
          </a:xfrm>
          <a:solidFill>
            <a:srgbClr val="EE1C39"/>
          </a:solidFill>
        </p:grpSpPr>
        <p:sp>
          <p:nvSpPr>
            <p:cNvPr id="3" name="矩形 2"/>
            <p:cNvSpPr/>
            <p:nvPr/>
          </p:nvSpPr>
          <p:spPr>
            <a:xfrm>
              <a:off x="2738030" y="533400"/>
              <a:ext cx="2050040" cy="67596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400" dirty="0">
                <a:cs typeface="+mn-ea"/>
                <a:sym typeface="+mn-lt"/>
              </a:endParaRPr>
            </a:p>
          </p:txBody>
        </p:sp>
        <p:sp>
          <p:nvSpPr>
            <p:cNvPr id="4" name="椭圆 3"/>
            <p:cNvSpPr/>
            <p:nvPr/>
          </p:nvSpPr>
          <p:spPr>
            <a:xfrm>
              <a:off x="2370576" y="533400"/>
              <a:ext cx="623734" cy="67596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400" dirty="0">
                <a:cs typeface="+mn-ea"/>
                <a:sym typeface="+mn-lt"/>
              </a:endParaRPr>
            </a:p>
          </p:txBody>
        </p:sp>
      </p:grpSp>
      <p:sp>
        <p:nvSpPr>
          <p:cNvPr id="6" name="文本框 12"/>
          <p:cNvSpPr txBox="1">
            <a:spLocks noChangeArrowheads="1"/>
          </p:cNvSpPr>
          <p:nvPr userDrawn="1"/>
        </p:nvSpPr>
        <p:spPr bwMode="auto">
          <a:xfrm>
            <a:off x="-1" y="370296"/>
            <a:ext cx="1796090" cy="250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5023" tIns="32511" rIns="65023" bIns="32511">
            <a:spAutoFit/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9pPr>
          </a:lstStyle>
          <a:p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0">
        <p:fade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0">
        <p:fade/>
      </p:transition>
    </mc:Choice>
    <mc:Fallback>
      <p:transition spd="slow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7" Type="http://schemas.openxmlformats.org/officeDocument/2006/relationships/theme" Target="../theme/theme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1" y="205979"/>
            <a:ext cx="8229600" cy="857250"/>
          </a:xfrm>
          <a:prstGeom prst="rect">
            <a:avLst/>
          </a:prstGeom>
        </p:spPr>
        <p:txBody>
          <a:bodyPr vert="horz" lIns="91428" tIns="45714" rIns="91428" bIns="45714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1" y="1200151"/>
            <a:ext cx="8229600" cy="3394472"/>
          </a:xfrm>
          <a:prstGeom prst="rect">
            <a:avLst/>
          </a:prstGeom>
        </p:spPr>
        <p:txBody>
          <a:bodyPr vert="horz" lIns="91428" tIns="45714" rIns="91428" bIns="45714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1" y="4767264"/>
            <a:ext cx="2133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854A03-91AF-448A-9954-517C0577E5F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1" y="4767264"/>
            <a:ext cx="2895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1" y="4767264"/>
            <a:ext cx="2133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EFC946-6D13-4F8C-9740-992A906A613E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mc:AlternateContent xmlns:mc="http://schemas.openxmlformats.org/markup-compatibility/2006">
    <mc:Choice xmlns:p14="http://schemas.microsoft.com/office/powerpoint/2010/main" Requires="p14">
      <p:transition spd="slow" p14:dur="1000" advTm="0">
        <p:fade/>
      </p:transition>
    </mc:Choice>
    <mc:Fallback>
      <p:transition spd="slow" advTm="0">
        <p:fade/>
      </p:transition>
    </mc:Fallback>
  </mc:AlternateContent>
  <p:txStyles>
    <p:titleStyle>
      <a:lvl1pPr algn="ctr" defTabSz="91376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37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65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65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65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65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5.xml"/><Relationship Id="rId1" Type="http://schemas.openxmlformats.org/officeDocument/2006/relationships/hyperlink" Target="&#21333;&#25454;&#21327;&#21516;&#19982;&#24320;&#31080;&#25509;&#21475;&#19987;&#39033;&#24037;&#20316;&#23454;&#26045;&#26041;&#26696;-&#23458;&#25143;&#29992;.doc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5.xml"/><Relationship Id="rId1" Type="http://schemas.openxmlformats.org/officeDocument/2006/relationships/hyperlink" Target="&#21333;&#25454;&#21327;&#21516;&#19982;&#24320;&#31080;&#25509;&#21475;&#19987;&#39033;&#24037;&#20316;&#23454;&#26045;&#26041;&#26696;-&#23458;&#25143;&#29992;.doc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5.xml"/><Relationship Id="rId3" Type="http://schemas.openxmlformats.org/officeDocument/2006/relationships/image" Target="../media/image6.png"/><Relationship Id="rId2" Type="http://schemas.openxmlformats.org/officeDocument/2006/relationships/tags" Target="../tags/tag1.xml"/><Relationship Id="rId1" Type="http://schemas.openxmlformats.org/officeDocument/2006/relationships/hyperlink" Target="&#21333;&#25454;&#21327;&#21516;&#19982;&#24320;&#31080;&#25509;&#21475;&#19987;&#39033;&#24037;&#20316;&#23454;&#26045;&#26041;&#26696;-&#23458;&#25143;&#29992;.doc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362585" y="1059180"/>
            <a:ext cx="2846705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b="1" spc="-300" dirty="0" smtClean="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2020</a:t>
            </a:r>
            <a:endParaRPr lang="en-US" altLang="zh-CN" sz="6600" b="1" spc="-300" dirty="0" smtClean="0">
              <a:solidFill>
                <a:schemeClr val="tx2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62585" y="2165985"/>
            <a:ext cx="4761865" cy="1346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NC</a:t>
            </a:r>
            <a:r>
              <a:rPr lang="zh-CN" alt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财务系统基本</a:t>
            </a:r>
            <a:r>
              <a:rPr lang="zh-CN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培训</a:t>
            </a:r>
            <a:endParaRPr lang="zh-CN" sz="3600" b="1" dirty="0">
              <a:solidFill>
                <a:srgbClr val="034EA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120000"/>
              </a:lnSpc>
            </a:pPr>
            <a:r>
              <a:rPr lang="zh-CN" sz="3200" b="1" dirty="0">
                <a:solidFill>
                  <a:srgbClr val="034EA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现金报表</a:t>
            </a:r>
            <a:r>
              <a:rPr lang="en-US" altLang="zh-CN" sz="3200" b="1" dirty="0">
                <a:solidFill>
                  <a:srgbClr val="034EA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-</a:t>
            </a:r>
            <a:r>
              <a:rPr lang="zh-CN" altLang="en-US" sz="3200" b="1" dirty="0">
                <a:solidFill>
                  <a:srgbClr val="034EA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银行对账</a:t>
            </a:r>
            <a:endParaRPr lang="zh-CN" altLang="en-US" sz="3200" b="1" dirty="0">
              <a:solidFill>
                <a:srgbClr val="034EA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2" name="图片 1" descr="C:\Users\Administrator\Desktop\1559049842.jpg1559049842"/>
          <p:cNvPicPr>
            <a:picLocks noChangeAspect="1"/>
          </p:cNvPicPr>
          <p:nvPr/>
        </p:nvPicPr>
        <p:blipFill>
          <a:blip r:embed="rId1"/>
          <a:srcRect t="4469" b="4469"/>
          <a:stretch>
            <a:fillRect/>
          </a:stretch>
        </p:blipFill>
        <p:spPr>
          <a:xfrm rot="10800000">
            <a:off x="4473575" y="-35560"/>
            <a:ext cx="5813425" cy="3388995"/>
          </a:xfrm>
          <a:prstGeom prst="triangle">
            <a:avLst/>
          </a:prstGeom>
        </p:spPr>
      </p:pic>
      <p:sp>
        <p:nvSpPr>
          <p:cNvPr id="3" name="直角三角形 2"/>
          <p:cNvSpPr/>
          <p:nvPr/>
        </p:nvSpPr>
        <p:spPr>
          <a:xfrm rot="16200000">
            <a:off x="5184775" y="1261745"/>
            <a:ext cx="4220210" cy="3815080"/>
          </a:xfrm>
          <a:prstGeom prst="rtTriangle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平行四边形 3"/>
          <p:cNvSpPr/>
          <p:nvPr/>
        </p:nvSpPr>
        <p:spPr>
          <a:xfrm flipH="1">
            <a:off x="3134995" y="-35560"/>
            <a:ext cx="6006465" cy="5261610"/>
          </a:xfrm>
          <a:prstGeom prst="parallelogram">
            <a:avLst>
              <a:gd name="adj" fmla="val 88959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2" name="直接连接符 51"/>
          <p:cNvCxnSpPr/>
          <p:nvPr/>
        </p:nvCxnSpPr>
        <p:spPr>
          <a:xfrm>
            <a:off x="2799080" y="-35560"/>
            <a:ext cx="1484630" cy="181483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接连接符 52"/>
          <p:cNvCxnSpPr/>
          <p:nvPr/>
        </p:nvCxnSpPr>
        <p:spPr>
          <a:xfrm>
            <a:off x="1774825" y="-626110"/>
            <a:ext cx="1644015" cy="195961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439194" y="3799314"/>
            <a:ext cx="1646555" cy="6502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主讲人：龚杰  </a:t>
            </a:r>
            <a:endParaRPr lang="zh-CN" alt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日   期：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04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月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19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日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0">
        <p:fade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  <p:bldLst>
      <p:bldP spid="24" grpId="0"/>
      <p:bldP spid="27" grpId="0"/>
      <p:bldP spid="3" grpId="0" animBg="1"/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圆角矩形 26"/>
          <p:cNvSpPr/>
          <p:nvPr/>
        </p:nvSpPr>
        <p:spPr>
          <a:xfrm>
            <a:off x="-276225" y="247650"/>
            <a:ext cx="2735580" cy="522605"/>
          </a:xfrm>
          <a:prstGeom prst="roundRect">
            <a:avLst>
              <a:gd name="adj" fmla="val 50000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163C46"/>
              </a:solidFill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88900" y="323850"/>
            <a:ext cx="29279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资金限额明细表（新）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404110" y="154940"/>
            <a:ext cx="633412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可按地区行业、具体公司、具体账户查询某个日期或期间的实额与限额数据（发生明细）</a:t>
            </a:r>
            <a:endParaRPr lang="zh-CN" altLang="en-US" sz="20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2590" y="1014095"/>
            <a:ext cx="8339455" cy="3266440"/>
          </a:xfrm>
          <a:prstGeom prst="rect">
            <a:avLst/>
          </a:prstGeom>
        </p:spPr>
      </p:pic>
    </p:spTree>
  </p:cSld>
  <p:clrMapOvr>
    <a:masterClrMapping/>
  </p:clrMapOvr>
  <p:transition spd="slow" advTm="0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圆角矩形 26"/>
          <p:cNvSpPr/>
          <p:nvPr/>
        </p:nvSpPr>
        <p:spPr>
          <a:xfrm>
            <a:off x="-276225" y="247650"/>
            <a:ext cx="2787015" cy="522605"/>
          </a:xfrm>
          <a:prstGeom prst="roundRect">
            <a:avLst>
              <a:gd name="adj" fmla="val 50000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163C46"/>
              </a:solidFill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129540" y="309245"/>
            <a:ext cx="28936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资金限额明细表（新）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510790" y="309245"/>
            <a:ext cx="633412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可通过卡片显示联查发生明细</a:t>
            </a:r>
            <a:endParaRPr lang="zh-CN" altLang="en-US" sz="20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pic>
        <p:nvPicPr>
          <p:cNvPr id="32" name="图片 1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3175" y="1258570"/>
            <a:ext cx="6597650" cy="300228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" name="图片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535" y="1042670"/>
            <a:ext cx="8285480" cy="343344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圆角矩形 26"/>
          <p:cNvSpPr/>
          <p:nvPr/>
        </p:nvSpPr>
        <p:spPr>
          <a:xfrm>
            <a:off x="-276225" y="247650"/>
            <a:ext cx="2414905" cy="522605"/>
          </a:xfrm>
          <a:prstGeom prst="roundRect">
            <a:avLst>
              <a:gd name="adj" fmla="val 50000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163C46"/>
              </a:solidFill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144145" y="324485"/>
            <a:ext cx="19945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限额明细表（新）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270760" y="324485"/>
            <a:ext cx="481203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以地区为单位，结束时间点进行查询限额</a:t>
            </a:r>
            <a:endParaRPr lang="zh-CN" altLang="en-US" sz="20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pic>
        <p:nvPicPr>
          <p:cNvPr id="35" name="图片 2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29970" y="1101725"/>
            <a:ext cx="7294245" cy="363791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 advTm="0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"/>
          <p:cNvSpPr/>
          <p:nvPr/>
        </p:nvSpPr>
        <p:spPr>
          <a:xfrm>
            <a:off x="1714364" y="2286746"/>
            <a:ext cx="5364088" cy="1164822"/>
          </a:xfrm>
          <a:custGeom>
            <a:avLst/>
            <a:gdLst>
              <a:gd name="connsiteX0" fmla="*/ 0 w 5364088"/>
              <a:gd name="connsiteY0" fmla="*/ 0 h 1152122"/>
              <a:gd name="connsiteX1" fmla="*/ 5364088 w 5364088"/>
              <a:gd name="connsiteY1" fmla="*/ 0 h 1152122"/>
              <a:gd name="connsiteX2" fmla="*/ 5364088 w 5364088"/>
              <a:gd name="connsiteY2" fmla="*/ 1152122 h 1152122"/>
              <a:gd name="connsiteX3" fmla="*/ 0 w 5364088"/>
              <a:gd name="connsiteY3" fmla="*/ 1152122 h 1152122"/>
              <a:gd name="connsiteX4" fmla="*/ 0 w 5364088"/>
              <a:gd name="connsiteY4" fmla="*/ 0 h 1152122"/>
              <a:gd name="connsiteX0-1" fmla="*/ 0 w 5364088"/>
              <a:gd name="connsiteY0-2" fmla="*/ 0 h 1152122"/>
              <a:gd name="connsiteX1-3" fmla="*/ 5364088 w 5364088"/>
              <a:gd name="connsiteY1-4" fmla="*/ 0 h 1152122"/>
              <a:gd name="connsiteX2-5" fmla="*/ 4790650 w 5364088"/>
              <a:gd name="connsiteY2-6" fmla="*/ 1136623 h 1152122"/>
              <a:gd name="connsiteX3-7" fmla="*/ 0 w 5364088"/>
              <a:gd name="connsiteY3-8" fmla="*/ 1152122 h 1152122"/>
              <a:gd name="connsiteX4-9" fmla="*/ 0 w 5364088"/>
              <a:gd name="connsiteY4-10" fmla="*/ 0 h 1152122"/>
              <a:gd name="connsiteX0-11" fmla="*/ 0 w 5364088"/>
              <a:gd name="connsiteY0-12" fmla="*/ 0 h 1152122"/>
              <a:gd name="connsiteX1-13" fmla="*/ 5364088 w 5364088"/>
              <a:gd name="connsiteY1-14" fmla="*/ 0 h 1152122"/>
              <a:gd name="connsiteX2-15" fmla="*/ 4759654 w 5364088"/>
              <a:gd name="connsiteY2-16" fmla="*/ 1136623 h 1152122"/>
              <a:gd name="connsiteX3-17" fmla="*/ 0 w 5364088"/>
              <a:gd name="connsiteY3-18" fmla="*/ 1152122 h 1152122"/>
              <a:gd name="connsiteX4-19" fmla="*/ 0 w 5364088"/>
              <a:gd name="connsiteY4-20" fmla="*/ 0 h 1152122"/>
              <a:gd name="connsiteX0-21" fmla="*/ 0 w 5364088"/>
              <a:gd name="connsiteY0-22" fmla="*/ 12700 h 1164822"/>
              <a:gd name="connsiteX1-23" fmla="*/ 5364088 w 5364088"/>
              <a:gd name="connsiteY1-24" fmla="*/ 0 h 1164822"/>
              <a:gd name="connsiteX2-25" fmla="*/ 4759654 w 5364088"/>
              <a:gd name="connsiteY2-26" fmla="*/ 1149323 h 1164822"/>
              <a:gd name="connsiteX3-27" fmla="*/ 0 w 5364088"/>
              <a:gd name="connsiteY3-28" fmla="*/ 1164822 h 1164822"/>
              <a:gd name="connsiteX4-29" fmla="*/ 0 w 5364088"/>
              <a:gd name="connsiteY4-30" fmla="*/ 12700 h 116482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5364088" h="1164822">
                <a:moveTo>
                  <a:pt x="0" y="12700"/>
                </a:moveTo>
                <a:lnTo>
                  <a:pt x="5364088" y="0"/>
                </a:lnTo>
                <a:lnTo>
                  <a:pt x="4759654" y="1149323"/>
                </a:lnTo>
                <a:lnTo>
                  <a:pt x="0" y="1164822"/>
                </a:lnTo>
                <a:lnTo>
                  <a:pt x="0" y="12700"/>
                </a:lnTo>
                <a:close/>
              </a:path>
            </a:pathLst>
          </a:cu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"/>
          <p:cNvSpPr/>
          <p:nvPr/>
        </p:nvSpPr>
        <p:spPr>
          <a:xfrm>
            <a:off x="-2340768" y="1483218"/>
            <a:ext cx="7888411" cy="2097604"/>
          </a:xfrm>
          <a:custGeom>
            <a:avLst/>
            <a:gdLst>
              <a:gd name="connsiteX0" fmla="*/ 0 w 5364088"/>
              <a:gd name="connsiteY0" fmla="*/ 0 h 1152122"/>
              <a:gd name="connsiteX1" fmla="*/ 5364088 w 5364088"/>
              <a:gd name="connsiteY1" fmla="*/ 0 h 1152122"/>
              <a:gd name="connsiteX2" fmla="*/ 5364088 w 5364088"/>
              <a:gd name="connsiteY2" fmla="*/ 1152122 h 1152122"/>
              <a:gd name="connsiteX3" fmla="*/ 0 w 5364088"/>
              <a:gd name="connsiteY3" fmla="*/ 1152122 h 1152122"/>
              <a:gd name="connsiteX4" fmla="*/ 0 w 5364088"/>
              <a:gd name="connsiteY4" fmla="*/ 0 h 1152122"/>
              <a:gd name="connsiteX0-1" fmla="*/ 0 w 5364088"/>
              <a:gd name="connsiteY0-2" fmla="*/ 0 h 1152122"/>
              <a:gd name="connsiteX1-3" fmla="*/ 5364088 w 5364088"/>
              <a:gd name="connsiteY1-4" fmla="*/ 0 h 1152122"/>
              <a:gd name="connsiteX2-5" fmla="*/ 4790650 w 5364088"/>
              <a:gd name="connsiteY2-6" fmla="*/ 1136623 h 1152122"/>
              <a:gd name="connsiteX3-7" fmla="*/ 0 w 5364088"/>
              <a:gd name="connsiteY3-8" fmla="*/ 1152122 h 1152122"/>
              <a:gd name="connsiteX4-9" fmla="*/ 0 w 5364088"/>
              <a:gd name="connsiteY4-10" fmla="*/ 0 h 1152122"/>
              <a:gd name="connsiteX0-11" fmla="*/ 0 w 5364088"/>
              <a:gd name="connsiteY0-12" fmla="*/ 0 h 1152122"/>
              <a:gd name="connsiteX1-13" fmla="*/ 5364088 w 5364088"/>
              <a:gd name="connsiteY1-14" fmla="*/ 0 h 1152122"/>
              <a:gd name="connsiteX2-15" fmla="*/ 4759654 w 5364088"/>
              <a:gd name="connsiteY2-16" fmla="*/ 1136623 h 1152122"/>
              <a:gd name="connsiteX3-17" fmla="*/ 0 w 5364088"/>
              <a:gd name="connsiteY3-18" fmla="*/ 1152122 h 1152122"/>
              <a:gd name="connsiteX4-19" fmla="*/ 0 w 5364088"/>
              <a:gd name="connsiteY4-20" fmla="*/ 0 h 115212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5364088" h="1152122">
                <a:moveTo>
                  <a:pt x="0" y="0"/>
                </a:moveTo>
                <a:lnTo>
                  <a:pt x="5364088" y="0"/>
                </a:lnTo>
                <a:lnTo>
                  <a:pt x="4759654" y="1136623"/>
                </a:lnTo>
                <a:lnTo>
                  <a:pt x="0" y="1152122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33"/>
          <p:cNvSpPr txBox="1"/>
          <p:nvPr/>
        </p:nvSpPr>
        <p:spPr>
          <a:xfrm>
            <a:off x="311785" y="2073275"/>
            <a:ext cx="4705350" cy="119888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 algn="ctr"/>
            <a:r>
              <a:rPr lang="zh-CN" sz="3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银行对账</a:t>
            </a:r>
            <a:endParaRPr lang="zh-CN" altLang="en-US" sz="36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/>
            <a:endParaRPr lang="zh-CN" altLang="en-US" sz="3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1619885" y="2787650"/>
            <a:ext cx="208851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文本框 20" descr="e7d195523061f1c0c8c9ef2b4c47b9232c7d3c1aa29fc33cC35E69D0959227FEE46513058567BC4DFCDEC239794EE7F7D54C53BFAAED1E91F0142CACD1DBF61753822421AB78C025DC4BB29C14829EC7958081C093AE18BE12860807EF136105AA5915B6E1FC903132893A29C0D20F58B8483A3290107E264C17A103AC8D0961565853DA444ACA86"/>
          <p:cNvSpPr txBox="1"/>
          <p:nvPr/>
        </p:nvSpPr>
        <p:spPr>
          <a:xfrm>
            <a:off x="5093779" y="2330872"/>
            <a:ext cx="1216660" cy="11068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6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0" name="直接连接符 29"/>
          <p:cNvCxnSpPr/>
          <p:nvPr/>
        </p:nvCxnSpPr>
        <p:spPr>
          <a:xfrm flipH="1">
            <a:off x="5708691" y="0"/>
            <a:ext cx="978603" cy="1856172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 flipH="1">
            <a:off x="6013186" y="1483353"/>
            <a:ext cx="1930331" cy="366137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Tm="0">
    <p:fade/>
  </p:transition>
  <p:timing>
    <p:tnLst>
      <p:par>
        <p:cTn id="1" dur="indefinite" restart="never" nodeType="tmRoot"/>
      </p:par>
    </p:tnLst>
    <p:bldLst>
      <p:bldP spid="28" grpId="0" bldLvl="0" animBg="1"/>
      <p:bldP spid="26" grpId="0" bldLvl="0" animBg="1"/>
      <p:bldP spid="9" grpId="0"/>
      <p:bldP spid="2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22"/>
          <p:cNvGrpSpPr/>
          <p:nvPr/>
        </p:nvGrpSpPr>
        <p:grpSpPr bwMode="auto">
          <a:xfrm>
            <a:off x="1136650" y="1731645"/>
            <a:ext cx="1398905" cy="1377315"/>
            <a:chOff x="0" y="0"/>
            <a:chExt cx="1403797" cy="1403797"/>
          </a:xfrm>
          <a:solidFill>
            <a:schemeClr val="tx2">
              <a:lumMod val="75000"/>
            </a:schemeClr>
          </a:solidFill>
        </p:grpSpPr>
        <p:sp>
          <p:nvSpPr>
            <p:cNvPr id="16" name="椭圆 23"/>
            <p:cNvSpPr>
              <a:spLocks noChangeArrowheads="1"/>
            </p:cNvSpPr>
            <p:nvPr/>
          </p:nvSpPr>
          <p:spPr bwMode="auto">
            <a:xfrm>
              <a:off x="0" y="0"/>
              <a:ext cx="1403797" cy="1403797"/>
            </a:xfrm>
            <a:prstGeom prst="ellipse">
              <a:avLst/>
            </a:prstGeom>
            <a:solidFill>
              <a:srgbClr val="034EA2"/>
            </a:solidFill>
            <a:ln w="12700">
              <a:solidFill>
                <a:srgbClr val="034EA2"/>
              </a:solidFill>
              <a:bevel/>
            </a:ln>
          </p:spPr>
          <p:txBody>
            <a:bodyPr anchor="ctr"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zh-CN" sz="800" dirty="0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  <a:sym typeface="方正兰亭黑_GBK" panose="02000000000000000000" pitchFamily="2" charset="-122"/>
              </a:endParaRPr>
            </a:p>
          </p:txBody>
        </p:sp>
        <p:grpSp>
          <p:nvGrpSpPr>
            <p:cNvPr id="17" name="组合 24"/>
            <p:cNvGrpSpPr/>
            <p:nvPr/>
          </p:nvGrpSpPr>
          <p:grpSpPr bwMode="auto">
            <a:xfrm>
              <a:off x="282958" y="324214"/>
              <a:ext cx="799244" cy="731504"/>
              <a:chOff x="0" y="0"/>
              <a:chExt cx="550987" cy="504288"/>
            </a:xfrm>
            <a:grpFill/>
          </p:grpSpPr>
          <p:sp>
            <p:nvSpPr>
              <p:cNvPr id="18" name="Freeform 26"/>
              <p:cNvSpPr>
                <a:spLocks noEditPoints="1" noChangeArrowheads="1"/>
              </p:cNvSpPr>
              <p:nvPr/>
            </p:nvSpPr>
            <p:spPr bwMode="auto">
              <a:xfrm>
                <a:off x="0" y="0"/>
                <a:ext cx="357759" cy="359114"/>
              </a:xfrm>
              <a:custGeom>
                <a:avLst/>
                <a:gdLst>
                  <a:gd name="T0" fmla="*/ 2147483647 w 52"/>
                  <a:gd name="T1" fmla="*/ 1287720650 h 52"/>
                  <a:gd name="T2" fmla="*/ 2147483647 w 52"/>
                  <a:gd name="T3" fmla="*/ 1096948243 h 52"/>
                  <a:gd name="T4" fmla="*/ 2147483647 w 52"/>
                  <a:gd name="T5" fmla="*/ 953868938 h 52"/>
                  <a:gd name="T6" fmla="*/ 2147483647 w 52"/>
                  <a:gd name="T7" fmla="*/ 620017227 h 52"/>
                  <a:gd name="T8" fmla="*/ 2147483647 w 52"/>
                  <a:gd name="T9" fmla="*/ 572317219 h 52"/>
                  <a:gd name="T10" fmla="*/ 1893363828 w 52"/>
                  <a:gd name="T11" fmla="*/ 620017227 h 52"/>
                  <a:gd name="T12" fmla="*/ 2035366631 w 52"/>
                  <a:gd name="T13" fmla="*/ 333851711 h 52"/>
                  <a:gd name="T14" fmla="*/ 1751361025 w 52"/>
                  <a:gd name="T15" fmla="*/ 95386203 h 52"/>
                  <a:gd name="T16" fmla="*/ 1514689686 w 52"/>
                  <a:gd name="T17" fmla="*/ 333851711 h 52"/>
                  <a:gd name="T18" fmla="*/ 1372686883 w 52"/>
                  <a:gd name="T19" fmla="*/ 47693102 h 52"/>
                  <a:gd name="T20" fmla="*/ 1278018348 w 52"/>
                  <a:gd name="T21" fmla="*/ 0 h 52"/>
                  <a:gd name="T22" fmla="*/ 899351086 w 52"/>
                  <a:gd name="T23" fmla="*/ 95386203 h 52"/>
                  <a:gd name="T24" fmla="*/ 852016818 w 52"/>
                  <a:gd name="T25" fmla="*/ 429237915 h 52"/>
                  <a:gd name="T26" fmla="*/ 568011212 w 52"/>
                  <a:gd name="T27" fmla="*/ 190772406 h 52"/>
                  <a:gd name="T28" fmla="*/ 284005606 w 52"/>
                  <a:gd name="T29" fmla="*/ 476931016 h 52"/>
                  <a:gd name="T30" fmla="*/ 473342677 w 52"/>
                  <a:gd name="T31" fmla="*/ 715403430 h 52"/>
                  <a:gd name="T32" fmla="*/ 142002803 w 52"/>
                  <a:gd name="T33" fmla="*/ 763096532 h 52"/>
                  <a:gd name="T34" fmla="*/ 94668535 w 52"/>
                  <a:gd name="T35" fmla="*/ 810789634 h 52"/>
                  <a:gd name="T36" fmla="*/ 0 w 52"/>
                  <a:gd name="T37" fmla="*/ 1192334446 h 52"/>
                  <a:gd name="T38" fmla="*/ 331339874 w 52"/>
                  <a:gd name="T39" fmla="*/ 1287720650 h 52"/>
                  <a:gd name="T40" fmla="*/ 94668535 w 52"/>
                  <a:gd name="T41" fmla="*/ 1478493056 h 52"/>
                  <a:gd name="T42" fmla="*/ 189337071 w 52"/>
                  <a:gd name="T43" fmla="*/ 1860044775 h 52"/>
                  <a:gd name="T44" fmla="*/ 284005606 w 52"/>
                  <a:gd name="T45" fmla="*/ 1907737877 h 52"/>
                  <a:gd name="T46" fmla="*/ 568011212 w 52"/>
                  <a:gd name="T47" fmla="*/ 1907737877 h 52"/>
                  <a:gd name="T48" fmla="*/ 473342677 w 52"/>
                  <a:gd name="T49" fmla="*/ 2147483647 h 52"/>
                  <a:gd name="T50" fmla="*/ 804682551 w 52"/>
                  <a:gd name="T51" fmla="*/ 2147483647 h 52"/>
                  <a:gd name="T52" fmla="*/ 994019622 w 52"/>
                  <a:gd name="T53" fmla="*/ 2146203385 h 52"/>
                  <a:gd name="T54" fmla="*/ 1088688157 w 52"/>
                  <a:gd name="T55" fmla="*/ 2147483647 h 52"/>
                  <a:gd name="T56" fmla="*/ 1136022425 w 52"/>
                  <a:gd name="T57" fmla="*/ 2147483647 h 52"/>
                  <a:gd name="T58" fmla="*/ 1514689686 w 52"/>
                  <a:gd name="T59" fmla="*/ 2147483647 h 52"/>
                  <a:gd name="T60" fmla="*/ 1562023954 w 52"/>
                  <a:gd name="T61" fmla="*/ 2147483647 h 52"/>
                  <a:gd name="T62" fmla="*/ 1656692489 w 52"/>
                  <a:gd name="T63" fmla="*/ 2098510283 h 52"/>
                  <a:gd name="T64" fmla="*/ 1893363828 w 52"/>
                  <a:gd name="T65" fmla="*/ 2147483647 h 52"/>
                  <a:gd name="T66" fmla="*/ 2147483647 w 52"/>
                  <a:gd name="T67" fmla="*/ 2050817182 h 52"/>
                  <a:gd name="T68" fmla="*/ 2147483647 w 52"/>
                  <a:gd name="T69" fmla="*/ 1955430978 h 52"/>
                  <a:gd name="T70" fmla="*/ 2035366631 w 52"/>
                  <a:gd name="T71" fmla="*/ 1669265463 h 52"/>
                  <a:gd name="T72" fmla="*/ 2147483647 w 52"/>
                  <a:gd name="T73" fmla="*/ 1716958564 h 52"/>
                  <a:gd name="T74" fmla="*/ 2147483647 w 52"/>
                  <a:gd name="T75" fmla="*/ 1383106853 h 52"/>
                  <a:gd name="T76" fmla="*/ 1562023954 w 52"/>
                  <a:gd name="T77" fmla="*/ 1335413751 h 52"/>
                  <a:gd name="T78" fmla="*/ 899351086 w 52"/>
                  <a:gd name="T79" fmla="*/ 1192334446 h 52"/>
                  <a:gd name="T80" fmla="*/ 1562023954 w 52"/>
                  <a:gd name="T81" fmla="*/ 1335413751 h 52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52"/>
                  <a:gd name="T124" fmla="*/ 0 h 52"/>
                  <a:gd name="T125" fmla="*/ 52 w 52"/>
                  <a:gd name="T126" fmla="*/ 52 h 52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52" h="52">
                    <a:moveTo>
                      <a:pt x="52" y="27"/>
                    </a:moveTo>
                    <a:cubicBezTo>
                      <a:pt x="52" y="27"/>
                      <a:pt x="52" y="27"/>
                      <a:pt x="51" y="27"/>
                    </a:cubicBezTo>
                    <a:cubicBezTo>
                      <a:pt x="46" y="26"/>
                      <a:pt x="46" y="26"/>
                      <a:pt x="46" y="26"/>
                    </a:cubicBezTo>
                    <a:cubicBezTo>
                      <a:pt x="46" y="23"/>
                      <a:pt x="46" y="23"/>
                      <a:pt x="46" y="23"/>
                    </a:cubicBezTo>
                    <a:cubicBezTo>
                      <a:pt x="51" y="21"/>
                      <a:pt x="51" y="21"/>
                      <a:pt x="51" y="21"/>
                    </a:cubicBezTo>
                    <a:cubicBezTo>
                      <a:pt x="51" y="21"/>
                      <a:pt x="51" y="21"/>
                      <a:pt x="52" y="20"/>
                    </a:cubicBezTo>
                    <a:cubicBezTo>
                      <a:pt x="52" y="20"/>
                      <a:pt x="52" y="20"/>
                      <a:pt x="51" y="19"/>
                    </a:cubicBezTo>
                    <a:cubicBezTo>
                      <a:pt x="49" y="13"/>
                      <a:pt x="49" y="13"/>
                      <a:pt x="49" y="13"/>
                    </a:cubicBezTo>
                    <a:cubicBezTo>
                      <a:pt x="49" y="12"/>
                      <a:pt x="48" y="12"/>
                      <a:pt x="48" y="12"/>
                    </a:cubicBezTo>
                    <a:cubicBezTo>
                      <a:pt x="48" y="12"/>
                      <a:pt x="47" y="12"/>
                      <a:pt x="47" y="12"/>
                    </a:cubicBezTo>
                    <a:cubicBezTo>
                      <a:pt x="42" y="14"/>
                      <a:pt x="42" y="14"/>
                      <a:pt x="42" y="14"/>
                    </a:cubicBezTo>
                    <a:cubicBezTo>
                      <a:pt x="40" y="13"/>
                      <a:pt x="40" y="13"/>
                      <a:pt x="40" y="13"/>
                    </a:cubicBezTo>
                    <a:cubicBezTo>
                      <a:pt x="43" y="8"/>
                      <a:pt x="43" y="8"/>
                      <a:pt x="43" y="8"/>
                    </a:cubicBezTo>
                    <a:cubicBezTo>
                      <a:pt x="43" y="7"/>
                      <a:pt x="43" y="7"/>
                      <a:pt x="43" y="7"/>
                    </a:cubicBezTo>
                    <a:cubicBezTo>
                      <a:pt x="43" y="6"/>
                      <a:pt x="43" y="6"/>
                      <a:pt x="43" y="6"/>
                    </a:cubicBezTo>
                    <a:cubicBezTo>
                      <a:pt x="37" y="2"/>
                      <a:pt x="37" y="2"/>
                      <a:pt x="37" y="2"/>
                    </a:cubicBezTo>
                    <a:cubicBezTo>
                      <a:pt x="36" y="2"/>
                      <a:pt x="35" y="2"/>
                      <a:pt x="35" y="3"/>
                    </a:cubicBezTo>
                    <a:cubicBezTo>
                      <a:pt x="32" y="7"/>
                      <a:pt x="32" y="7"/>
                      <a:pt x="32" y="7"/>
                    </a:cubicBezTo>
                    <a:cubicBezTo>
                      <a:pt x="30" y="7"/>
                      <a:pt x="30" y="7"/>
                      <a:pt x="30" y="7"/>
                    </a:cubicBezTo>
                    <a:cubicBezTo>
                      <a:pt x="29" y="1"/>
                      <a:pt x="29" y="1"/>
                      <a:pt x="29" y="1"/>
                    </a:cubicBezTo>
                    <a:cubicBezTo>
                      <a:pt x="29" y="1"/>
                      <a:pt x="29" y="1"/>
                      <a:pt x="29" y="0"/>
                    </a:cubicBezTo>
                    <a:cubicBezTo>
                      <a:pt x="28" y="0"/>
                      <a:pt x="28" y="0"/>
                      <a:pt x="27" y="0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19" y="1"/>
                      <a:pt x="19" y="2"/>
                    </a:cubicBezTo>
                    <a:cubicBezTo>
                      <a:pt x="20" y="8"/>
                      <a:pt x="20" y="8"/>
                      <a:pt x="20" y="8"/>
                    </a:cubicBezTo>
                    <a:cubicBezTo>
                      <a:pt x="18" y="9"/>
                      <a:pt x="18" y="9"/>
                      <a:pt x="18" y="9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3" y="4"/>
                      <a:pt x="12" y="4"/>
                      <a:pt x="12" y="4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6" y="9"/>
                      <a:pt x="6" y="9"/>
                      <a:pt x="6" y="10"/>
                    </a:cubicBezTo>
                    <a:cubicBezTo>
                      <a:pt x="6" y="10"/>
                      <a:pt x="6" y="11"/>
                      <a:pt x="6" y="11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3" y="16"/>
                      <a:pt x="3" y="16"/>
                      <a:pt x="2" y="16"/>
                    </a:cubicBezTo>
                    <a:cubicBezTo>
                      <a:pt x="2" y="16"/>
                      <a:pt x="2" y="16"/>
                      <a:pt x="2" y="17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24"/>
                      <a:pt x="0" y="24"/>
                      <a:pt x="0" y="25"/>
                    </a:cubicBezTo>
                    <a:cubicBezTo>
                      <a:pt x="1" y="25"/>
                      <a:pt x="1" y="25"/>
                      <a:pt x="1" y="25"/>
                    </a:cubicBezTo>
                    <a:cubicBezTo>
                      <a:pt x="7" y="27"/>
                      <a:pt x="7" y="27"/>
                      <a:pt x="7" y="27"/>
                    </a:cubicBezTo>
                    <a:cubicBezTo>
                      <a:pt x="7" y="29"/>
                      <a:pt x="7" y="29"/>
                      <a:pt x="7" y="29"/>
                    </a:cubicBezTo>
                    <a:cubicBezTo>
                      <a:pt x="2" y="31"/>
                      <a:pt x="2" y="31"/>
                      <a:pt x="2" y="31"/>
                    </a:cubicBezTo>
                    <a:cubicBezTo>
                      <a:pt x="1" y="31"/>
                      <a:pt x="1" y="32"/>
                      <a:pt x="1" y="33"/>
                    </a:cubicBezTo>
                    <a:cubicBezTo>
                      <a:pt x="4" y="39"/>
                      <a:pt x="4" y="39"/>
                      <a:pt x="4" y="39"/>
                    </a:cubicBezTo>
                    <a:cubicBezTo>
                      <a:pt x="4" y="40"/>
                      <a:pt x="4" y="40"/>
                      <a:pt x="5" y="40"/>
                    </a:cubicBezTo>
                    <a:cubicBezTo>
                      <a:pt x="5" y="40"/>
                      <a:pt x="5" y="40"/>
                      <a:pt x="6" y="40"/>
                    </a:cubicBezTo>
                    <a:cubicBezTo>
                      <a:pt x="11" y="38"/>
                      <a:pt x="11" y="38"/>
                      <a:pt x="11" y="38"/>
                    </a:cubicBezTo>
                    <a:cubicBezTo>
                      <a:pt x="12" y="40"/>
                      <a:pt x="12" y="40"/>
                      <a:pt x="12" y="40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9" y="45"/>
                      <a:pt x="9" y="46"/>
                      <a:pt x="10" y="47"/>
                    </a:cubicBezTo>
                    <a:cubicBezTo>
                      <a:pt x="16" y="50"/>
                      <a:pt x="16" y="50"/>
                      <a:pt x="16" y="50"/>
                    </a:cubicBezTo>
                    <a:cubicBezTo>
                      <a:pt x="16" y="50"/>
                      <a:pt x="17" y="50"/>
                      <a:pt x="17" y="50"/>
                    </a:cubicBezTo>
                    <a:cubicBezTo>
                      <a:pt x="17" y="50"/>
                      <a:pt x="18" y="50"/>
                      <a:pt x="18" y="50"/>
                    </a:cubicBezTo>
                    <a:cubicBezTo>
                      <a:pt x="21" y="45"/>
                      <a:pt x="21" y="45"/>
                      <a:pt x="21" y="45"/>
                    </a:cubicBezTo>
                    <a:cubicBezTo>
                      <a:pt x="23" y="45"/>
                      <a:pt x="23" y="45"/>
                      <a:pt x="23" y="45"/>
                    </a:cubicBezTo>
                    <a:cubicBezTo>
                      <a:pt x="23" y="51"/>
                      <a:pt x="23" y="51"/>
                      <a:pt x="23" y="51"/>
                    </a:cubicBezTo>
                    <a:cubicBezTo>
                      <a:pt x="23" y="51"/>
                      <a:pt x="24" y="52"/>
                      <a:pt x="24" y="52"/>
                    </a:cubicBezTo>
                    <a:cubicBezTo>
                      <a:pt x="24" y="52"/>
                      <a:pt x="24" y="52"/>
                      <a:pt x="24" y="52"/>
                    </a:cubicBezTo>
                    <a:cubicBezTo>
                      <a:pt x="25" y="52"/>
                      <a:pt x="25" y="52"/>
                      <a:pt x="25" y="52"/>
                    </a:cubicBezTo>
                    <a:cubicBezTo>
                      <a:pt x="32" y="52"/>
                      <a:pt x="32" y="52"/>
                      <a:pt x="32" y="52"/>
                    </a:cubicBezTo>
                    <a:cubicBezTo>
                      <a:pt x="32" y="52"/>
                      <a:pt x="33" y="51"/>
                      <a:pt x="33" y="51"/>
                    </a:cubicBezTo>
                    <a:cubicBezTo>
                      <a:pt x="33" y="51"/>
                      <a:pt x="33" y="50"/>
                      <a:pt x="33" y="50"/>
                    </a:cubicBezTo>
                    <a:cubicBezTo>
                      <a:pt x="33" y="44"/>
                      <a:pt x="33" y="44"/>
                      <a:pt x="33" y="44"/>
                    </a:cubicBezTo>
                    <a:cubicBezTo>
                      <a:pt x="35" y="44"/>
                      <a:pt x="35" y="44"/>
                      <a:pt x="35" y="44"/>
                    </a:cubicBezTo>
                    <a:cubicBezTo>
                      <a:pt x="39" y="48"/>
                      <a:pt x="39" y="48"/>
                      <a:pt x="39" y="48"/>
                    </a:cubicBezTo>
                    <a:cubicBezTo>
                      <a:pt x="39" y="48"/>
                      <a:pt x="39" y="48"/>
                      <a:pt x="40" y="48"/>
                    </a:cubicBezTo>
                    <a:cubicBezTo>
                      <a:pt x="40" y="48"/>
                      <a:pt x="40" y="48"/>
                      <a:pt x="41" y="48"/>
                    </a:cubicBezTo>
                    <a:cubicBezTo>
                      <a:pt x="46" y="43"/>
                      <a:pt x="46" y="43"/>
                      <a:pt x="46" y="43"/>
                    </a:cubicBezTo>
                    <a:cubicBezTo>
                      <a:pt x="46" y="43"/>
                      <a:pt x="46" y="43"/>
                      <a:pt x="46" y="42"/>
                    </a:cubicBezTo>
                    <a:cubicBezTo>
                      <a:pt x="46" y="42"/>
                      <a:pt x="46" y="42"/>
                      <a:pt x="46" y="41"/>
                    </a:cubicBezTo>
                    <a:cubicBezTo>
                      <a:pt x="42" y="37"/>
                      <a:pt x="42" y="37"/>
                      <a:pt x="42" y="37"/>
                    </a:cubicBezTo>
                    <a:cubicBezTo>
                      <a:pt x="43" y="35"/>
                      <a:pt x="43" y="35"/>
                      <a:pt x="43" y="35"/>
                    </a:cubicBezTo>
                    <a:cubicBezTo>
                      <a:pt x="49" y="36"/>
                      <a:pt x="49" y="36"/>
                      <a:pt x="49" y="36"/>
                    </a:cubicBezTo>
                    <a:cubicBezTo>
                      <a:pt x="49" y="37"/>
                      <a:pt x="50" y="36"/>
                      <a:pt x="50" y="36"/>
                    </a:cubicBezTo>
                    <a:cubicBezTo>
                      <a:pt x="50" y="36"/>
                      <a:pt x="51" y="36"/>
                      <a:pt x="51" y="35"/>
                    </a:cubicBezTo>
                    <a:cubicBezTo>
                      <a:pt x="52" y="29"/>
                      <a:pt x="52" y="29"/>
                      <a:pt x="52" y="29"/>
                    </a:cubicBezTo>
                    <a:cubicBezTo>
                      <a:pt x="52" y="28"/>
                      <a:pt x="52" y="28"/>
                      <a:pt x="52" y="27"/>
                    </a:cubicBezTo>
                    <a:close/>
                    <a:moveTo>
                      <a:pt x="33" y="28"/>
                    </a:moveTo>
                    <a:cubicBezTo>
                      <a:pt x="32" y="31"/>
                      <a:pt x="28" y="34"/>
                      <a:pt x="25" y="33"/>
                    </a:cubicBezTo>
                    <a:cubicBezTo>
                      <a:pt x="21" y="32"/>
                      <a:pt x="18" y="28"/>
                      <a:pt x="19" y="25"/>
                    </a:cubicBezTo>
                    <a:cubicBezTo>
                      <a:pt x="20" y="21"/>
                      <a:pt x="24" y="18"/>
                      <a:pt x="28" y="19"/>
                    </a:cubicBezTo>
                    <a:cubicBezTo>
                      <a:pt x="32" y="20"/>
                      <a:pt x="34" y="24"/>
                      <a:pt x="33" y="2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1100" dirty="0">
                  <a:solidFill>
                    <a:schemeClr val="bg1">
                      <a:lumMod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19" name="Freeform 27"/>
              <p:cNvSpPr>
                <a:spLocks noEditPoints="1" noChangeArrowheads="1"/>
              </p:cNvSpPr>
              <p:nvPr/>
            </p:nvSpPr>
            <p:spPr bwMode="auto">
              <a:xfrm>
                <a:off x="296538" y="248324"/>
                <a:ext cx="254449" cy="255964"/>
              </a:xfrm>
              <a:custGeom>
                <a:avLst/>
                <a:gdLst>
                  <a:gd name="T0" fmla="*/ 1560673257 w 37"/>
                  <a:gd name="T1" fmla="*/ 1387878316 h 37"/>
                  <a:gd name="T2" fmla="*/ 1466086999 w 37"/>
                  <a:gd name="T3" fmla="*/ 1148593483 h 37"/>
                  <a:gd name="T4" fmla="*/ 1702552644 w 37"/>
                  <a:gd name="T5" fmla="*/ 1196451833 h 37"/>
                  <a:gd name="T6" fmla="*/ 1749845773 w 37"/>
                  <a:gd name="T7" fmla="*/ 957160083 h 37"/>
                  <a:gd name="T8" fmla="*/ 1702552644 w 37"/>
                  <a:gd name="T9" fmla="*/ 861443383 h 37"/>
                  <a:gd name="T10" fmla="*/ 1513380128 w 37"/>
                  <a:gd name="T11" fmla="*/ 765726683 h 37"/>
                  <a:gd name="T12" fmla="*/ 1749845773 w 37"/>
                  <a:gd name="T13" fmla="*/ 670009983 h 37"/>
                  <a:gd name="T14" fmla="*/ 1655259515 w 37"/>
                  <a:gd name="T15" fmla="*/ 430725150 h 37"/>
                  <a:gd name="T16" fmla="*/ 1418793870 w 37"/>
                  <a:gd name="T17" fmla="*/ 478576583 h 37"/>
                  <a:gd name="T18" fmla="*/ 1466086999 w 37"/>
                  <a:gd name="T19" fmla="*/ 239291750 h 37"/>
                  <a:gd name="T20" fmla="*/ 1418793870 w 37"/>
                  <a:gd name="T21" fmla="*/ 191433400 h 37"/>
                  <a:gd name="T22" fmla="*/ 1135035096 w 37"/>
                  <a:gd name="T23" fmla="*/ 95716700 h 37"/>
                  <a:gd name="T24" fmla="*/ 993155709 w 37"/>
                  <a:gd name="T25" fmla="*/ 239291750 h 37"/>
                  <a:gd name="T26" fmla="*/ 898569451 w 37"/>
                  <a:gd name="T27" fmla="*/ 0 h 37"/>
                  <a:gd name="T28" fmla="*/ 662103806 w 37"/>
                  <a:gd name="T29" fmla="*/ 47858350 h 37"/>
                  <a:gd name="T30" fmla="*/ 662103806 w 37"/>
                  <a:gd name="T31" fmla="*/ 239291750 h 37"/>
                  <a:gd name="T32" fmla="*/ 472931290 w 37"/>
                  <a:gd name="T33" fmla="*/ 143575050 h 37"/>
                  <a:gd name="T34" fmla="*/ 378345032 w 37"/>
                  <a:gd name="T35" fmla="*/ 143575050 h 37"/>
                  <a:gd name="T36" fmla="*/ 189172516 w 37"/>
                  <a:gd name="T37" fmla="*/ 335008450 h 37"/>
                  <a:gd name="T38" fmla="*/ 331051903 w 37"/>
                  <a:gd name="T39" fmla="*/ 526434933 h 37"/>
                  <a:gd name="T40" fmla="*/ 141879387 w 37"/>
                  <a:gd name="T41" fmla="*/ 526434933 h 37"/>
                  <a:gd name="T42" fmla="*/ 0 w 37"/>
                  <a:gd name="T43" fmla="*/ 813585033 h 37"/>
                  <a:gd name="T44" fmla="*/ 47293129 w 37"/>
                  <a:gd name="T45" fmla="*/ 861443383 h 37"/>
                  <a:gd name="T46" fmla="*/ 236465645 w 37"/>
                  <a:gd name="T47" fmla="*/ 957160083 h 37"/>
                  <a:gd name="T48" fmla="*/ 47293129 w 37"/>
                  <a:gd name="T49" fmla="*/ 1100735133 h 37"/>
                  <a:gd name="T50" fmla="*/ 189172516 w 37"/>
                  <a:gd name="T51" fmla="*/ 1340019966 h 37"/>
                  <a:gd name="T52" fmla="*/ 378345032 w 37"/>
                  <a:gd name="T53" fmla="*/ 1292168534 h 37"/>
                  <a:gd name="T54" fmla="*/ 331051903 w 37"/>
                  <a:gd name="T55" fmla="*/ 1483595016 h 37"/>
                  <a:gd name="T56" fmla="*/ 331051903 w 37"/>
                  <a:gd name="T57" fmla="*/ 1579311716 h 37"/>
                  <a:gd name="T58" fmla="*/ 567517548 w 37"/>
                  <a:gd name="T59" fmla="*/ 1675028416 h 37"/>
                  <a:gd name="T60" fmla="*/ 614810677 w 37"/>
                  <a:gd name="T61" fmla="*/ 1675028416 h 37"/>
                  <a:gd name="T62" fmla="*/ 803983193 w 37"/>
                  <a:gd name="T63" fmla="*/ 1531453366 h 37"/>
                  <a:gd name="T64" fmla="*/ 803983193 w 37"/>
                  <a:gd name="T65" fmla="*/ 1770745116 h 37"/>
                  <a:gd name="T66" fmla="*/ 1087741967 w 37"/>
                  <a:gd name="T67" fmla="*/ 1722886766 h 37"/>
                  <a:gd name="T68" fmla="*/ 1135035096 w 37"/>
                  <a:gd name="T69" fmla="*/ 1675028416 h 37"/>
                  <a:gd name="T70" fmla="*/ 1182328225 w 37"/>
                  <a:gd name="T71" fmla="*/ 1483595016 h 37"/>
                  <a:gd name="T72" fmla="*/ 1324207612 w 37"/>
                  <a:gd name="T73" fmla="*/ 1627170066 h 37"/>
                  <a:gd name="T74" fmla="*/ 1560673257 w 37"/>
                  <a:gd name="T75" fmla="*/ 1435736666 h 37"/>
                  <a:gd name="T76" fmla="*/ 1040448838 w 37"/>
                  <a:gd name="T77" fmla="*/ 1052876783 h 37"/>
                  <a:gd name="T78" fmla="*/ 709396935 w 37"/>
                  <a:gd name="T79" fmla="*/ 717868333 h 37"/>
                  <a:gd name="T80" fmla="*/ 1040448838 w 37"/>
                  <a:gd name="T81" fmla="*/ 1052876783 h 37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7"/>
                  <a:gd name="T124" fmla="*/ 0 h 37"/>
                  <a:gd name="T125" fmla="*/ 37 w 37"/>
                  <a:gd name="T126" fmla="*/ 37 h 37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7" h="37">
                    <a:moveTo>
                      <a:pt x="33" y="29"/>
                    </a:moveTo>
                    <a:cubicBezTo>
                      <a:pt x="33" y="29"/>
                      <a:pt x="33" y="29"/>
                      <a:pt x="33" y="29"/>
                    </a:cubicBezTo>
                    <a:cubicBezTo>
                      <a:pt x="30" y="26"/>
                      <a:pt x="30" y="26"/>
                      <a:pt x="30" y="26"/>
                    </a:cubicBezTo>
                    <a:cubicBezTo>
                      <a:pt x="31" y="24"/>
                      <a:pt x="31" y="24"/>
                      <a:pt x="31" y="24"/>
                    </a:cubicBezTo>
                    <a:cubicBezTo>
                      <a:pt x="35" y="25"/>
                      <a:pt x="35" y="25"/>
                      <a:pt x="35" y="25"/>
                    </a:cubicBezTo>
                    <a:cubicBezTo>
                      <a:pt x="35" y="25"/>
                      <a:pt x="36" y="25"/>
                      <a:pt x="36" y="25"/>
                    </a:cubicBezTo>
                    <a:cubicBezTo>
                      <a:pt x="36" y="25"/>
                      <a:pt x="36" y="25"/>
                      <a:pt x="36" y="24"/>
                    </a:cubicBezTo>
                    <a:cubicBezTo>
                      <a:pt x="37" y="20"/>
                      <a:pt x="37" y="20"/>
                      <a:pt x="37" y="20"/>
                    </a:cubicBezTo>
                    <a:cubicBezTo>
                      <a:pt x="37" y="19"/>
                      <a:pt x="37" y="19"/>
                      <a:pt x="37" y="19"/>
                    </a:cubicBezTo>
                    <a:cubicBezTo>
                      <a:pt x="37" y="19"/>
                      <a:pt x="37" y="18"/>
                      <a:pt x="36" y="18"/>
                    </a:cubicBezTo>
                    <a:cubicBezTo>
                      <a:pt x="33" y="18"/>
                      <a:pt x="33" y="18"/>
                      <a:pt x="33" y="18"/>
                    </a:cubicBezTo>
                    <a:cubicBezTo>
                      <a:pt x="32" y="16"/>
                      <a:pt x="32" y="16"/>
                      <a:pt x="32" y="16"/>
                    </a:cubicBezTo>
                    <a:cubicBezTo>
                      <a:pt x="36" y="14"/>
                      <a:pt x="36" y="14"/>
                      <a:pt x="36" y="14"/>
                    </a:cubicBezTo>
                    <a:cubicBezTo>
                      <a:pt x="36" y="14"/>
                      <a:pt x="37" y="14"/>
                      <a:pt x="37" y="14"/>
                    </a:cubicBezTo>
                    <a:cubicBezTo>
                      <a:pt x="37" y="14"/>
                      <a:pt x="37" y="13"/>
                      <a:pt x="37" y="13"/>
                    </a:cubicBezTo>
                    <a:cubicBezTo>
                      <a:pt x="35" y="9"/>
                      <a:pt x="35" y="9"/>
                      <a:pt x="35" y="9"/>
                    </a:cubicBezTo>
                    <a:cubicBezTo>
                      <a:pt x="34" y="8"/>
                      <a:pt x="34" y="8"/>
                      <a:pt x="33" y="8"/>
                    </a:cubicBezTo>
                    <a:cubicBezTo>
                      <a:pt x="30" y="10"/>
                      <a:pt x="30" y="10"/>
                      <a:pt x="30" y="10"/>
                    </a:cubicBezTo>
                    <a:cubicBezTo>
                      <a:pt x="29" y="8"/>
                      <a:pt x="29" y="8"/>
                      <a:pt x="29" y="8"/>
                    </a:cubicBezTo>
                    <a:cubicBezTo>
                      <a:pt x="31" y="5"/>
                      <a:pt x="31" y="5"/>
                      <a:pt x="31" y="5"/>
                    </a:cubicBezTo>
                    <a:cubicBezTo>
                      <a:pt x="31" y="5"/>
                      <a:pt x="31" y="4"/>
                      <a:pt x="31" y="4"/>
                    </a:cubicBezTo>
                    <a:cubicBezTo>
                      <a:pt x="31" y="4"/>
                      <a:pt x="30" y="4"/>
                      <a:pt x="30" y="4"/>
                    </a:cubicBezTo>
                    <a:cubicBezTo>
                      <a:pt x="26" y="1"/>
                      <a:pt x="26" y="1"/>
                      <a:pt x="26" y="1"/>
                    </a:cubicBezTo>
                    <a:cubicBezTo>
                      <a:pt x="25" y="1"/>
                      <a:pt x="25" y="1"/>
                      <a:pt x="24" y="2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21" y="5"/>
                      <a:pt x="21" y="5"/>
                      <a:pt x="21" y="5"/>
                    </a:cubicBezTo>
                    <a:cubicBezTo>
                      <a:pt x="21" y="1"/>
                      <a:pt x="21" y="1"/>
                      <a:pt x="21" y="1"/>
                    </a:cubicBezTo>
                    <a:cubicBezTo>
                      <a:pt x="20" y="0"/>
                      <a:pt x="20" y="0"/>
                      <a:pt x="19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4" y="0"/>
                      <a:pt x="14" y="0"/>
                      <a:pt x="14" y="1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0" y="3"/>
                      <a:pt x="9" y="3"/>
                      <a:pt x="9" y="3"/>
                    </a:cubicBezTo>
                    <a:cubicBezTo>
                      <a:pt x="9" y="3"/>
                      <a:pt x="9" y="3"/>
                      <a:pt x="8" y="3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4" y="7"/>
                      <a:pt x="4" y="7"/>
                    </a:cubicBezTo>
                    <a:cubicBezTo>
                      <a:pt x="4" y="7"/>
                      <a:pt x="4" y="8"/>
                      <a:pt x="5" y="8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2" y="11"/>
                      <a:pt x="2" y="11"/>
                      <a:pt x="1" y="12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1" y="18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5" y="20"/>
                      <a:pt x="5" y="20"/>
                      <a:pt x="5" y="20"/>
                    </a:cubicBezTo>
                    <a:cubicBezTo>
                      <a:pt x="2" y="22"/>
                      <a:pt x="2" y="22"/>
                      <a:pt x="2" y="22"/>
                    </a:cubicBezTo>
                    <a:cubicBezTo>
                      <a:pt x="1" y="22"/>
                      <a:pt x="1" y="23"/>
                      <a:pt x="1" y="23"/>
                    </a:cubicBezTo>
                    <a:cubicBezTo>
                      <a:pt x="3" y="28"/>
                      <a:pt x="3" y="28"/>
                      <a:pt x="3" y="28"/>
                    </a:cubicBezTo>
                    <a:cubicBezTo>
                      <a:pt x="3" y="28"/>
                      <a:pt x="3" y="28"/>
                      <a:pt x="4" y="28"/>
                    </a:cubicBezTo>
                    <a:cubicBezTo>
                      <a:pt x="4" y="29"/>
                      <a:pt x="4" y="29"/>
                      <a:pt x="4" y="28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9" y="28"/>
                      <a:pt x="9" y="28"/>
                      <a:pt x="9" y="28"/>
                    </a:cubicBezTo>
                    <a:cubicBezTo>
                      <a:pt x="7" y="31"/>
                      <a:pt x="7" y="31"/>
                      <a:pt x="7" y="31"/>
                    </a:cubicBezTo>
                    <a:cubicBezTo>
                      <a:pt x="7" y="32"/>
                      <a:pt x="7" y="32"/>
                      <a:pt x="7" y="32"/>
                    </a:cubicBezTo>
                    <a:cubicBezTo>
                      <a:pt x="7" y="32"/>
                      <a:pt x="7" y="33"/>
                      <a:pt x="7" y="33"/>
                    </a:cubicBezTo>
                    <a:cubicBezTo>
                      <a:pt x="7" y="33"/>
                      <a:pt x="7" y="33"/>
                      <a:pt x="7" y="33"/>
                    </a:cubicBezTo>
                    <a:cubicBezTo>
                      <a:pt x="12" y="35"/>
                      <a:pt x="12" y="35"/>
                      <a:pt x="12" y="35"/>
                    </a:cubicBezTo>
                    <a:cubicBezTo>
                      <a:pt x="12" y="35"/>
                      <a:pt x="12" y="35"/>
                      <a:pt x="13" y="35"/>
                    </a:cubicBezTo>
                    <a:cubicBezTo>
                      <a:pt x="13" y="35"/>
                      <a:pt x="13" y="35"/>
                      <a:pt x="13" y="35"/>
                    </a:cubicBezTo>
                    <a:cubicBezTo>
                      <a:pt x="15" y="31"/>
                      <a:pt x="15" y="31"/>
                      <a:pt x="15" y="31"/>
                    </a:cubicBezTo>
                    <a:cubicBezTo>
                      <a:pt x="17" y="32"/>
                      <a:pt x="17" y="32"/>
                      <a:pt x="17" y="32"/>
                    </a:cubicBezTo>
                    <a:cubicBezTo>
                      <a:pt x="17" y="36"/>
                      <a:pt x="17" y="36"/>
                      <a:pt x="17" y="36"/>
                    </a:cubicBezTo>
                    <a:cubicBezTo>
                      <a:pt x="17" y="36"/>
                      <a:pt x="17" y="36"/>
                      <a:pt x="17" y="37"/>
                    </a:cubicBezTo>
                    <a:cubicBezTo>
                      <a:pt x="18" y="37"/>
                      <a:pt x="18" y="37"/>
                      <a:pt x="18" y="37"/>
                    </a:cubicBezTo>
                    <a:cubicBezTo>
                      <a:pt x="23" y="36"/>
                      <a:pt x="23" y="36"/>
                      <a:pt x="23" y="36"/>
                    </a:cubicBezTo>
                    <a:cubicBezTo>
                      <a:pt x="23" y="36"/>
                      <a:pt x="24" y="36"/>
                      <a:pt x="24" y="36"/>
                    </a:cubicBezTo>
                    <a:cubicBezTo>
                      <a:pt x="24" y="36"/>
                      <a:pt x="24" y="35"/>
                      <a:pt x="24" y="35"/>
                    </a:cubicBezTo>
                    <a:cubicBezTo>
                      <a:pt x="24" y="31"/>
                      <a:pt x="24" y="31"/>
                      <a:pt x="24" y="31"/>
                    </a:cubicBezTo>
                    <a:cubicBezTo>
                      <a:pt x="25" y="31"/>
                      <a:pt x="25" y="31"/>
                      <a:pt x="25" y="31"/>
                    </a:cubicBezTo>
                    <a:cubicBezTo>
                      <a:pt x="28" y="33"/>
                      <a:pt x="28" y="33"/>
                      <a:pt x="28" y="33"/>
                    </a:cubicBezTo>
                    <a:cubicBezTo>
                      <a:pt x="28" y="34"/>
                      <a:pt x="28" y="34"/>
                      <a:pt x="28" y="34"/>
                    </a:cubicBezTo>
                    <a:cubicBezTo>
                      <a:pt x="29" y="34"/>
                      <a:pt x="29" y="34"/>
                      <a:pt x="29" y="34"/>
                    </a:cubicBezTo>
                    <a:cubicBezTo>
                      <a:pt x="33" y="30"/>
                      <a:pt x="33" y="30"/>
                      <a:pt x="33" y="30"/>
                    </a:cubicBezTo>
                    <a:cubicBezTo>
                      <a:pt x="33" y="30"/>
                      <a:pt x="33" y="30"/>
                      <a:pt x="33" y="29"/>
                    </a:cubicBezTo>
                    <a:close/>
                    <a:moveTo>
                      <a:pt x="22" y="22"/>
                    </a:moveTo>
                    <a:cubicBezTo>
                      <a:pt x="20" y="24"/>
                      <a:pt x="17" y="24"/>
                      <a:pt x="15" y="22"/>
                    </a:cubicBezTo>
                    <a:cubicBezTo>
                      <a:pt x="13" y="20"/>
                      <a:pt x="13" y="16"/>
                      <a:pt x="15" y="15"/>
                    </a:cubicBezTo>
                    <a:cubicBezTo>
                      <a:pt x="17" y="13"/>
                      <a:pt x="21" y="13"/>
                      <a:pt x="23" y="15"/>
                    </a:cubicBezTo>
                    <a:cubicBezTo>
                      <a:pt x="24" y="17"/>
                      <a:pt x="24" y="20"/>
                      <a:pt x="22" y="2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1100" dirty="0">
                  <a:solidFill>
                    <a:schemeClr val="bg1">
                      <a:lumMod val="50000"/>
                    </a:schemeClr>
                  </a:solidFill>
                  <a:latin typeface="+mn-ea"/>
                </a:endParaRPr>
              </a:p>
            </p:txBody>
          </p:sp>
        </p:grpSp>
      </p:grpSp>
      <p:sp>
        <p:nvSpPr>
          <p:cNvPr id="23" name="文本框 18"/>
          <p:cNvSpPr txBox="1">
            <a:spLocks noChangeArrowheads="1"/>
          </p:cNvSpPr>
          <p:nvPr/>
        </p:nvSpPr>
        <p:spPr bwMode="auto">
          <a:xfrm>
            <a:off x="661670" y="3202940"/>
            <a:ext cx="2348865" cy="375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对账流程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圆角矩形 26"/>
          <p:cNvSpPr/>
          <p:nvPr/>
        </p:nvSpPr>
        <p:spPr>
          <a:xfrm>
            <a:off x="-276225" y="247650"/>
            <a:ext cx="2414905" cy="522605"/>
          </a:xfrm>
          <a:prstGeom prst="roundRect">
            <a:avLst>
              <a:gd name="adj" fmla="val 50000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163C46"/>
              </a:solidFill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330200" y="324485"/>
            <a:ext cx="18351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操作指引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9" name="文本框 28">
            <a:hlinkClick r:id="rId1" action="ppaction://hlinkfile"/>
          </p:cNvPr>
          <p:cNvSpPr txBox="1"/>
          <p:nvPr/>
        </p:nvSpPr>
        <p:spPr>
          <a:xfrm>
            <a:off x="4491355" y="1115695"/>
            <a:ext cx="26695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对账账户初始化</a:t>
            </a:r>
            <a:endParaRPr lang="zh-CN" altLang="en-US" sz="2400">
              <a:solidFill>
                <a:schemeClr val="tx1">
                  <a:lumMod val="65000"/>
                  <a:lumOff val="35000"/>
                </a:scheme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0" name="文本框 29">
            <a:hlinkClick r:id="rId1" action="ppaction://hlinkfile"/>
          </p:cNvPr>
          <p:cNvSpPr txBox="1"/>
          <p:nvPr/>
        </p:nvSpPr>
        <p:spPr>
          <a:xfrm>
            <a:off x="4491355" y="1836420"/>
            <a:ext cx="26663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银行对账单</a:t>
            </a:r>
            <a:endParaRPr lang="zh-CN" altLang="en-US" sz="2400">
              <a:solidFill>
                <a:schemeClr val="tx1">
                  <a:lumMod val="65000"/>
                  <a:lumOff val="35000"/>
                </a:scheme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4491355" y="2560955"/>
            <a:ext cx="254571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银行对账</a:t>
            </a:r>
            <a:endParaRPr lang="zh-CN" altLang="en-US" sz="2400">
              <a:solidFill>
                <a:schemeClr val="tx1">
                  <a:lumMod val="65000"/>
                  <a:lumOff val="35000"/>
                </a:scheme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2" name="五边形 31"/>
          <p:cNvSpPr/>
          <p:nvPr/>
        </p:nvSpPr>
        <p:spPr>
          <a:xfrm>
            <a:off x="3879215" y="1252220"/>
            <a:ext cx="454660" cy="187960"/>
          </a:xfrm>
          <a:prstGeom prst="homePlat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3" name="五边形 32"/>
          <p:cNvSpPr/>
          <p:nvPr/>
        </p:nvSpPr>
        <p:spPr>
          <a:xfrm>
            <a:off x="3876040" y="1972310"/>
            <a:ext cx="454660" cy="187960"/>
          </a:xfrm>
          <a:prstGeom prst="homePlat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4" name="五边形 33"/>
          <p:cNvSpPr/>
          <p:nvPr/>
        </p:nvSpPr>
        <p:spPr>
          <a:xfrm>
            <a:off x="3879215" y="2696845"/>
            <a:ext cx="454660" cy="187960"/>
          </a:xfrm>
          <a:prstGeom prst="homePlat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4488180" y="3290570"/>
            <a:ext cx="254571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余额调节表</a:t>
            </a:r>
            <a:endParaRPr lang="zh-CN" altLang="en-US" sz="2400">
              <a:solidFill>
                <a:schemeClr val="tx1">
                  <a:lumMod val="65000"/>
                  <a:lumOff val="35000"/>
                </a:scheme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" name="五边形 2"/>
          <p:cNvSpPr/>
          <p:nvPr/>
        </p:nvSpPr>
        <p:spPr>
          <a:xfrm>
            <a:off x="3876040" y="3426460"/>
            <a:ext cx="454660" cy="187960"/>
          </a:xfrm>
          <a:prstGeom prst="homePlat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ransition spd="slow" advTm="0">
    <p:fade/>
  </p:transition>
  <p:timing>
    <p:tnLst>
      <p:par>
        <p:cTn id="1" dur="indefinite" restart="never" nodeType="tmRoot"/>
      </p:par>
    </p:tnLst>
    <p:bldLst>
      <p:bldP spid="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"/>
          <p:cNvSpPr/>
          <p:nvPr/>
        </p:nvSpPr>
        <p:spPr>
          <a:xfrm>
            <a:off x="1714364" y="2286746"/>
            <a:ext cx="5364088" cy="1164822"/>
          </a:xfrm>
          <a:custGeom>
            <a:avLst/>
            <a:gdLst>
              <a:gd name="connsiteX0" fmla="*/ 0 w 5364088"/>
              <a:gd name="connsiteY0" fmla="*/ 0 h 1152122"/>
              <a:gd name="connsiteX1" fmla="*/ 5364088 w 5364088"/>
              <a:gd name="connsiteY1" fmla="*/ 0 h 1152122"/>
              <a:gd name="connsiteX2" fmla="*/ 5364088 w 5364088"/>
              <a:gd name="connsiteY2" fmla="*/ 1152122 h 1152122"/>
              <a:gd name="connsiteX3" fmla="*/ 0 w 5364088"/>
              <a:gd name="connsiteY3" fmla="*/ 1152122 h 1152122"/>
              <a:gd name="connsiteX4" fmla="*/ 0 w 5364088"/>
              <a:gd name="connsiteY4" fmla="*/ 0 h 1152122"/>
              <a:gd name="connsiteX0-1" fmla="*/ 0 w 5364088"/>
              <a:gd name="connsiteY0-2" fmla="*/ 0 h 1152122"/>
              <a:gd name="connsiteX1-3" fmla="*/ 5364088 w 5364088"/>
              <a:gd name="connsiteY1-4" fmla="*/ 0 h 1152122"/>
              <a:gd name="connsiteX2-5" fmla="*/ 4790650 w 5364088"/>
              <a:gd name="connsiteY2-6" fmla="*/ 1136623 h 1152122"/>
              <a:gd name="connsiteX3-7" fmla="*/ 0 w 5364088"/>
              <a:gd name="connsiteY3-8" fmla="*/ 1152122 h 1152122"/>
              <a:gd name="connsiteX4-9" fmla="*/ 0 w 5364088"/>
              <a:gd name="connsiteY4-10" fmla="*/ 0 h 1152122"/>
              <a:gd name="connsiteX0-11" fmla="*/ 0 w 5364088"/>
              <a:gd name="connsiteY0-12" fmla="*/ 0 h 1152122"/>
              <a:gd name="connsiteX1-13" fmla="*/ 5364088 w 5364088"/>
              <a:gd name="connsiteY1-14" fmla="*/ 0 h 1152122"/>
              <a:gd name="connsiteX2-15" fmla="*/ 4759654 w 5364088"/>
              <a:gd name="connsiteY2-16" fmla="*/ 1136623 h 1152122"/>
              <a:gd name="connsiteX3-17" fmla="*/ 0 w 5364088"/>
              <a:gd name="connsiteY3-18" fmla="*/ 1152122 h 1152122"/>
              <a:gd name="connsiteX4-19" fmla="*/ 0 w 5364088"/>
              <a:gd name="connsiteY4-20" fmla="*/ 0 h 1152122"/>
              <a:gd name="connsiteX0-21" fmla="*/ 0 w 5364088"/>
              <a:gd name="connsiteY0-22" fmla="*/ 12700 h 1164822"/>
              <a:gd name="connsiteX1-23" fmla="*/ 5364088 w 5364088"/>
              <a:gd name="connsiteY1-24" fmla="*/ 0 h 1164822"/>
              <a:gd name="connsiteX2-25" fmla="*/ 4759654 w 5364088"/>
              <a:gd name="connsiteY2-26" fmla="*/ 1149323 h 1164822"/>
              <a:gd name="connsiteX3-27" fmla="*/ 0 w 5364088"/>
              <a:gd name="connsiteY3-28" fmla="*/ 1164822 h 1164822"/>
              <a:gd name="connsiteX4-29" fmla="*/ 0 w 5364088"/>
              <a:gd name="connsiteY4-30" fmla="*/ 12700 h 116482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5364088" h="1164822">
                <a:moveTo>
                  <a:pt x="0" y="12700"/>
                </a:moveTo>
                <a:lnTo>
                  <a:pt x="5364088" y="0"/>
                </a:lnTo>
                <a:lnTo>
                  <a:pt x="4759654" y="1149323"/>
                </a:lnTo>
                <a:lnTo>
                  <a:pt x="0" y="1164822"/>
                </a:lnTo>
                <a:lnTo>
                  <a:pt x="0" y="12700"/>
                </a:lnTo>
                <a:close/>
              </a:path>
            </a:pathLst>
          </a:cu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"/>
          <p:cNvSpPr/>
          <p:nvPr/>
        </p:nvSpPr>
        <p:spPr>
          <a:xfrm>
            <a:off x="-2340768" y="1483218"/>
            <a:ext cx="7888411" cy="2097604"/>
          </a:xfrm>
          <a:custGeom>
            <a:avLst/>
            <a:gdLst>
              <a:gd name="connsiteX0" fmla="*/ 0 w 5364088"/>
              <a:gd name="connsiteY0" fmla="*/ 0 h 1152122"/>
              <a:gd name="connsiteX1" fmla="*/ 5364088 w 5364088"/>
              <a:gd name="connsiteY1" fmla="*/ 0 h 1152122"/>
              <a:gd name="connsiteX2" fmla="*/ 5364088 w 5364088"/>
              <a:gd name="connsiteY2" fmla="*/ 1152122 h 1152122"/>
              <a:gd name="connsiteX3" fmla="*/ 0 w 5364088"/>
              <a:gd name="connsiteY3" fmla="*/ 1152122 h 1152122"/>
              <a:gd name="connsiteX4" fmla="*/ 0 w 5364088"/>
              <a:gd name="connsiteY4" fmla="*/ 0 h 1152122"/>
              <a:gd name="connsiteX0-1" fmla="*/ 0 w 5364088"/>
              <a:gd name="connsiteY0-2" fmla="*/ 0 h 1152122"/>
              <a:gd name="connsiteX1-3" fmla="*/ 5364088 w 5364088"/>
              <a:gd name="connsiteY1-4" fmla="*/ 0 h 1152122"/>
              <a:gd name="connsiteX2-5" fmla="*/ 4790650 w 5364088"/>
              <a:gd name="connsiteY2-6" fmla="*/ 1136623 h 1152122"/>
              <a:gd name="connsiteX3-7" fmla="*/ 0 w 5364088"/>
              <a:gd name="connsiteY3-8" fmla="*/ 1152122 h 1152122"/>
              <a:gd name="connsiteX4-9" fmla="*/ 0 w 5364088"/>
              <a:gd name="connsiteY4-10" fmla="*/ 0 h 1152122"/>
              <a:gd name="connsiteX0-11" fmla="*/ 0 w 5364088"/>
              <a:gd name="connsiteY0-12" fmla="*/ 0 h 1152122"/>
              <a:gd name="connsiteX1-13" fmla="*/ 5364088 w 5364088"/>
              <a:gd name="connsiteY1-14" fmla="*/ 0 h 1152122"/>
              <a:gd name="connsiteX2-15" fmla="*/ 4759654 w 5364088"/>
              <a:gd name="connsiteY2-16" fmla="*/ 1136623 h 1152122"/>
              <a:gd name="connsiteX3-17" fmla="*/ 0 w 5364088"/>
              <a:gd name="connsiteY3-18" fmla="*/ 1152122 h 1152122"/>
              <a:gd name="connsiteX4-19" fmla="*/ 0 w 5364088"/>
              <a:gd name="connsiteY4-20" fmla="*/ 0 h 115212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5364088" h="1152122">
                <a:moveTo>
                  <a:pt x="0" y="0"/>
                </a:moveTo>
                <a:lnTo>
                  <a:pt x="5364088" y="0"/>
                </a:lnTo>
                <a:lnTo>
                  <a:pt x="4759654" y="1136623"/>
                </a:lnTo>
                <a:lnTo>
                  <a:pt x="0" y="1152122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文本框 33"/>
          <p:cNvSpPr txBox="1"/>
          <p:nvPr/>
        </p:nvSpPr>
        <p:spPr>
          <a:xfrm>
            <a:off x="458470" y="2122170"/>
            <a:ext cx="4356100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 algn="ctr"/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提问环节</a:t>
            </a:r>
            <a:endParaRPr lang="zh-CN" altLang="en-US" sz="3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1714500" y="2767330"/>
            <a:ext cx="192087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文本框 20" descr="e7d195523061f1c0c8c9ef2b4c47b9232c7d3c1aa29fc33cC35E69D0959227FEE46513058567BC4DFCDEC239794EE7F7D54C53BFAAED1E91F0142CACD1DBF61753822421AB78C025DC4BB29C14829EC7958081C093AE18BE12860807EF136105AA5915B6E1FC903132893A29C0D20F58B8483A3290107E264C17A103AC8D0961565853DA444ACA86"/>
          <p:cNvSpPr txBox="1"/>
          <p:nvPr/>
        </p:nvSpPr>
        <p:spPr>
          <a:xfrm>
            <a:off x="5093779" y="2330872"/>
            <a:ext cx="1216660" cy="11068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zh-CN" altLang="en-US" sz="6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0" name="直接连接符 29"/>
          <p:cNvCxnSpPr/>
          <p:nvPr/>
        </p:nvCxnSpPr>
        <p:spPr>
          <a:xfrm flipH="1">
            <a:off x="5708691" y="0"/>
            <a:ext cx="978603" cy="1856172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 flipH="1">
            <a:off x="6013186" y="1483353"/>
            <a:ext cx="1930331" cy="366137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Tm="0">
    <p:fade/>
  </p:transition>
  <p:timing>
    <p:tnLst>
      <p:par>
        <p:cTn id="1" dur="indefinite" restart="never" nodeType="tmRoot"/>
      </p:par>
    </p:tnLst>
    <p:bldLst>
      <p:bldP spid="28" grpId="0" bldLvl="0" animBg="1"/>
      <p:bldP spid="26" grpId="0" bldLvl="0" animBg="1"/>
      <p:bldP spid="9" grpId="0"/>
      <p:bldP spid="2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683707" y="2789684"/>
            <a:ext cx="373888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谢谢您的观看！</a:t>
            </a:r>
            <a:endParaRPr lang="zh-CN" altLang="en-US" sz="4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 descr="1c950a7b02087bf45327a2f9f8d3572c10dfcfd3"/>
          <p:cNvPicPr>
            <a:picLocks noChangeAspect="1"/>
          </p:cNvPicPr>
          <p:nvPr/>
        </p:nvPicPr>
        <p:blipFill>
          <a:blip r:embed="rId1"/>
          <a:srcRect b="8659"/>
          <a:stretch>
            <a:fillRect/>
          </a:stretch>
        </p:blipFill>
        <p:spPr>
          <a:xfrm rot="10800000">
            <a:off x="4267835" y="-34925"/>
            <a:ext cx="5813425" cy="3388995"/>
          </a:xfrm>
          <a:prstGeom prst="triangle">
            <a:avLst/>
          </a:prstGeom>
        </p:spPr>
      </p:pic>
      <p:sp>
        <p:nvSpPr>
          <p:cNvPr id="3" name="直角三角形 2"/>
          <p:cNvSpPr/>
          <p:nvPr/>
        </p:nvSpPr>
        <p:spPr>
          <a:xfrm rot="16200000">
            <a:off x="5180965" y="1265555"/>
            <a:ext cx="4166870" cy="3754120"/>
          </a:xfrm>
          <a:prstGeom prst="rtTriangl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平行四边形 3"/>
          <p:cNvSpPr/>
          <p:nvPr/>
        </p:nvSpPr>
        <p:spPr>
          <a:xfrm flipH="1">
            <a:off x="3134995" y="-35560"/>
            <a:ext cx="6006465" cy="5261610"/>
          </a:xfrm>
          <a:prstGeom prst="parallelogram">
            <a:avLst>
              <a:gd name="adj" fmla="val 88959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C000"/>
              </a:solidFill>
            </a:endParaRPr>
          </a:p>
        </p:txBody>
      </p:sp>
      <p:cxnSp>
        <p:nvCxnSpPr>
          <p:cNvPr id="52" name="直接连接符 51"/>
          <p:cNvCxnSpPr/>
          <p:nvPr/>
        </p:nvCxnSpPr>
        <p:spPr>
          <a:xfrm>
            <a:off x="2799080" y="-35560"/>
            <a:ext cx="1484630" cy="1814830"/>
          </a:xfrm>
          <a:prstGeom prst="line">
            <a:avLst/>
          </a:prstGeom>
          <a:ln>
            <a:solidFill>
              <a:srgbClr val="034E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接连接符 52"/>
          <p:cNvCxnSpPr/>
          <p:nvPr/>
        </p:nvCxnSpPr>
        <p:spPr>
          <a:xfrm>
            <a:off x="1774825" y="-626110"/>
            <a:ext cx="1644015" cy="195961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Tm="0">
    <p:fade/>
  </p:transition>
  <p:timing>
    <p:tnLst>
      <p:par>
        <p:cTn id="1" dur="indefinite" restart="never" nodeType="tmRoot"/>
      </p:par>
    </p:tnLst>
    <p:bldLst>
      <p:bldP spid="27" grpId="0"/>
      <p:bldP spid="3" grpId="0" bldLvl="0" animBg="1"/>
      <p:bldP spid="4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/>
        </p:nvGrpSpPr>
        <p:grpSpPr>
          <a:xfrm>
            <a:off x="4572000" y="1356615"/>
            <a:ext cx="3210560" cy="2695205"/>
            <a:chOff x="4806253" y="1988840"/>
            <a:chExt cx="4280747" cy="3593606"/>
          </a:xfrm>
        </p:grpSpPr>
        <p:grpSp>
          <p:nvGrpSpPr>
            <p:cNvPr id="3" name="Group 49"/>
            <p:cNvGrpSpPr/>
            <p:nvPr/>
          </p:nvGrpSpPr>
          <p:grpSpPr>
            <a:xfrm>
              <a:off x="4806253" y="2982218"/>
              <a:ext cx="613472" cy="613472"/>
              <a:chOff x="4806253" y="2982218"/>
              <a:chExt cx="613472" cy="613472"/>
            </a:xfrm>
          </p:grpSpPr>
          <p:sp>
            <p:nvSpPr>
              <p:cNvPr id="44" name="Oval 8"/>
              <p:cNvSpPr/>
              <p:nvPr/>
            </p:nvSpPr>
            <p:spPr>
              <a:xfrm>
                <a:off x="4806253" y="2982218"/>
                <a:ext cx="613472" cy="613472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C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45" name="Freeform: Shape 9"/>
              <p:cNvSpPr/>
              <p:nvPr/>
            </p:nvSpPr>
            <p:spPr bwMode="auto">
              <a:xfrm>
                <a:off x="5000294" y="3171416"/>
                <a:ext cx="225388" cy="225388"/>
              </a:xfrm>
              <a:custGeom>
                <a:avLst/>
                <a:gdLst>
                  <a:gd name="T0" fmla="*/ 177354294 w 21600"/>
                  <a:gd name="T1" fmla="*/ 119619947 h 21600"/>
                  <a:gd name="T2" fmla="*/ 181994773 w 21600"/>
                  <a:gd name="T3" fmla="*/ 90970153 h 21600"/>
                  <a:gd name="T4" fmla="*/ 90997440 w 21600"/>
                  <a:gd name="T5" fmla="*/ 0 h 21600"/>
                  <a:gd name="T6" fmla="*/ 0 w 21600"/>
                  <a:gd name="T7" fmla="*/ 90970153 h 21600"/>
                  <a:gd name="T8" fmla="*/ 90997440 w 21600"/>
                  <a:gd name="T9" fmla="*/ 181941690 h 21600"/>
                  <a:gd name="T10" fmla="*/ 119632265 w 21600"/>
                  <a:gd name="T11" fmla="*/ 177314796 h 21600"/>
                  <a:gd name="T12" fmla="*/ 140353873 w 21600"/>
                  <a:gd name="T13" fmla="*/ 198036404 h 21600"/>
                  <a:gd name="T14" fmla="*/ 184433669 w 21600"/>
                  <a:gd name="T15" fmla="*/ 198036404 h 21600"/>
                  <a:gd name="T16" fmla="*/ 184433669 w 21600"/>
                  <a:gd name="T17" fmla="*/ 242088912 h 21600"/>
                  <a:gd name="T18" fmla="*/ 184513921 w 21600"/>
                  <a:gd name="T19" fmla="*/ 242169283 h 21600"/>
                  <a:gd name="T20" fmla="*/ 228567695 w 21600"/>
                  <a:gd name="T21" fmla="*/ 242169283 h 21600"/>
                  <a:gd name="T22" fmla="*/ 228567695 w 21600"/>
                  <a:gd name="T23" fmla="*/ 286223057 h 21600"/>
                  <a:gd name="T24" fmla="*/ 228660384 w 21600"/>
                  <a:gd name="T25" fmla="*/ 286302043 h 21600"/>
                  <a:gd name="T26" fmla="*/ 286355233 w 21600"/>
                  <a:gd name="T27" fmla="*/ 286302043 h 21600"/>
                  <a:gd name="T28" fmla="*/ 286355233 w 21600"/>
                  <a:gd name="T29" fmla="*/ 286355233 h 21600"/>
                  <a:gd name="T30" fmla="*/ 286355233 w 21600"/>
                  <a:gd name="T31" fmla="*/ 228580132 h 21600"/>
                  <a:gd name="T32" fmla="*/ 177354294 w 21600"/>
                  <a:gd name="T33" fmla="*/ 119619947 h 21600"/>
                  <a:gd name="T34" fmla="*/ 72066037 w 21600"/>
                  <a:gd name="T35" fmla="*/ 102106942 h 21600"/>
                  <a:gd name="T36" fmla="*/ 41349250 w 21600"/>
                  <a:gd name="T37" fmla="*/ 71416187 h 21600"/>
                  <a:gd name="T38" fmla="*/ 72066037 w 21600"/>
                  <a:gd name="T39" fmla="*/ 40712996 h 21600"/>
                  <a:gd name="T40" fmla="*/ 102769110 w 21600"/>
                  <a:gd name="T41" fmla="*/ 71416187 h 21600"/>
                  <a:gd name="T42" fmla="*/ 72066037 w 21600"/>
                  <a:gd name="T43" fmla="*/ 102106942 h 21600"/>
                  <a:gd name="T44" fmla="*/ 72066037 w 21600"/>
                  <a:gd name="T45" fmla="*/ 102106942 h 2160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21600" h="21600">
                    <a:moveTo>
                      <a:pt x="13378" y="9023"/>
                    </a:moveTo>
                    <a:cubicBezTo>
                      <a:pt x="13604" y="8343"/>
                      <a:pt x="13728" y="7617"/>
                      <a:pt x="13728" y="6862"/>
                    </a:cubicBezTo>
                    <a:cubicBezTo>
                      <a:pt x="13728" y="3072"/>
                      <a:pt x="10655" y="0"/>
                      <a:pt x="6864" y="0"/>
                    </a:cubicBezTo>
                    <a:cubicBezTo>
                      <a:pt x="3073" y="0"/>
                      <a:pt x="0" y="3072"/>
                      <a:pt x="0" y="6862"/>
                    </a:cubicBezTo>
                    <a:cubicBezTo>
                      <a:pt x="0" y="10652"/>
                      <a:pt x="3073" y="13724"/>
                      <a:pt x="6864" y="13724"/>
                    </a:cubicBezTo>
                    <a:cubicBezTo>
                      <a:pt x="7619" y="13724"/>
                      <a:pt x="8345" y="13600"/>
                      <a:pt x="9024" y="13375"/>
                    </a:cubicBezTo>
                    <a:lnTo>
                      <a:pt x="10587" y="14938"/>
                    </a:lnTo>
                    <a:lnTo>
                      <a:pt x="13912" y="14938"/>
                    </a:lnTo>
                    <a:lnTo>
                      <a:pt x="13912" y="18261"/>
                    </a:lnTo>
                    <a:lnTo>
                      <a:pt x="13918" y="18267"/>
                    </a:lnTo>
                    <a:lnTo>
                      <a:pt x="17241" y="18267"/>
                    </a:lnTo>
                    <a:lnTo>
                      <a:pt x="17241" y="21590"/>
                    </a:lnTo>
                    <a:lnTo>
                      <a:pt x="17248" y="21596"/>
                    </a:lnTo>
                    <a:lnTo>
                      <a:pt x="21600" y="21596"/>
                    </a:lnTo>
                    <a:lnTo>
                      <a:pt x="21600" y="21600"/>
                    </a:lnTo>
                    <a:lnTo>
                      <a:pt x="21600" y="17242"/>
                    </a:lnTo>
                    <a:lnTo>
                      <a:pt x="13378" y="9023"/>
                    </a:lnTo>
                    <a:close/>
                    <a:moveTo>
                      <a:pt x="5436" y="7702"/>
                    </a:moveTo>
                    <a:cubicBezTo>
                      <a:pt x="4157" y="7702"/>
                      <a:pt x="3119" y="6665"/>
                      <a:pt x="3119" y="5387"/>
                    </a:cubicBezTo>
                    <a:cubicBezTo>
                      <a:pt x="3119" y="4108"/>
                      <a:pt x="4157" y="3071"/>
                      <a:pt x="5436" y="3071"/>
                    </a:cubicBezTo>
                    <a:cubicBezTo>
                      <a:pt x="6715" y="3071"/>
                      <a:pt x="7752" y="4108"/>
                      <a:pt x="7752" y="5387"/>
                    </a:cubicBezTo>
                    <a:cubicBezTo>
                      <a:pt x="7751" y="6665"/>
                      <a:pt x="6715" y="7702"/>
                      <a:pt x="5436" y="7702"/>
                    </a:cubicBezTo>
                    <a:close/>
                    <a:moveTo>
                      <a:pt x="5436" y="7702"/>
                    </a:move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4" name="Group 50"/>
            <p:cNvGrpSpPr/>
            <p:nvPr/>
          </p:nvGrpSpPr>
          <p:grpSpPr>
            <a:xfrm>
              <a:off x="4806253" y="3975596"/>
              <a:ext cx="613472" cy="613472"/>
              <a:chOff x="4806253" y="3975596"/>
              <a:chExt cx="613472" cy="613472"/>
            </a:xfrm>
          </p:grpSpPr>
          <p:sp>
            <p:nvSpPr>
              <p:cNvPr id="42" name="Oval 11"/>
              <p:cNvSpPr/>
              <p:nvPr/>
            </p:nvSpPr>
            <p:spPr>
              <a:xfrm>
                <a:off x="4806253" y="3975596"/>
                <a:ext cx="613472" cy="613472"/>
              </a:xfrm>
              <a:prstGeom prst="ellipse">
                <a:avLst/>
              </a:prstGeom>
              <a:solidFill>
                <a:srgbClr val="034EA2"/>
              </a:solidFill>
              <a:ln w="28575">
                <a:solidFill>
                  <a:srgbClr val="034EA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43" name="Freeform: Shape 12"/>
              <p:cNvSpPr/>
              <p:nvPr/>
            </p:nvSpPr>
            <p:spPr bwMode="auto">
              <a:xfrm>
                <a:off x="5003891" y="4174066"/>
                <a:ext cx="197601" cy="225388"/>
              </a:xfrm>
              <a:custGeom>
                <a:avLst/>
                <a:gdLst>
                  <a:gd name="T0" fmla="*/ 145512959 w 21600"/>
                  <a:gd name="T1" fmla="*/ 203073433 h 21600"/>
                  <a:gd name="T2" fmla="*/ 145802623 w 21600"/>
                  <a:gd name="T3" fmla="*/ 194761133 h 21600"/>
                  <a:gd name="T4" fmla="*/ 145802623 w 21600"/>
                  <a:gd name="T5" fmla="*/ 125373600 h 21600"/>
                  <a:gd name="T6" fmla="*/ 104926995 w 21600"/>
                  <a:gd name="T7" fmla="*/ 39943277 h 21600"/>
                  <a:gd name="T8" fmla="*/ 105749513 w 21600"/>
                  <a:gd name="T9" fmla="*/ 31392540 h 21600"/>
                  <a:gd name="T10" fmla="*/ 84532065 w 21600"/>
                  <a:gd name="T11" fmla="*/ 0 h 21600"/>
                  <a:gd name="T12" fmla="*/ 63314533 w 21600"/>
                  <a:gd name="T13" fmla="*/ 31392540 h 21600"/>
                  <a:gd name="T14" fmla="*/ 64145452 w 21600"/>
                  <a:gd name="T15" fmla="*/ 39996478 h 21600"/>
                  <a:gd name="T16" fmla="*/ 23363023 w 21600"/>
                  <a:gd name="T17" fmla="*/ 125385918 h 21600"/>
                  <a:gd name="T18" fmla="*/ 23363023 w 21600"/>
                  <a:gd name="T19" fmla="*/ 194761133 h 21600"/>
                  <a:gd name="T20" fmla="*/ 23645246 w 21600"/>
                  <a:gd name="T21" fmla="*/ 203100602 h 21600"/>
                  <a:gd name="T22" fmla="*/ 0 w 21600"/>
                  <a:gd name="T23" fmla="*/ 236998693 h 21600"/>
                  <a:gd name="T24" fmla="*/ 9272957 w 21600"/>
                  <a:gd name="T25" fmla="*/ 250706436 h 21600"/>
                  <a:gd name="T26" fmla="*/ 63534281 w 21600"/>
                  <a:gd name="T27" fmla="*/ 250706436 h 21600"/>
                  <a:gd name="T28" fmla="*/ 63314533 w 21600"/>
                  <a:gd name="T29" fmla="*/ 254962705 h 21600"/>
                  <a:gd name="T30" fmla="*/ 84532065 w 21600"/>
                  <a:gd name="T31" fmla="*/ 286355233 h 21600"/>
                  <a:gd name="T32" fmla="*/ 105749513 w 21600"/>
                  <a:gd name="T33" fmla="*/ 254962705 h 21600"/>
                  <a:gd name="T34" fmla="*/ 105529766 w 21600"/>
                  <a:gd name="T35" fmla="*/ 250706436 h 21600"/>
                  <a:gd name="T36" fmla="*/ 159908522 w 21600"/>
                  <a:gd name="T37" fmla="*/ 250706436 h 21600"/>
                  <a:gd name="T38" fmla="*/ 169173962 w 21600"/>
                  <a:gd name="T39" fmla="*/ 236998693 h 21600"/>
                  <a:gd name="T40" fmla="*/ 145512959 w 21600"/>
                  <a:gd name="T41" fmla="*/ 203073433 h 21600"/>
                  <a:gd name="T42" fmla="*/ 72721479 w 21600"/>
                  <a:gd name="T43" fmla="*/ 31392540 h 21600"/>
                  <a:gd name="T44" fmla="*/ 84532065 w 21600"/>
                  <a:gd name="T45" fmla="*/ 13920288 h 21600"/>
                  <a:gd name="T46" fmla="*/ 96343451 w 21600"/>
                  <a:gd name="T47" fmla="*/ 31392540 h 21600"/>
                  <a:gd name="T48" fmla="*/ 95802281 w 21600"/>
                  <a:gd name="T49" fmla="*/ 36338135 h 21600"/>
                  <a:gd name="T50" fmla="*/ 84587024 w 21600"/>
                  <a:gd name="T51" fmla="*/ 34799986 h 21600"/>
                  <a:gd name="T52" fmla="*/ 73269292 w 21600"/>
                  <a:gd name="T53" fmla="*/ 36364156 h 21600"/>
                  <a:gd name="T54" fmla="*/ 72721479 w 21600"/>
                  <a:gd name="T55" fmla="*/ 31392540 h 21600"/>
                  <a:gd name="T56" fmla="*/ 72721479 w 21600"/>
                  <a:gd name="T57" fmla="*/ 31392540 h 2160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21600" h="21600">
                    <a:moveTo>
                      <a:pt x="18579" y="15318"/>
                    </a:moveTo>
                    <a:cubicBezTo>
                      <a:pt x="18603" y="15119"/>
                      <a:pt x="18616" y="14912"/>
                      <a:pt x="18616" y="14691"/>
                    </a:cubicBezTo>
                    <a:lnTo>
                      <a:pt x="18616" y="9457"/>
                    </a:lnTo>
                    <a:cubicBezTo>
                      <a:pt x="18616" y="6480"/>
                      <a:pt x="16437" y="3949"/>
                      <a:pt x="13397" y="3013"/>
                    </a:cubicBezTo>
                    <a:cubicBezTo>
                      <a:pt x="13464" y="2807"/>
                      <a:pt x="13502" y="2592"/>
                      <a:pt x="13502" y="2368"/>
                    </a:cubicBezTo>
                    <a:cubicBezTo>
                      <a:pt x="13502" y="1061"/>
                      <a:pt x="12289" y="0"/>
                      <a:pt x="10793" y="0"/>
                    </a:cubicBezTo>
                    <a:cubicBezTo>
                      <a:pt x="9297" y="0"/>
                      <a:pt x="8084" y="1060"/>
                      <a:pt x="8084" y="2368"/>
                    </a:cubicBezTo>
                    <a:cubicBezTo>
                      <a:pt x="8084" y="2593"/>
                      <a:pt x="8122" y="2810"/>
                      <a:pt x="8190" y="3017"/>
                    </a:cubicBezTo>
                    <a:cubicBezTo>
                      <a:pt x="5156" y="3956"/>
                      <a:pt x="2983" y="6484"/>
                      <a:pt x="2983" y="9458"/>
                    </a:cubicBezTo>
                    <a:lnTo>
                      <a:pt x="2983" y="14691"/>
                    </a:lnTo>
                    <a:cubicBezTo>
                      <a:pt x="2983" y="14912"/>
                      <a:pt x="2996" y="15121"/>
                      <a:pt x="3019" y="15320"/>
                    </a:cubicBezTo>
                    <a:lnTo>
                      <a:pt x="0" y="17877"/>
                    </a:lnTo>
                    <a:cubicBezTo>
                      <a:pt x="0" y="18448"/>
                      <a:pt x="530" y="18911"/>
                      <a:pt x="1184" y="18911"/>
                    </a:cubicBezTo>
                    <a:lnTo>
                      <a:pt x="8112" y="18911"/>
                    </a:lnTo>
                    <a:cubicBezTo>
                      <a:pt x="8096" y="19017"/>
                      <a:pt x="8084" y="19123"/>
                      <a:pt x="8084" y="19232"/>
                    </a:cubicBezTo>
                    <a:cubicBezTo>
                      <a:pt x="8084" y="20540"/>
                      <a:pt x="9297" y="21600"/>
                      <a:pt x="10793" y="21600"/>
                    </a:cubicBezTo>
                    <a:cubicBezTo>
                      <a:pt x="12289" y="21600"/>
                      <a:pt x="13502" y="20540"/>
                      <a:pt x="13502" y="19232"/>
                    </a:cubicBezTo>
                    <a:cubicBezTo>
                      <a:pt x="13502" y="19123"/>
                      <a:pt x="13490" y="19016"/>
                      <a:pt x="13474" y="18911"/>
                    </a:cubicBezTo>
                    <a:lnTo>
                      <a:pt x="20417" y="18911"/>
                    </a:lnTo>
                    <a:cubicBezTo>
                      <a:pt x="21070" y="18911"/>
                      <a:pt x="21600" y="18448"/>
                      <a:pt x="21600" y="17877"/>
                    </a:cubicBezTo>
                    <a:lnTo>
                      <a:pt x="18579" y="15318"/>
                    </a:lnTo>
                    <a:close/>
                    <a:moveTo>
                      <a:pt x="9285" y="2368"/>
                    </a:moveTo>
                    <a:cubicBezTo>
                      <a:pt x="9285" y="1641"/>
                      <a:pt x="9962" y="1050"/>
                      <a:pt x="10793" y="1050"/>
                    </a:cubicBezTo>
                    <a:cubicBezTo>
                      <a:pt x="11624" y="1050"/>
                      <a:pt x="12301" y="1641"/>
                      <a:pt x="12301" y="2368"/>
                    </a:cubicBezTo>
                    <a:cubicBezTo>
                      <a:pt x="12301" y="2498"/>
                      <a:pt x="12272" y="2622"/>
                      <a:pt x="12232" y="2741"/>
                    </a:cubicBezTo>
                    <a:cubicBezTo>
                      <a:pt x="11767" y="2666"/>
                      <a:pt x="11289" y="2625"/>
                      <a:pt x="10800" y="2625"/>
                    </a:cubicBezTo>
                    <a:cubicBezTo>
                      <a:pt x="10306" y="2625"/>
                      <a:pt x="9824" y="2666"/>
                      <a:pt x="9355" y="2743"/>
                    </a:cubicBezTo>
                    <a:cubicBezTo>
                      <a:pt x="9314" y="2623"/>
                      <a:pt x="9285" y="2499"/>
                      <a:pt x="9285" y="2368"/>
                    </a:cubicBezTo>
                    <a:close/>
                    <a:moveTo>
                      <a:pt x="9285" y="2368"/>
                    </a:move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5" name="Group 51"/>
            <p:cNvGrpSpPr/>
            <p:nvPr/>
          </p:nvGrpSpPr>
          <p:grpSpPr>
            <a:xfrm>
              <a:off x="4806253" y="4968974"/>
              <a:ext cx="613472" cy="613472"/>
              <a:chOff x="4806253" y="4968974"/>
              <a:chExt cx="613472" cy="613472"/>
            </a:xfrm>
          </p:grpSpPr>
          <p:sp>
            <p:nvSpPr>
              <p:cNvPr id="35" name="Oval 17"/>
              <p:cNvSpPr/>
              <p:nvPr/>
            </p:nvSpPr>
            <p:spPr>
              <a:xfrm>
                <a:off x="4806253" y="4968974"/>
                <a:ext cx="613472" cy="613472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C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grpSp>
            <p:nvGrpSpPr>
              <p:cNvPr id="6" name="Group 18"/>
              <p:cNvGrpSpPr/>
              <p:nvPr/>
            </p:nvGrpSpPr>
            <p:grpSpPr bwMode="auto">
              <a:xfrm>
                <a:off x="4999337" y="5167444"/>
                <a:ext cx="225387" cy="225387"/>
                <a:chOff x="0" y="0"/>
                <a:chExt cx="577" cy="574"/>
              </a:xfrm>
              <a:solidFill>
                <a:schemeClr val="bg1"/>
              </a:solidFill>
            </p:grpSpPr>
            <p:sp>
              <p:nvSpPr>
                <p:cNvPr id="37" name="Freeform: Shape 19"/>
                <p:cNvSpPr/>
                <p:nvPr/>
              </p:nvSpPr>
              <p:spPr bwMode="auto">
                <a:xfrm>
                  <a:off x="368" y="368"/>
                  <a:ext cx="205" cy="204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w 21600"/>
                    <a:gd name="T17" fmla="*/ 0 h 21600"/>
                    <a:gd name="T18" fmla="*/ 0 w 21600"/>
                    <a:gd name="T19" fmla="*/ 0 h 21600"/>
                    <a:gd name="T20" fmla="*/ 0 w 21600"/>
                    <a:gd name="T21" fmla="*/ 0 h 21600"/>
                    <a:gd name="T22" fmla="*/ 0 w 21600"/>
                    <a:gd name="T23" fmla="*/ 0 h 21600"/>
                    <a:gd name="T24" fmla="*/ 0 w 21600"/>
                    <a:gd name="T25" fmla="*/ 0 h 21600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21600" h="21600">
                      <a:moveTo>
                        <a:pt x="18447" y="8564"/>
                      </a:moveTo>
                      <a:lnTo>
                        <a:pt x="6893" y="0"/>
                      </a:lnTo>
                      <a:lnTo>
                        <a:pt x="0" y="6909"/>
                      </a:lnTo>
                      <a:lnTo>
                        <a:pt x="8514" y="18507"/>
                      </a:lnTo>
                      <a:cubicBezTo>
                        <a:pt x="10541" y="16972"/>
                        <a:pt x="14706" y="18290"/>
                        <a:pt x="18327" y="21600"/>
                      </a:cubicBezTo>
                      <a:lnTo>
                        <a:pt x="21600" y="18319"/>
                      </a:lnTo>
                      <a:cubicBezTo>
                        <a:pt x="18344" y="14739"/>
                        <a:pt x="17015" y="10625"/>
                        <a:pt x="18447" y="8564"/>
                      </a:cubicBezTo>
                      <a:close/>
                      <a:moveTo>
                        <a:pt x="14477" y="14461"/>
                      </a:moveTo>
                      <a:cubicBezTo>
                        <a:pt x="13723" y="15214"/>
                        <a:pt x="12501" y="15214"/>
                        <a:pt x="11748" y="14461"/>
                      </a:cubicBezTo>
                      <a:cubicBezTo>
                        <a:pt x="10995" y="13705"/>
                        <a:pt x="10995" y="12479"/>
                        <a:pt x="11749" y="11725"/>
                      </a:cubicBezTo>
                      <a:cubicBezTo>
                        <a:pt x="12502" y="10969"/>
                        <a:pt x="13724" y="10969"/>
                        <a:pt x="14477" y="11725"/>
                      </a:cubicBezTo>
                      <a:cubicBezTo>
                        <a:pt x="15230" y="12479"/>
                        <a:pt x="15230" y="13705"/>
                        <a:pt x="14477" y="14461"/>
                      </a:cubicBezTo>
                      <a:close/>
                      <a:moveTo>
                        <a:pt x="14477" y="14461"/>
                      </a:moveTo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38" name="Freeform: Shape 20"/>
                <p:cNvSpPr/>
                <p:nvPr/>
              </p:nvSpPr>
              <p:spPr bwMode="auto">
                <a:xfrm>
                  <a:off x="328" y="304"/>
                  <a:ext cx="107" cy="13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w 21600"/>
                    <a:gd name="T17" fmla="*/ 0 h 2160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1600" h="21600">
                      <a:moveTo>
                        <a:pt x="14544" y="0"/>
                      </a:moveTo>
                      <a:lnTo>
                        <a:pt x="13967" y="562"/>
                      </a:lnTo>
                      <a:cubicBezTo>
                        <a:pt x="14018" y="3961"/>
                        <a:pt x="12593" y="7264"/>
                        <a:pt x="9866" y="9922"/>
                      </a:cubicBezTo>
                      <a:lnTo>
                        <a:pt x="24" y="19504"/>
                      </a:lnTo>
                      <a:cubicBezTo>
                        <a:pt x="18" y="19554"/>
                        <a:pt x="6" y="19602"/>
                        <a:pt x="0" y="19652"/>
                      </a:cubicBezTo>
                      <a:lnTo>
                        <a:pt x="2371" y="21600"/>
                      </a:lnTo>
                      <a:lnTo>
                        <a:pt x="21600" y="5798"/>
                      </a:lnTo>
                      <a:lnTo>
                        <a:pt x="14544" y="0"/>
                      </a:lnTo>
                      <a:close/>
                      <a:moveTo>
                        <a:pt x="14544" y="0"/>
                      </a:moveTo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39" name="Freeform: Shape 21"/>
                <p:cNvSpPr/>
                <p:nvPr/>
              </p:nvSpPr>
              <p:spPr bwMode="auto">
                <a:xfrm>
                  <a:off x="0" y="0"/>
                  <a:ext cx="297" cy="289"/>
                </a:xfrm>
                <a:custGeom>
                  <a:avLst/>
                  <a:gdLst>
                    <a:gd name="T0" fmla="*/ 0 w 21222"/>
                    <a:gd name="T1" fmla="*/ 0 h 21211"/>
                    <a:gd name="T2" fmla="*/ 0 w 21222"/>
                    <a:gd name="T3" fmla="*/ 0 h 21211"/>
                    <a:gd name="T4" fmla="*/ 0 w 21222"/>
                    <a:gd name="T5" fmla="*/ 0 h 21211"/>
                    <a:gd name="T6" fmla="*/ 0 w 21222"/>
                    <a:gd name="T7" fmla="*/ 0 h 21211"/>
                    <a:gd name="T8" fmla="*/ 0 w 21222"/>
                    <a:gd name="T9" fmla="*/ 0 h 21211"/>
                    <a:gd name="T10" fmla="*/ 0 w 21222"/>
                    <a:gd name="T11" fmla="*/ 0 h 21211"/>
                    <a:gd name="T12" fmla="*/ 0 w 21222"/>
                    <a:gd name="T13" fmla="*/ 0 h 21211"/>
                    <a:gd name="T14" fmla="*/ 0 w 21222"/>
                    <a:gd name="T15" fmla="*/ 0 h 21211"/>
                    <a:gd name="T16" fmla="*/ 0 w 21222"/>
                    <a:gd name="T17" fmla="*/ 0 h 2121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1222" h="21211">
                      <a:moveTo>
                        <a:pt x="15153" y="21211"/>
                      </a:moveTo>
                      <a:lnTo>
                        <a:pt x="17409" y="18463"/>
                      </a:lnTo>
                      <a:cubicBezTo>
                        <a:pt x="18368" y="17292"/>
                        <a:pt x="19694" y="16530"/>
                        <a:pt x="21146" y="16293"/>
                      </a:cubicBezTo>
                      <a:lnTo>
                        <a:pt x="21222" y="16201"/>
                      </a:lnTo>
                      <a:lnTo>
                        <a:pt x="6603" y="1165"/>
                      </a:lnTo>
                      <a:cubicBezTo>
                        <a:pt x="5093" y="-389"/>
                        <a:pt x="2643" y="-389"/>
                        <a:pt x="1133" y="1165"/>
                      </a:cubicBezTo>
                      <a:cubicBezTo>
                        <a:pt x="-378" y="2718"/>
                        <a:pt x="-378" y="5237"/>
                        <a:pt x="1133" y="6791"/>
                      </a:cubicBezTo>
                      <a:lnTo>
                        <a:pt x="15153" y="21211"/>
                      </a:lnTo>
                      <a:close/>
                      <a:moveTo>
                        <a:pt x="15153" y="21211"/>
                      </a:moveTo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40" name="Freeform: Shape 22"/>
                <p:cNvSpPr/>
                <p:nvPr/>
              </p:nvSpPr>
              <p:spPr bwMode="auto">
                <a:xfrm>
                  <a:off x="0" y="328"/>
                  <a:ext cx="298" cy="246"/>
                </a:xfrm>
                <a:custGeom>
                  <a:avLst/>
                  <a:gdLst>
                    <a:gd name="T0" fmla="*/ 0 w 21116"/>
                    <a:gd name="T1" fmla="*/ 0 h 21374"/>
                    <a:gd name="T2" fmla="*/ 0 w 21116"/>
                    <a:gd name="T3" fmla="*/ 0 h 21374"/>
                    <a:gd name="T4" fmla="*/ 0 w 21116"/>
                    <a:gd name="T5" fmla="*/ 0 h 21374"/>
                    <a:gd name="T6" fmla="*/ 0 w 21116"/>
                    <a:gd name="T7" fmla="*/ 0 h 21374"/>
                    <a:gd name="T8" fmla="*/ 0 w 21116"/>
                    <a:gd name="T9" fmla="*/ 0 h 21374"/>
                    <a:gd name="T10" fmla="*/ 0 w 21116"/>
                    <a:gd name="T11" fmla="*/ 0 h 21374"/>
                    <a:gd name="T12" fmla="*/ 0 w 21116"/>
                    <a:gd name="T13" fmla="*/ 0 h 21374"/>
                    <a:gd name="T14" fmla="*/ 0 w 21116"/>
                    <a:gd name="T15" fmla="*/ 0 h 21374"/>
                    <a:gd name="T16" fmla="*/ 0 w 21116"/>
                    <a:gd name="T17" fmla="*/ 0 h 2137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1116" h="21374">
                      <a:moveTo>
                        <a:pt x="17024" y="721"/>
                      </a:moveTo>
                      <a:cubicBezTo>
                        <a:pt x="16543" y="427"/>
                        <a:pt x="16052" y="191"/>
                        <a:pt x="15571" y="0"/>
                      </a:cubicBezTo>
                      <a:cubicBezTo>
                        <a:pt x="13915" y="235"/>
                        <a:pt x="7378" y="2037"/>
                        <a:pt x="6834" y="8291"/>
                      </a:cubicBezTo>
                      <a:cubicBezTo>
                        <a:pt x="6063" y="17146"/>
                        <a:pt x="1254" y="15657"/>
                        <a:pt x="153" y="15771"/>
                      </a:cubicBezTo>
                      <a:cubicBezTo>
                        <a:pt x="-484" y="15837"/>
                        <a:pt x="743" y="21126"/>
                        <a:pt x="6046" y="21364"/>
                      </a:cubicBezTo>
                      <a:cubicBezTo>
                        <a:pt x="11298" y="21600"/>
                        <a:pt x="20647" y="17485"/>
                        <a:pt x="21032" y="7006"/>
                      </a:cubicBezTo>
                      <a:lnTo>
                        <a:pt x="21116" y="6884"/>
                      </a:lnTo>
                      <a:cubicBezTo>
                        <a:pt x="20449" y="3612"/>
                        <a:pt x="18811" y="1844"/>
                        <a:pt x="17024" y="721"/>
                      </a:cubicBezTo>
                      <a:close/>
                      <a:moveTo>
                        <a:pt x="17024" y="721"/>
                      </a:moveTo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41" name="Freeform: Shape 23"/>
                <p:cNvSpPr/>
                <p:nvPr/>
              </p:nvSpPr>
              <p:spPr bwMode="auto">
                <a:xfrm>
                  <a:off x="240" y="0"/>
                  <a:ext cx="337" cy="385"/>
                </a:xfrm>
                <a:custGeom>
                  <a:avLst/>
                  <a:gdLst>
                    <a:gd name="T0" fmla="*/ 0 w 21345"/>
                    <a:gd name="T1" fmla="*/ 0 h 21376"/>
                    <a:gd name="T2" fmla="*/ 0 w 21345"/>
                    <a:gd name="T3" fmla="*/ 0 h 21376"/>
                    <a:gd name="T4" fmla="*/ 0 w 21345"/>
                    <a:gd name="T5" fmla="*/ 0 h 21376"/>
                    <a:gd name="T6" fmla="*/ 0 w 21345"/>
                    <a:gd name="T7" fmla="*/ 0 h 21376"/>
                    <a:gd name="T8" fmla="*/ 0 w 21345"/>
                    <a:gd name="T9" fmla="*/ 0 h 21376"/>
                    <a:gd name="T10" fmla="*/ 0 w 21345"/>
                    <a:gd name="T11" fmla="*/ 0 h 21376"/>
                    <a:gd name="T12" fmla="*/ 0 w 21345"/>
                    <a:gd name="T13" fmla="*/ 0 h 21376"/>
                    <a:gd name="T14" fmla="*/ 0 w 21345"/>
                    <a:gd name="T15" fmla="*/ 0 h 21376"/>
                    <a:gd name="T16" fmla="*/ 0 w 21345"/>
                    <a:gd name="T17" fmla="*/ 0 h 21376"/>
                    <a:gd name="T18" fmla="*/ 0 w 21345"/>
                    <a:gd name="T19" fmla="*/ 0 h 21376"/>
                    <a:gd name="T20" fmla="*/ 0 w 21345"/>
                    <a:gd name="T21" fmla="*/ 0 h 21376"/>
                    <a:gd name="T22" fmla="*/ 0 w 21345"/>
                    <a:gd name="T23" fmla="*/ 0 h 2137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21345" h="21376">
                      <a:moveTo>
                        <a:pt x="7963" y="16438"/>
                      </a:moveTo>
                      <a:lnTo>
                        <a:pt x="20844" y="3060"/>
                      </a:lnTo>
                      <a:cubicBezTo>
                        <a:pt x="21600" y="2274"/>
                        <a:pt x="21488" y="1102"/>
                        <a:pt x="20592" y="438"/>
                      </a:cubicBezTo>
                      <a:cubicBezTo>
                        <a:pt x="19696" y="-224"/>
                        <a:pt x="18359" y="-125"/>
                        <a:pt x="17602" y="661"/>
                      </a:cubicBezTo>
                      <a:lnTo>
                        <a:pt x="4720" y="14039"/>
                      </a:lnTo>
                      <a:cubicBezTo>
                        <a:pt x="3698" y="14005"/>
                        <a:pt x="2666" y="14368"/>
                        <a:pt x="1957" y="15106"/>
                      </a:cubicBezTo>
                      <a:lnTo>
                        <a:pt x="0" y="17139"/>
                      </a:lnTo>
                      <a:cubicBezTo>
                        <a:pt x="266" y="17232"/>
                        <a:pt x="533" y="17334"/>
                        <a:pt x="800" y="17450"/>
                      </a:cubicBezTo>
                      <a:cubicBezTo>
                        <a:pt x="2456" y="18154"/>
                        <a:pt x="4079" y="19406"/>
                        <a:pt x="4942" y="21376"/>
                      </a:cubicBezTo>
                      <a:lnTo>
                        <a:pt x="7225" y="19005"/>
                      </a:lnTo>
                      <a:cubicBezTo>
                        <a:pt x="7936" y="18266"/>
                        <a:pt x="8172" y="17316"/>
                        <a:pt x="7963" y="16438"/>
                      </a:cubicBezTo>
                      <a:close/>
                      <a:moveTo>
                        <a:pt x="7963" y="16438"/>
                      </a:moveTo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</p:grpSp>
        </p:grpSp>
        <p:grpSp>
          <p:nvGrpSpPr>
            <p:cNvPr id="7" name="Group 48"/>
            <p:cNvGrpSpPr/>
            <p:nvPr/>
          </p:nvGrpSpPr>
          <p:grpSpPr>
            <a:xfrm>
              <a:off x="4806253" y="1988840"/>
              <a:ext cx="613472" cy="613472"/>
              <a:chOff x="4806253" y="1988840"/>
              <a:chExt cx="613472" cy="613472"/>
            </a:xfrm>
          </p:grpSpPr>
          <p:sp>
            <p:nvSpPr>
              <p:cNvPr id="25" name="Oval 25"/>
              <p:cNvSpPr/>
              <p:nvPr/>
            </p:nvSpPr>
            <p:spPr>
              <a:xfrm>
                <a:off x="4806253" y="1988840"/>
                <a:ext cx="613472" cy="613472"/>
              </a:xfrm>
              <a:prstGeom prst="ellipse">
                <a:avLst/>
              </a:prstGeom>
              <a:solidFill>
                <a:srgbClr val="034EA2"/>
              </a:solidFill>
              <a:ln w="28575">
                <a:solidFill>
                  <a:srgbClr val="034EA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grpSp>
            <p:nvGrpSpPr>
              <p:cNvPr id="8" name="Group 26"/>
              <p:cNvGrpSpPr/>
              <p:nvPr/>
            </p:nvGrpSpPr>
            <p:grpSpPr bwMode="auto">
              <a:xfrm>
                <a:off x="4998751" y="2166682"/>
                <a:ext cx="228478" cy="223844"/>
                <a:chOff x="0" y="0"/>
                <a:chExt cx="581" cy="573"/>
              </a:xfrm>
              <a:solidFill>
                <a:schemeClr val="bg1"/>
              </a:solidFill>
            </p:grpSpPr>
            <p:sp>
              <p:nvSpPr>
                <p:cNvPr id="27" name="Freeform: Shape 27"/>
                <p:cNvSpPr/>
                <p:nvPr/>
              </p:nvSpPr>
              <p:spPr bwMode="auto">
                <a:xfrm>
                  <a:off x="256" y="0"/>
                  <a:ext cx="72" cy="181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1600" h="21600">
                      <a:moveTo>
                        <a:pt x="10799" y="0"/>
                      </a:moveTo>
                      <a:cubicBezTo>
                        <a:pt x="4833" y="0"/>
                        <a:pt x="0" y="1476"/>
                        <a:pt x="0" y="3295"/>
                      </a:cubicBezTo>
                      <a:lnTo>
                        <a:pt x="0" y="18305"/>
                      </a:lnTo>
                      <a:cubicBezTo>
                        <a:pt x="0" y="20125"/>
                        <a:pt x="4833" y="21600"/>
                        <a:pt x="10799" y="21600"/>
                      </a:cubicBezTo>
                      <a:cubicBezTo>
                        <a:pt x="16762" y="21600"/>
                        <a:pt x="21600" y="20125"/>
                        <a:pt x="21600" y="18305"/>
                      </a:cubicBezTo>
                      <a:lnTo>
                        <a:pt x="21600" y="3295"/>
                      </a:lnTo>
                      <a:cubicBezTo>
                        <a:pt x="21600" y="1476"/>
                        <a:pt x="16762" y="0"/>
                        <a:pt x="10799" y="0"/>
                      </a:cubicBezTo>
                      <a:close/>
                      <a:moveTo>
                        <a:pt x="10799" y="0"/>
                      </a:moveTo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28" name="Freeform: Shape 28"/>
                <p:cNvSpPr/>
                <p:nvPr/>
              </p:nvSpPr>
              <p:spPr bwMode="auto">
                <a:xfrm>
                  <a:off x="256" y="392"/>
                  <a:ext cx="72" cy="181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1600" h="21600">
                      <a:moveTo>
                        <a:pt x="10799" y="0"/>
                      </a:moveTo>
                      <a:cubicBezTo>
                        <a:pt x="4833" y="0"/>
                        <a:pt x="0" y="1476"/>
                        <a:pt x="0" y="3295"/>
                      </a:cubicBezTo>
                      <a:lnTo>
                        <a:pt x="0" y="18305"/>
                      </a:lnTo>
                      <a:cubicBezTo>
                        <a:pt x="0" y="20125"/>
                        <a:pt x="4833" y="21600"/>
                        <a:pt x="10799" y="21600"/>
                      </a:cubicBezTo>
                      <a:cubicBezTo>
                        <a:pt x="16762" y="21600"/>
                        <a:pt x="21600" y="20125"/>
                        <a:pt x="21600" y="18305"/>
                      </a:cubicBezTo>
                      <a:lnTo>
                        <a:pt x="21600" y="3295"/>
                      </a:lnTo>
                      <a:cubicBezTo>
                        <a:pt x="21600" y="1476"/>
                        <a:pt x="16762" y="0"/>
                        <a:pt x="10799" y="0"/>
                      </a:cubicBezTo>
                      <a:close/>
                      <a:moveTo>
                        <a:pt x="10799" y="0"/>
                      </a:moveTo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29" name="Freeform: Shape 29"/>
                <p:cNvSpPr/>
                <p:nvPr/>
              </p:nvSpPr>
              <p:spPr bwMode="auto">
                <a:xfrm>
                  <a:off x="400" y="248"/>
                  <a:ext cx="181" cy="72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1600" h="21600">
                      <a:moveTo>
                        <a:pt x="18305" y="0"/>
                      </a:moveTo>
                      <a:lnTo>
                        <a:pt x="3295" y="0"/>
                      </a:lnTo>
                      <a:cubicBezTo>
                        <a:pt x="1475" y="0"/>
                        <a:pt x="0" y="4834"/>
                        <a:pt x="0" y="10798"/>
                      </a:cubicBezTo>
                      <a:cubicBezTo>
                        <a:pt x="0" y="16762"/>
                        <a:pt x="1475" y="21600"/>
                        <a:pt x="3295" y="21600"/>
                      </a:cubicBezTo>
                      <a:lnTo>
                        <a:pt x="18305" y="21600"/>
                      </a:lnTo>
                      <a:cubicBezTo>
                        <a:pt x="20124" y="21600"/>
                        <a:pt x="21600" y="16762"/>
                        <a:pt x="21600" y="10798"/>
                      </a:cubicBezTo>
                      <a:cubicBezTo>
                        <a:pt x="21600" y="4834"/>
                        <a:pt x="20124" y="0"/>
                        <a:pt x="18305" y="0"/>
                      </a:cubicBezTo>
                      <a:close/>
                      <a:moveTo>
                        <a:pt x="18305" y="0"/>
                      </a:moveTo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30" name="Freeform: Shape 30"/>
                <p:cNvSpPr/>
                <p:nvPr/>
              </p:nvSpPr>
              <p:spPr bwMode="auto">
                <a:xfrm>
                  <a:off x="0" y="248"/>
                  <a:ext cx="181" cy="72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1600" h="21600">
                      <a:moveTo>
                        <a:pt x="21600" y="10798"/>
                      </a:moveTo>
                      <a:cubicBezTo>
                        <a:pt x="21600" y="4834"/>
                        <a:pt x="20124" y="0"/>
                        <a:pt x="18304" y="0"/>
                      </a:cubicBezTo>
                      <a:lnTo>
                        <a:pt x="3295" y="0"/>
                      </a:lnTo>
                      <a:cubicBezTo>
                        <a:pt x="1475" y="0"/>
                        <a:pt x="0" y="4834"/>
                        <a:pt x="0" y="10798"/>
                      </a:cubicBezTo>
                      <a:cubicBezTo>
                        <a:pt x="0" y="16762"/>
                        <a:pt x="1475" y="21600"/>
                        <a:pt x="3295" y="21600"/>
                      </a:cubicBezTo>
                      <a:lnTo>
                        <a:pt x="18304" y="21600"/>
                      </a:lnTo>
                      <a:cubicBezTo>
                        <a:pt x="20124" y="21600"/>
                        <a:pt x="21600" y="16764"/>
                        <a:pt x="21600" y="10798"/>
                      </a:cubicBezTo>
                      <a:close/>
                      <a:moveTo>
                        <a:pt x="21600" y="10798"/>
                      </a:moveTo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31" name="Freeform: Shape 31"/>
                <p:cNvSpPr/>
                <p:nvPr/>
              </p:nvSpPr>
              <p:spPr bwMode="auto">
                <a:xfrm>
                  <a:off x="352" y="64"/>
                  <a:ext cx="153" cy="153"/>
                </a:xfrm>
                <a:custGeom>
                  <a:avLst/>
                  <a:gdLst>
                    <a:gd name="T0" fmla="*/ 0 w 20488"/>
                    <a:gd name="T1" fmla="*/ 0 h 20489"/>
                    <a:gd name="T2" fmla="*/ 0 w 20488"/>
                    <a:gd name="T3" fmla="*/ 0 h 20489"/>
                    <a:gd name="T4" fmla="*/ 0 w 20488"/>
                    <a:gd name="T5" fmla="*/ 0 h 20489"/>
                    <a:gd name="T6" fmla="*/ 0 w 20488"/>
                    <a:gd name="T7" fmla="*/ 0 h 20489"/>
                    <a:gd name="T8" fmla="*/ 0 w 20488"/>
                    <a:gd name="T9" fmla="*/ 0 h 20489"/>
                    <a:gd name="T10" fmla="*/ 0 w 20488"/>
                    <a:gd name="T11" fmla="*/ 0 h 20489"/>
                    <a:gd name="T12" fmla="*/ 0 w 20488"/>
                    <a:gd name="T13" fmla="*/ 0 h 20489"/>
                    <a:gd name="T14" fmla="*/ 0 w 20488"/>
                    <a:gd name="T15" fmla="*/ 0 h 2048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0488" h="20489">
                      <a:moveTo>
                        <a:pt x="7697" y="19601"/>
                      </a:moveTo>
                      <a:lnTo>
                        <a:pt x="19601" y="7697"/>
                      </a:lnTo>
                      <a:cubicBezTo>
                        <a:pt x="21044" y="6253"/>
                        <a:pt x="20690" y="3557"/>
                        <a:pt x="18809" y="1678"/>
                      </a:cubicBezTo>
                      <a:cubicBezTo>
                        <a:pt x="16928" y="-203"/>
                        <a:pt x="14234" y="-555"/>
                        <a:pt x="12792" y="887"/>
                      </a:cubicBezTo>
                      <a:lnTo>
                        <a:pt x="888" y="12791"/>
                      </a:lnTo>
                      <a:cubicBezTo>
                        <a:pt x="-556" y="14235"/>
                        <a:pt x="-202" y="16928"/>
                        <a:pt x="1679" y="18809"/>
                      </a:cubicBezTo>
                      <a:cubicBezTo>
                        <a:pt x="3558" y="20690"/>
                        <a:pt x="6252" y="21045"/>
                        <a:pt x="7697" y="19601"/>
                      </a:cubicBezTo>
                      <a:close/>
                      <a:moveTo>
                        <a:pt x="7697" y="19601"/>
                      </a:moveTo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32" name="Freeform: Shape 32"/>
                <p:cNvSpPr/>
                <p:nvPr/>
              </p:nvSpPr>
              <p:spPr bwMode="auto">
                <a:xfrm>
                  <a:off x="72" y="344"/>
                  <a:ext cx="153" cy="153"/>
                </a:xfrm>
                <a:custGeom>
                  <a:avLst/>
                  <a:gdLst>
                    <a:gd name="T0" fmla="*/ 0 w 20489"/>
                    <a:gd name="T1" fmla="*/ 0 h 20488"/>
                    <a:gd name="T2" fmla="*/ 0 w 20489"/>
                    <a:gd name="T3" fmla="*/ 0 h 20488"/>
                    <a:gd name="T4" fmla="*/ 0 w 20489"/>
                    <a:gd name="T5" fmla="*/ 0 h 20488"/>
                    <a:gd name="T6" fmla="*/ 0 w 20489"/>
                    <a:gd name="T7" fmla="*/ 0 h 20488"/>
                    <a:gd name="T8" fmla="*/ 0 w 20489"/>
                    <a:gd name="T9" fmla="*/ 0 h 20488"/>
                    <a:gd name="T10" fmla="*/ 0 w 20489"/>
                    <a:gd name="T11" fmla="*/ 0 h 20488"/>
                    <a:gd name="T12" fmla="*/ 0 w 20489"/>
                    <a:gd name="T13" fmla="*/ 0 h 20488"/>
                    <a:gd name="T14" fmla="*/ 0 w 20489"/>
                    <a:gd name="T15" fmla="*/ 0 h 2048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0489" h="20488">
                      <a:moveTo>
                        <a:pt x="12792" y="888"/>
                      </a:moveTo>
                      <a:lnTo>
                        <a:pt x="888" y="12792"/>
                      </a:lnTo>
                      <a:cubicBezTo>
                        <a:pt x="-556" y="14236"/>
                        <a:pt x="-202" y="16929"/>
                        <a:pt x="1679" y="18809"/>
                      </a:cubicBezTo>
                      <a:cubicBezTo>
                        <a:pt x="3558" y="20689"/>
                        <a:pt x="6253" y="21044"/>
                        <a:pt x="7697" y="19601"/>
                      </a:cubicBezTo>
                      <a:lnTo>
                        <a:pt x="19601" y="7697"/>
                      </a:lnTo>
                      <a:cubicBezTo>
                        <a:pt x="21044" y="6254"/>
                        <a:pt x="20690" y="3559"/>
                        <a:pt x="18810" y="1679"/>
                      </a:cubicBezTo>
                      <a:cubicBezTo>
                        <a:pt x="16929" y="-203"/>
                        <a:pt x="14235" y="-556"/>
                        <a:pt x="12792" y="888"/>
                      </a:cubicBezTo>
                      <a:close/>
                      <a:moveTo>
                        <a:pt x="12792" y="888"/>
                      </a:moveTo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33" name="Freeform: Shape 33"/>
                <p:cNvSpPr/>
                <p:nvPr/>
              </p:nvSpPr>
              <p:spPr bwMode="auto">
                <a:xfrm>
                  <a:off x="352" y="344"/>
                  <a:ext cx="153" cy="153"/>
                </a:xfrm>
                <a:custGeom>
                  <a:avLst/>
                  <a:gdLst>
                    <a:gd name="T0" fmla="*/ 0 w 20489"/>
                    <a:gd name="T1" fmla="*/ 0 h 20489"/>
                    <a:gd name="T2" fmla="*/ 0 w 20489"/>
                    <a:gd name="T3" fmla="*/ 0 h 20489"/>
                    <a:gd name="T4" fmla="*/ 0 w 20489"/>
                    <a:gd name="T5" fmla="*/ 0 h 20489"/>
                    <a:gd name="T6" fmla="*/ 0 w 20489"/>
                    <a:gd name="T7" fmla="*/ 0 h 20489"/>
                    <a:gd name="T8" fmla="*/ 0 w 20489"/>
                    <a:gd name="T9" fmla="*/ 0 h 20489"/>
                    <a:gd name="T10" fmla="*/ 0 w 20489"/>
                    <a:gd name="T11" fmla="*/ 0 h 20489"/>
                    <a:gd name="T12" fmla="*/ 0 w 20489"/>
                    <a:gd name="T13" fmla="*/ 0 h 20489"/>
                    <a:gd name="T14" fmla="*/ 0 w 20489"/>
                    <a:gd name="T15" fmla="*/ 0 h 2048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0489" h="20489">
                      <a:moveTo>
                        <a:pt x="7696" y="888"/>
                      </a:moveTo>
                      <a:cubicBezTo>
                        <a:pt x="6251" y="-556"/>
                        <a:pt x="3559" y="-202"/>
                        <a:pt x="1679" y="1678"/>
                      </a:cubicBezTo>
                      <a:cubicBezTo>
                        <a:pt x="-201" y="3558"/>
                        <a:pt x="-556" y="6251"/>
                        <a:pt x="888" y="7697"/>
                      </a:cubicBezTo>
                      <a:lnTo>
                        <a:pt x="12792" y="19601"/>
                      </a:lnTo>
                      <a:cubicBezTo>
                        <a:pt x="14236" y="21044"/>
                        <a:pt x="16932" y="20690"/>
                        <a:pt x="18811" y="18810"/>
                      </a:cubicBezTo>
                      <a:cubicBezTo>
                        <a:pt x="20691" y="16929"/>
                        <a:pt x="21044" y="14236"/>
                        <a:pt x="19601" y="12793"/>
                      </a:cubicBezTo>
                      <a:lnTo>
                        <a:pt x="7696" y="888"/>
                      </a:lnTo>
                      <a:close/>
                      <a:moveTo>
                        <a:pt x="7696" y="888"/>
                      </a:moveTo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34" name="Freeform: Shape 34"/>
                <p:cNvSpPr/>
                <p:nvPr/>
              </p:nvSpPr>
              <p:spPr bwMode="auto">
                <a:xfrm>
                  <a:off x="71" y="71"/>
                  <a:ext cx="154" cy="154"/>
                </a:xfrm>
                <a:custGeom>
                  <a:avLst/>
                  <a:gdLst>
                    <a:gd name="T0" fmla="*/ 0 w 20489"/>
                    <a:gd name="T1" fmla="*/ 0 h 20489"/>
                    <a:gd name="T2" fmla="*/ 0 w 20489"/>
                    <a:gd name="T3" fmla="*/ 0 h 20489"/>
                    <a:gd name="T4" fmla="*/ 0 w 20489"/>
                    <a:gd name="T5" fmla="*/ 0 h 20489"/>
                    <a:gd name="T6" fmla="*/ 0 w 20489"/>
                    <a:gd name="T7" fmla="*/ 0 h 20489"/>
                    <a:gd name="T8" fmla="*/ 0 w 20489"/>
                    <a:gd name="T9" fmla="*/ 0 h 20489"/>
                    <a:gd name="T10" fmla="*/ 0 w 20489"/>
                    <a:gd name="T11" fmla="*/ 0 h 20489"/>
                    <a:gd name="T12" fmla="*/ 0 w 20489"/>
                    <a:gd name="T13" fmla="*/ 0 h 20489"/>
                    <a:gd name="T14" fmla="*/ 0 w 20489"/>
                    <a:gd name="T15" fmla="*/ 0 h 2048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0489" h="20489">
                      <a:moveTo>
                        <a:pt x="12792" y="19602"/>
                      </a:moveTo>
                      <a:cubicBezTo>
                        <a:pt x="14235" y="21045"/>
                        <a:pt x="16930" y="20691"/>
                        <a:pt x="18811" y="18810"/>
                      </a:cubicBezTo>
                      <a:cubicBezTo>
                        <a:pt x="20691" y="16930"/>
                        <a:pt x="21044" y="14236"/>
                        <a:pt x="19601" y="12793"/>
                      </a:cubicBezTo>
                      <a:lnTo>
                        <a:pt x="7696" y="888"/>
                      </a:lnTo>
                      <a:cubicBezTo>
                        <a:pt x="6252" y="-555"/>
                        <a:pt x="3560" y="-202"/>
                        <a:pt x="1679" y="1679"/>
                      </a:cubicBezTo>
                      <a:cubicBezTo>
                        <a:pt x="-201" y="3559"/>
                        <a:pt x="-556" y="6254"/>
                        <a:pt x="887" y="7697"/>
                      </a:cubicBezTo>
                      <a:lnTo>
                        <a:pt x="12792" y="19602"/>
                      </a:lnTo>
                      <a:close/>
                      <a:moveTo>
                        <a:pt x="12792" y="19602"/>
                      </a:moveTo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</p:grpSp>
        </p:grpSp>
        <p:sp>
          <p:nvSpPr>
            <p:cNvPr id="23" name="TextBox 35"/>
            <p:cNvSpPr txBox="1"/>
            <p:nvPr/>
          </p:nvSpPr>
          <p:spPr>
            <a:xfrm>
              <a:off x="5594500" y="2056574"/>
              <a:ext cx="3492500" cy="441960"/>
            </a:xfrm>
            <a:prstGeom prst="rect">
              <a:avLst/>
            </a:prstGeom>
            <a:noFill/>
          </p:spPr>
          <p:txBody>
            <a:bodyPr wrap="none" lIns="0" tIns="0" rIns="0" bIns="0" anchor="ctr" anchorCtr="0"/>
            <a:lstStyle/>
            <a:p>
              <a:r>
                <a:rPr lang="zh-CN" altLang="en-US" sz="16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培训内容</a:t>
              </a:r>
              <a:endParaRPr lang="zh-CN" altLang="en-US" sz="16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TextBox 40"/>
            <p:cNvSpPr txBox="1"/>
            <p:nvPr/>
          </p:nvSpPr>
          <p:spPr>
            <a:xfrm>
              <a:off x="5594500" y="3171633"/>
              <a:ext cx="3395134" cy="513927"/>
            </a:xfrm>
            <a:prstGeom prst="rect">
              <a:avLst/>
            </a:prstGeom>
            <a:noFill/>
          </p:spPr>
          <p:txBody>
            <a:bodyPr wrap="none" lIns="0" tIns="0" rIns="0" bIns="0" anchor="ctr" anchorCtr="0">
              <a:normAutofit/>
            </a:bodyPr>
            <a:lstStyle/>
            <a:p>
              <a:pPr algn="l"/>
              <a:r>
                <a:rPr lang="zh-CN" altLang="en-US" sz="16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现金二开报表</a:t>
              </a:r>
              <a:endParaRPr lang="zh-CN" altLang="en-US" sz="16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endParaRPr lang="zh-CN" altLang="en-US" sz="16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TextBox 43"/>
            <p:cNvSpPr txBox="1"/>
            <p:nvPr/>
          </p:nvSpPr>
          <p:spPr>
            <a:xfrm>
              <a:off x="5594500" y="4030153"/>
              <a:ext cx="3296074" cy="559647"/>
            </a:xfrm>
            <a:prstGeom prst="rect">
              <a:avLst/>
            </a:prstGeom>
            <a:noFill/>
          </p:spPr>
          <p:txBody>
            <a:bodyPr wrap="none" lIns="0" tIns="0" rIns="0" bIns="0" anchor="ctr" anchorCtr="0"/>
            <a:lstStyle/>
            <a:p>
              <a:pPr algn="l"/>
              <a:r>
                <a:rPr lang="zh-CN" sz="16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银行对账</a:t>
              </a:r>
              <a:endParaRPr lang="zh-CN" sz="16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TextBox 46"/>
            <p:cNvSpPr txBox="1"/>
            <p:nvPr/>
          </p:nvSpPr>
          <p:spPr>
            <a:xfrm>
              <a:off x="5594499" y="4945399"/>
              <a:ext cx="3407834" cy="559647"/>
            </a:xfrm>
            <a:prstGeom prst="rect">
              <a:avLst/>
            </a:prstGeom>
            <a:noFill/>
          </p:spPr>
          <p:txBody>
            <a:bodyPr wrap="none" lIns="0" tIns="0" rIns="0" bIns="0" anchor="ctr" anchorCtr="0"/>
            <a:lstStyle/>
            <a:p>
              <a:r>
                <a:rPr lang="zh-CN" altLang="en-US" sz="16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提问环节</a:t>
              </a:r>
              <a:endParaRPr lang="zh-CN" altLang="en-US" sz="16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8" name="矩形 2"/>
          <p:cNvSpPr/>
          <p:nvPr/>
        </p:nvSpPr>
        <p:spPr>
          <a:xfrm>
            <a:off x="-3204864" y="1635646"/>
            <a:ext cx="5364088" cy="1152122"/>
          </a:xfrm>
          <a:custGeom>
            <a:avLst/>
            <a:gdLst>
              <a:gd name="connsiteX0" fmla="*/ 0 w 5364088"/>
              <a:gd name="connsiteY0" fmla="*/ 0 h 1152122"/>
              <a:gd name="connsiteX1" fmla="*/ 5364088 w 5364088"/>
              <a:gd name="connsiteY1" fmla="*/ 0 h 1152122"/>
              <a:gd name="connsiteX2" fmla="*/ 5364088 w 5364088"/>
              <a:gd name="connsiteY2" fmla="*/ 1152122 h 1152122"/>
              <a:gd name="connsiteX3" fmla="*/ 0 w 5364088"/>
              <a:gd name="connsiteY3" fmla="*/ 1152122 h 1152122"/>
              <a:gd name="connsiteX4" fmla="*/ 0 w 5364088"/>
              <a:gd name="connsiteY4" fmla="*/ 0 h 1152122"/>
              <a:gd name="connsiteX0-1" fmla="*/ 0 w 5364088"/>
              <a:gd name="connsiteY0-2" fmla="*/ 0 h 1152122"/>
              <a:gd name="connsiteX1-3" fmla="*/ 5364088 w 5364088"/>
              <a:gd name="connsiteY1-4" fmla="*/ 0 h 1152122"/>
              <a:gd name="connsiteX2-5" fmla="*/ 4790650 w 5364088"/>
              <a:gd name="connsiteY2-6" fmla="*/ 1136623 h 1152122"/>
              <a:gd name="connsiteX3-7" fmla="*/ 0 w 5364088"/>
              <a:gd name="connsiteY3-8" fmla="*/ 1152122 h 1152122"/>
              <a:gd name="connsiteX4-9" fmla="*/ 0 w 5364088"/>
              <a:gd name="connsiteY4-10" fmla="*/ 0 h 1152122"/>
              <a:gd name="connsiteX0-11" fmla="*/ 0 w 5364088"/>
              <a:gd name="connsiteY0-12" fmla="*/ 0 h 1152122"/>
              <a:gd name="connsiteX1-13" fmla="*/ 5364088 w 5364088"/>
              <a:gd name="connsiteY1-14" fmla="*/ 0 h 1152122"/>
              <a:gd name="connsiteX2-15" fmla="*/ 4759654 w 5364088"/>
              <a:gd name="connsiteY2-16" fmla="*/ 1136623 h 1152122"/>
              <a:gd name="connsiteX3-17" fmla="*/ 0 w 5364088"/>
              <a:gd name="connsiteY3-18" fmla="*/ 1152122 h 1152122"/>
              <a:gd name="connsiteX4-19" fmla="*/ 0 w 5364088"/>
              <a:gd name="connsiteY4-20" fmla="*/ 0 h 115212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5364088" h="1152122">
                <a:moveTo>
                  <a:pt x="0" y="0"/>
                </a:moveTo>
                <a:lnTo>
                  <a:pt x="5364088" y="0"/>
                </a:lnTo>
                <a:lnTo>
                  <a:pt x="4759654" y="1136623"/>
                </a:lnTo>
                <a:lnTo>
                  <a:pt x="0" y="1152122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矩形 2"/>
          <p:cNvSpPr/>
          <p:nvPr/>
        </p:nvSpPr>
        <p:spPr>
          <a:xfrm>
            <a:off x="-1970942" y="2286746"/>
            <a:ext cx="5364088" cy="1164822"/>
          </a:xfrm>
          <a:custGeom>
            <a:avLst/>
            <a:gdLst>
              <a:gd name="connsiteX0" fmla="*/ 0 w 5364088"/>
              <a:gd name="connsiteY0" fmla="*/ 0 h 1152122"/>
              <a:gd name="connsiteX1" fmla="*/ 5364088 w 5364088"/>
              <a:gd name="connsiteY1" fmla="*/ 0 h 1152122"/>
              <a:gd name="connsiteX2" fmla="*/ 5364088 w 5364088"/>
              <a:gd name="connsiteY2" fmla="*/ 1152122 h 1152122"/>
              <a:gd name="connsiteX3" fmla="*/ 0 w 5364088"/>
              <a:gd name="connsiteY3" fmla="*/ 1152122 h 1152122"/>
              <a:gd name="connsiteX4" fmla="*/ 0 w 5364088"/>
              <a:gd name="connsiteY4" fmla="*/ 0 h 1152122"/>
              <a:gd name="connsiteX0-1" fmla="*/ 0 w 5364088"/>
              <a:gd name="connsiteY0-2" fmla="*/ 0 h 1152122"/>
              <a:gd name="connsiteX1-3" fmla="*/ 5364088 w 5364088"/>
              <a:gd name="connsiteY1-4" fmla="*/ 0 h 1152122"/>
              <a:gd name="connsiteX2-5" fmla="*/ 4790650 w 5364088"/>
              <a:gd name="connsiteY2-6" fmla="*/ 1136623 h 1152122"/>
              <a:gd name="connsiteX3-7" fmla="*/ 0 w 5364088"/>
              <a:gd name="connsiteY3-8" fmla="*/ 1152122 h 1152122"/>
              <a:gd name="connsiteX4-9" fmla="*/ 0 w 5364088"/>
              <a:gd name="connsiteY4-10" fmla="*/ 0 h 1152122"/>
              <a:gd name="connsiteX0-11" fmla="*/ 0 w 5364088"/>
              <a:gd name="connsiteY0-12" fmla="*/ 0 h 1152122"/>
              <a:gd name="connsiteX1-13" fmla="*/ 5364088 w 5364088"/>
              <a:gd name="connsiteY1-14" fmla="*/ 0 h 1152122"/>
              <a:gd name="connsiteX2-15" fmla="*/ 4759654 w 5364088"/>
              <a:gd name="connsiteY2-16" fmla="*/ 1136623 h 1152122"/>
              <a:gd name="connsiteX3-17" fmla="*/ 0 w 5364088"/>
              <a:gd name="connsiteY3-18" fmla="*/ 1152122 h 1152122"/>
              <a:gd name="connsiteX4-19" fmla="*/ 0 w 5364088"/>
              <a:gd name="connsiteY4-20" fmla="*/ 0 h 1152122"/>
              <a:gd name="connsiteX0-21" fmla="*/ 0 w 5364088"/>
              <a:gd name="connsiteY0-22" fmla="*/ 12700 h 1164822"/>
              <a:gd name="connsiteX1-23" fmla="*/ 5364088 w 5364088"/>
              <a:gd name="connsiteY1-24" fmla="*/ 0 h 1164822"/>
              <a:gd name="connsiteX2-25" fmla="*/ 4759654 w 5364088"/>
              <a:gd name="connsiteY2-26" fmla="*/ 1149323 h 1164822"/>
              <a:gd name="connsiteX3-27" fmla="*/ 0 w 5364088"/>
              <a:gd name="connsiteY3-28" fmla="*/ 1164822 h 1164822"/>
              <a:gd name="connsiteX4-29" fmla="*/ 0 w 5364088"/>
              <a:gd name="connsiteY4-30" fmla="*/ 12700 h 116482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5364088" h="1164822">
                <a:moveTo>
                  <a:pt x="0" y="12700"/>
                </a:moveTo>
                <a:lnTo>
                  <a:pt x="5364088" y="0"/>
                </a:lnTo>
                <a:lnTo>
                  <a:pt x="4759654" y="1149323"/>
                </a:lnTo>
                <a:lnTo>
                  <a:pt x="0" y="1164822"/>
                </a:lnTo>
                <a:lnTo>
                  <a:pt x="0" y="1270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" name="Group 5"/>
          <p:cNvGrpSpPr/>
          <p:nvPr/>
        </p:nvGrpSpPr>
        <p:grpSpPr>
          <a:xfrm>
            <a:off x="1200003" y="2645497"/>
            <a:ext cx="959221" cy="579863"/>
            <a:chOff x="5555940" y="620209"/>
            <a:chExt cx="1278961" cy="773150"/>
          </a:xfrm>
        </p:grpSpPr>
        <p:sp>
          <p:nvSpPr>
            <p:cNvPr id="46" name="TextBox 2"/>
            <p:cNvSpPr txBox="1"/>
            <p:nvPr/>
          </p:nvSpPr>
          <p:spPr>
            <a:xfrm>
              <a:off x="5555940" y="620209"/>
              <a:ext cx="1278961" cy="492443"/>
            </a:xfrm>
            <a:prstGeom prst="rect">
              <a:avLst/>
            </a:prstGeom>
            <a:noFill/>
          </p:spPr>
          <p:txBody>
            <a:bodyPr wrap="square" lIns="0" tIns="0" rIns="0" bIns="0">
              <a:normAutofit fontScale="62500"/>
            </a:bodyPr>
            <a:lstStyle/>
            <a:p>
              <a:pPr algn="ctr"/>
              <a:r>
                <a:rPr lang="zh-CN" altLang="en-US" sz="3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目   录</a:t>
              </a:r>
              <a:endPara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7" name="TextBox 3"/>
            <p:cNvSpPr txBox="1"/>
            <p:nvPr/>
          </p:nvSpPr>
          <p:spPr>
            <a:xfrm>
              <a:off x="5555940" y="1116360"/>
              <a:ext cx="1269578" cy="276999"/>
            </a:xfrm>
            <a:prstGeom prst="rect">
              <a:avLst/>
            </a:prstGeom>
            <a:noFill/>
          </p:spPr>
          <p:txBody>
            <a:bodyPr wrap="none" lIns="0" tIns="0" rIns="0" bIns="0">
              <a:normAutofit fontScale="92500" lnSpcReduction="20000"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</a:rPr>
                <a:t>CONTENTS</a:t>
              </a:r>
              <a:endParaRPr lang="en-US" altLang="zh-CN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52" name="直接连接符 51"/>
          <p:cNvCxnSpPr/>
          <p:nvPr/>
        </p:nvCxnSpPr>
        <p:spPr>
          <a:xfrm flipH="1">
            <a:off x="2296295" y="0"/>
            <a:ext cx="978603" cy="1856172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接连接符 52"/>
          <p:cNvCxnSpPr/>
          <p:nvPr/>
        </p:nvCxnSpPr>
        <p:spPr>
          <a:xfrm flipH="1">
            <a:off x="2132147" y="1483353"/>
            <a:ext cx="1930331" cy="366137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96225" y="3451225"/>
            <a:ext cx="1358900" cy="18021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0">
        <p:fade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  <p:bldLst>
      <p:bldP spid="48" grpId="0" animBg="1"/>
      <p:bldP spid="5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"/>
          <p:cNvSpPr/>
          <p:nvPr/>
        </p:nvSpPr>
        <p:spPr>
          <a:xfrm>
            <a:off x="1714364" y="2286746"/>
            <a:ext cx="5364088" cy="1164822"/>
          </a:xfrm>
          <a:custGeom>
            <a:avLst/>
            <a:gdLst>
              <a:gd name="connsiteX0" fmla="*/ 0 w 5364088"/>
              <a:gd name="connsiteY0" fmla="*/ 0 h 1152122"/>
              <a:gd name="connsiteX1" fmla="*/ 5364088 w 5364088"/>
              <a:gd name="connsiteY1" fmla="*/ 0 h 1152122"/>
              <a:gd name="connsiteX2" fmla="*/ 5364088 w 5364088"/>
              <a:gd name="connsiteY2" fmla="*/ 1152122 h 1152122"/>
              <a:gd name="connsiteX3" fmla="*/ 0 w 5364088"/>
              <a:gd name="connsiteY3" fmla="*/ 1152122 h 1152122"/>
              <a:gd name="connsiteX4" fmla="*/ 0 w 5364088"/>
              <a:gd name="connsiteY4" fmla="*/ 0 h 1152122"/>
              <a:gd name="connsiteX0-1" fmla="*/ 0 w 5364088"/>
              <a:gd name="connsiteY0-2" fmla="*/ 0 h 1152122"/>
              <a:gd name="connsiteX1-3" fmla="*/ 5364088 w 5364088"/>
              <a:gd name="connsiteY1-4" fmla="*/ 0 h 1152122"/>
              <a:gd name="connsiteX2-5" fmla="*/ 4790650 w 5364088"/>
              <a:gd name="connsiteY2-6" fmla="*/ 1136623 h 1152122"/>
              <a:gd name="connsiteX3-7" fmla="*/ 0 w 5364088"/>
              <a:gd name="connsiteY3-8" fmla="*/ 1152122 h 1152122"/>
              <a:gd name="connsiteX4-9" fmla="*/ 0 w 5364088"/>
              <a:gd name="connsiteY4-10" fmla="*/ 0 h 1152122"/>
              <a:gd name="connsiteX0-11" fmla="*/ 0 w 5364088"/>
              <a:gd name="connsiteY0-12" fmla="*/ 0 h 1152122"/>
              <a:gd name="connsiteX1-13" fmla="*/ 5364088 w 5364088"/>
              <a:gd name="connsiteY1-14" fmla="*/ 0 h 1152122"/>
              <a:gd name="connsiteX2-15" fmla="*/ 4759654 w 5364088"/>
              <a:gd name="connsiteY2-16" fmla="*/ 1136623 h 1152122"/>
              <a:gd name="connsiteX3-17" fmla="*/ 0 w 5364088"/>
              <a:gd name="connsiteY3-18" fmla="*/ 1152122 h 1152122"/>
              <a:gd name="connsiteX4-19" fmla="*/ 0 w 5364088"/>
              <a:gd name="connsiteY4-20" fmla="*/ 0 h 1152122"/>
              <a:gd name="connsiteX0-21" fmla="*/ 0 w 5364088"/>
              <a:gd name="connsiteY0-22" fmla="*/ 12700 h 1164822"/>
              <a:gd name="connsiteX1-23" fmla="*/ 5364088 w 5364088"/>
              <a:gd name="connsiteY1-24" fmla="*/ 0 h 1164822"/>
              <a:gd name="connsiteX2-25" fmla="*/ 4759654 w 5364088"/>
              <a:gd name="connsiteY2-26" fmla="*/ 1149323 h 1164822"/>
              <a:gd name="connsiteX3-27" fmla="*/ 0 w 5364088"/>
              <a:gd name="connsiteY3-28" fmla="*/ 1164822 h 1164822"/>
              <a:gd name="connsiteX4-29" fmla="*/ 0 w 5364088"/>
              <a:gd name="connsiteY4-30" fmla="*/ 12700 h 116482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5364088" h="1164822">
                <a:moveTo>
                  <a:pt x="0" y="12700"/>
                </a:moveTo>
                <a:lnTo>
                  <a:pt x="5364088" y="0"/>
                </a:lnTo>
                <a:lnTo>
                  <a:pt x="4759654" y="1149323"/>
                </a:lnTo>
                <a:lnTo>
                  <a:pt x="0" y="1164822"/>
                </a:lnTo>
                <a:lnTo>
                  <a:pt x="0" y="12700"/>
                </a:lnTo>
                <a:close/>
              </a:path>
            </a:pathLst>
          </a:cu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"/>
          <p:cNvSpPr/>
          <p:nvPr/>
        </p:nvSpPr>
        <p:spPr>
          <a:xfrm>
            <a:off x="-2340768" y="1483218"/>
            <a:ext cx="7888411" cy="2097604"/>
          </a:xfrm>
          <a:custGeom>
            <a:avLst/>
            <a:gdLst>
              <a:gd name="connsiteX0" fmla="*/ 0 w 5364088"/>
              <a:gd name="connsiteY0" fmla="*/ 0 h 1152122"/>
              <a:gd name="connsiteX1" fmla="*/ 5364088 w 5364088"/>
              <a:gd name="connsiteY1" fmla="*/ 0 h 1152122"/>
              <a:gd name="connsiteX2" fmla="*/ 5364088 w 5364088"/>
              <a:gd name="connsiteY2" fmla="*/ 1152122 h 1152122"/>
              <a:gd name="connsiteX3" fmla="*/ 0 w 5364088"/>
              <a:gd name="connsiteY3" fmla="*/ 1152122 h 1152122"/>
              <a:gd name="connsiteX4" fmla="*/ 0 w 5364088"/>
              <a:gd name="connsiteY4" fmla="*/ 0 h 1152122"/>
              <a:gd name="connsiteX0-1" fmla="*/ 0 w 5364088"/>
              <a:gd name="connsiteY0-2" fmla="*/ 0 h 1152122"/>
              <a:gd name="connsiteX1-3" fmla="*/ 5364088 w 5364088"/>
              <a:gd name="connsiteY1-4" fmla="*/ 0 h 1152122"/>
              <a:gd name="connsiteX2-5" fmla="*/ 4790650 w 5364088"/>
              <a:gd name="connsiteY2-6" fmla="*/ 1136623 h 1152122"/>
              <a:gd name="connsiteX3-7" fmla="*/ 0 w 5364088"/>
              <a:gd name="connsiteY3-8" fmla="*/ 1152122 h 1152122"/>
              <a:gd name="connsiteX4-9" fmla="*/ 0 w 5364088"/>
              <a:gd name="connsiteY4-10" fmla="*/ 0 h 1152122"/>
              <a:gd name="connsiteX0-11" fmla="*/ 0 w 5364088"/>
              <a:gd name="connsiteY0-12" fmla="*/ 0 h 1152122"/>
              <a:gd name="connsiteX1-13" fmla="*/ 5364088 w 5364088"/>
              <a:gd name="connsiteY1-14" fmla="*/ 0 h 1152122"/>
              <a:gd name="connsiteX2-15" fmla="*/ 4759654 w 5364088"/>
              <a:gd name="connsiteY2-16" fmla="*/ 1136623 h 1152122"/>
              <a:gd name="connsiteX3-17" fmla="*/ 0 w 5364088"/>
              <a:gd name="connsiteY3-18" fmla="*/ 1152122 h 1152122"/>
              <a:gd name="connsiteX4-19" fmla="*/ 0 w 5364088"/>
              <a:gd name="connsiteY4-20" fmla="*/ 0 h 115212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5364088" h="1152122">
                <a:moveTo>
                  <a:pt x="0" y="0"/>
                </a:moveTo>
                <a:lnTo>
                  <a:pt x="5364088" y="0"/>
                </a:lnTo>
                <a:lnTo>
                  <a:pt x="4759654" y="1136623"/>
                </a:lnTo>
                <a:lnTo>
                  <a:pt x="0" y="1152122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33"/>
          <p:cNvSpPr txBox="1"/>
          <p:nvPr/>
        </p:nvSpPr>
        <p:spPr>
          <a:xfrm>
            <a:off x="1289358" y="2122391"/>
            <a:ext cx="4093935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/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培训内容</a:t>
            </a:r>
            <a:endParaRPr lang="zh-CN" altLang="en-US" sz="3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1331595" y="2787650"/>
            <a:ext cx="187261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文本框 20" descr="e7d195523061f1c0c8c9ef2b4c47b9232c7d3c1aa29fc33cC35E69D0959227FEE46513058567BC4DFCDEC239794EE7F7D54C53BFAAED1E91F0142CACD1DBF61753822421AB78C025DC4BB29C14829EC7958081C093AE18BE12860807EF136105AA5915B6E1FC903132893A29C0D20F58B8483A3290107E264C17A103AC8D0961565853DA444ACA86"/>
          <p:cNvSpPr txBox="1"/>
          <p:nvPr/>
        </p:nvSpPr>
        <p:spPr>
          <a:xfrm>
            <a:off x="5093779" y="2330872"/>
            <a:ext cx="122982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6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0" name="直接连接符 29"/>
          <p:cNvCxnSpPr/>
          <p:nvPr/>
        </p:nvCxnSpPr>
        <p:spPr>
          <a:xfrm flipH="1">
            <a:off x="5708691" y="0"/>
            <a:ext cx="978603" cy="1856172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 flipH="1">
            <a:off x="6013186" y="1483353"/>
            <a:ext cx="1930331" cy="366137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0">
        <p:fade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  <p:bldLst>
      <p:bldP spid="28" grpId="0" animBg="1"/>
      <p:bldP spid="26" grpId="0" bldLvl="0" animBg="1"/>
      <p:bldP spid="9" grpId="0"/>
      <p:bldP spid="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7"/>
          <p:cNvGrpSpPr/>
          <p:nvPr/>
        </p:nvGrpSpPr>
        <p:grpSpPr bwMode="auto">
          <a:xfrm>
            <a:off x="2261037" y="1309752"/>
            <a:ext cx="865250" cy="866272"/>
            <a:chOff x="0" y="0"/>
            <a:chExt cx="1403797" cy="1403797"/>
          </a:xfrm>
          <a:solidFill>
            <a:srgbClr val="FFC000"/>
          </a:solidFill>
        </p:grpSpPr>
        <p:sp>
          <p:nvSpPr>
            <p:cNvPr id="7" name="椭圆 8"/>
            <p:cNvSpPr>
              <a:spLocks noChangeArrowheads="1"/>
            </p:cNvSpPr>
            <p:nvPr/>
          </p:nvSpPr>
          <p:spPr bwMode="auto">
            <a:xfrm>
              <a:off x="0" y="0"/>
              <a:ext cx="1403797" cy="140379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anchor="ctr"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zh-CN" sz="800" dirty="0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  <a:sym typeface="方正兰亭黑_GBK" panose="02000000000000000000" pitchFamily="2" charset="-122"/>
              </a:endParaRPr>
            </a:p>
          </p:txBody>
        </p:sp>
        <p:grpSp>
          <p:nvGrpSpPr>
            <p:cNvPr id="8" name="组合 9"/>
            <p:cNvGrpSpPr/>
            <p:nvPr/>
          </p:nvGrpSpPr>
          <p:grpSpPr bwMode="auto">
            <a:xfrm>
              <a:off x="486136" y="362881"/>
              <a:ext cx="392888" cy="661931"/>
              <a:chOff x="0" y="0"/>
              <a:chExt cx="292099" cy="492124"/>
            </a:xfrm>
            <a:grpFill/>
          </p:grpSpPr>
          <p:sp>
            <p:nvSpPr>
              <p:cNvPr id="9" name="Freeform 15"/>
              <p:cNvSpPr>
                <a:spLocks noEditPoints="1" noChangeArrowheads="1"/>
              </p:cNvSpPr>
              <p:nvPr/>
            </p:nvSpPr>
            <p:spPr bwMode="auto">
              <a:xfrm>
                <a:off x="0" y="0"/>
                <a:ext cx="292099" cy="492124"/>
              </a:xfrm>
              <a:custGeom>
                <a:avLst/>
                <a:gdLst>
                  <a:gd name="T0" fmla="*/ 0 w 166"/>
                  <a:gd name="T1" fmla="*/ 2147483647 h 280"/>
                  <a:gd name="T2" fmla="*/ 2147483647 w 166"/>
                  <a:gd name="T3" fmla="*/ 2147483647 h 280"/>
                  <a:gd name="T4" fmla="*/ 2147483647 w 166"/>
                  <a:gd name="T5" fmla="*/ 2147483647 h 280"/>
                  <a:gd name="T6" fmla="*/ 2147483647 w 166"/>
                  <a:gd name="T7" fmla="*/ 2147483647 h 280"/>
                  <a:gd name="T8" fmla="*/ 2147483647 w 166"/>
                  <a:gd name="T9" fmla="*/ 2147483647 h 280"/>
                  <a:gd name="T10" fmla="*/ 2147483647 w 166"/>
                  <a:gd name="T11" fmla="*/ 2147483647 h 280"/>
                  <a:gd name="T12" fmla="*/ 2147483647 w 166"/>
                  <a:gd name="T13" fmla="*/ 2147483647 h 280"/>
                  <a:gd name="T14" fmla="*/ 2147483647 w 166"/>
                  <a:gd name="T15" fmla="*/ 2147483647 h 280"/>
                  <a:gd name="T16" fmla="*/ 2147483647 w 166"/>
                  <a:gd name="T17" fmla="*/ 2147483647 h 280"/>
                  <a:gd name="T18" fmla="*/ 0 w 166"/>
                  <a:gd name="T19" fmla="*/ 2147483647 h 280"/>
                  <a:gd name="T20" fmla="*/ 0 w 166"/>
                  <a:gd name="T21" fmla="*/ 2147483647 h 280"/>
                  <a:gd name="T22" fmla="*/ 0 w 166"/>
                  <a:gd name="T23" fmla="*/ 2147483647 h 280"/>
                  <a:gd name="T24" fmla="*/ 0 w 166"/>
                  <a:gd name="T25" fmla="*/ 0 h 280"/>
                  <a:gd name="T26" fmla="*/ 2147483647 w 166"/>
                  <a:gd name="T27" fmla="*/ 0 h 280"/>
                  <a:gd name="T28" fmla="*/ 2147483647 w 166"/>
                  <a:gd name="T29" fmla="*/ 2147483647 h 280"/>
                  <a:gd name="T30" fmla="*/ 2147483647 w 166"/>
                  <a:gd name="T31" fmla="*/ 2147483647 h 280"/>
                  <a:gd name="T32" fmla="*/ 2147483647 w 166"/>
                  <a:gd name="T33" fmla="*/ 2147483647 h 280"/>
                  <a:gd name="T34" fmla="*/ 2147483647 w 166"/>
                  <a:gd name="T35" fmla="*/ 2147483647 h 280"/>
                  <a:gd name="T36" fmla="*/ 2147483647 w 166"/>
                  <a:gd name="T37" fmla="*/ 2147483647 h 280"/>
                  <a:gd name="T38" fmla="*/ 2147483647 w 166"/>
                  <a:gd name="T39" fmla="*/ 2147483647 h 280"/>
                  <a:gd name="T40" fmla="*/ 2147483647 w 166"/>
                  <a:gd name="T41" fmla="*/ 2147483647 h 280"/>
                  <a:gd name="T42" fmla="*/ 0 w 166"/>
                  <a:gd name="T43" fmla="*/ 2147483647 h 280"/>
                  <a:gd name="T44" fmla="*/ 0 w 166"/>
                  <a:gd name="T45" fmla="*/ 0 h 28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66"/>
                  <a:gd name="T70" fmla="*/ 0 h 280"/>
                  <a:gd name="T71" fmla="*/ 166 w 166"/>
                  <a:gd name="T72" fmla="*/ 280 h 280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66" h="280">
                    <a:moveTo>
                      <a:pt x="0" y="280"/>
                    </a:moveTo>
                    <a:lnTo>
                      <a:pt x="166" y="280"/>
                    </a:lnTo>
                    <a:lnTo>
                      <a:pt x="166" y="268"/>
                    </a:lnTo>
                    <a:lnTo>
                      <a:pt x="164" y="264"/>
                    </a:lnTo>
                    <a:lnTo>
                      <a:pt x="160" y="262"/>
                    </a:lnTo>
                    <a:lnTo>
                      <a:pt x="6" y="262"/>
                    </a:lnTo>
                    <a:lnTo>
                      <a:pt x="2" y="264"/>
                    </a:lnTo>
                    <a:lnTo>
                      <a:pt x="0" y="268"/>
                    </a:lnTo>
                    <a:lnTo>
                      <a:pt x="0" y="280"/>
                    </a:lnTo>
                    <a:close/>
                    <a:moveTo>
                      <a:pt x="0" y="0"/>
                    </a:moveTo>
                    <a:lnTo>
                      <a:pt x="166" y="0"/>
                    </a:lnTo>
                    <a:lnTo>
                      <a:pt x="166" y="12"/>
                    </a:lnTo>
                    <a:lnTo>
                      <a:pt x="164" y="16"/>
                    </a:lnTo>
                    <a:lnTo>
                      <a:pt x="160" y="18"/>
                    </a:lnTo>
                    <a:lnTo>
                      <a:pt x="6" y="18"/>
                    </a:lnTo>
                    <a:lnTo>
                      <a:pt x="2" y="16"/>
                    </a:lnTo>
                    <a:lnTo>
                      <a:pt x="0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1100" dirty="0">
                  <a:solidFill>
                    <a:schemeClr val="bg1">
                      <a:lumMod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10" name="Freeform 16"/>
              <p:cNvSpPr>
                <a:spLocks noEditPoints="1" noChangeArrowheads="1"/>
              </p:cNvSpPr>
              <p:nvPr/>
            </p:nvSpPr>
            <p:spPr bwMode="auto">
              <a:xfrm>
                <a:off x="23812" y="46039"/>
                <a:ext cx="244476" cy="400050"/>
              </a:xfrm>
              <a:custGeom>
                <a:avLst/>
                <a:gdLst>
                  <a:gd name="T0" fmla="*/ 2147483647 w 138"/>
                  <a:gd name="T1" fmla="*/ 2147483647 h 228"/>
                  <a:gd name="T2" fmla="*/ 2147483647 w 138"/>
                  <a:gd name="T3" fmla="*/ 2147483647 h 228"/>
                  <a:gd name="T4" fmla="*/ 2147483647 w 138"/>
                  <a:gd name="T5" fmla="*/ 2147483647 h 228"/>
                  <a:gd name="T6" fmla="*/ 2147483647 w 138"/>
                  <a:gd name="T7" fmla="*/ 2147483647 h 228"/>
                  <a:gd name="T8" fmla="*/ 2147483647 w 138"/>
                  <a:gd name="T9" fmla="*/ 2147483647 h 228"/>
                  <a:gd name="T10" fmla="*/ 2147483647 w 138"/>
                  <a:gd name="T11" fmla="*/ 2147483647 h 228"/>
                  <a:gd name="T12" fmla="*/ 2147483647 w 138"/>
                  <a:gd name="T13" fmla="*/ 2147483647 h 228"/>
                  <a:gd name="T14" fmla="*/ 2147483647 w 138"/>
                  <a:gd name="T15" fmla="*/ 2147483647 h 228"/>
                  <a:gd name="T16" fmla="*/ 2147483647 w 138"/>
                  <a:gd name="T17" fmla="*/ 2147483647 h 228"/>
                  <a:gd name="T18" fmla="*/ 2147483647 w 138"/>
                  <a:gd name="T19" fmla="*/ 2147483647 h 228"/>
                  <a:gd name="T20" fmla="*/ 0 w 138"/>
                  <a:gd name="T21" fmla="*/ 2147483647 h 228"/>
                  <a:gd name="T22" fmla="*/ 0 w 138"/>
                  <a:gd name="T23" fmla="*/ 2147483647 h 228"/>
                  <a:gd name="T24" fmla="*/ 2147483647 w 138"/>
                  <a:gd name="T25" fmla="*/ 2147483647 h 228"/>
                  <a:gd name="T26" fmla="*/ 2147483647 w 138"/>
                  <a:gd name="T27" fmla="*/ 2147483647 h 228"/>
                  <a:gd name="T28" fmla="*/ 2147483647 w 138"/>
                  <a:gd name="T29" fmla="*/ 2147483647 h 228"/>
                  <a:gd name="T30" fmla="*/ 2147483647 w 138"/>
                  <a:gd name="T31" fmla="*/ 2147483647 h 228"/>
                  <a:gd name="T32" fmla="*/ 2147483647 w 138"/>
                  <a:gd name="T33" fmla="*/ 2147483647 h 228"/>
                  <a:gd name="T34" fmla="*/ 2147483647 w 138"/>
                  <a:gd name="T35" fmla="*/ 2147483647 h 228"/>
                  <a:gd name="T36" fmla="*/ 2147483647 w 138"/>
                  <a:gd name="T37" fmla="*/ 2147483647 h 228"/>
                  <a:gd name="T38" fmla="*/ 0 w 138"/>
                  <a:gd name="T39" fmla="*/ 2147483647 h 228"/>
                  <a:gd name="T40" fmla="*/ 2147483647 w 138"/>
                  <a:gd name="T41" fmla="*/ 0 h 228"/>
                  <a:gd name="T42" fmla="*/ 2147483647 w 138"/>
                  <a:gd name="T43" fmla="*/ 2147483647 h 228"/>
                  <a:gd name="T44" fmla="*/ 2147483647 w 138"/>
                  <a:gd name="T45" fmla="*/ 2147483647 h 228"/>
                  <a:gd name="T46" fmla="*/ 2147483647 w 138"/>
                  <a:gd name="T47" fmla="*/ 2147483647 h 228"/>
                  <a:gd name="T48" fmla="*/ 2147483647 w 138"/>
                  <a:gd name="T49" fmla="*/ 2147483647 h 228"/>
                  <a:gd name="T50" fmla="*/ 2147483647 w 138"/>
                  <a:gd name="T51" fmla="*/ 2147483647 h 228"/>
                  <a:gd name="T52" fmla="*/ 2147483647 w 138"/>
                  <a:gd name="T53" fmla="*/ 2147483647 h 228"/>
                  <a:gd name="T54" fmla="*/ 2147483647 w 138"/>
                  <a:gd name="T55" fmla="*/ 2147483647 h 228"/>
                  <a:gd name="T56" fmla="*/ 2147483647 w 138"/>
                  <a:gd name="T57" fmla="*/ 2147483647 h 228"/>
                  <a:gd name="T58" fmla="*/ 2147483647 w 138"/>
                  <a:gd name="T59" fmla="*/ 2147483647 h 228"/>
                  <a:gd name="T60" fmla="*/ 2147483647 w 138"/>
                  <a:gd name="T61" fmla="*/ 2147483647 h 228"/>
                  <a:gd name="T62" fmla="*/ 2147483647 w 138"/>
                  <a:gd name="T63" fmla="*/ 0 h 228"/>
                  <a:gd name="T64" fmla="*/ 2147483647 w 138"/>
                  <a:gd name="T65" fmla="*/ 2147483647 h 228"/>
                  <a:gd name="T66" fmla="*/ 2147483647 w 138"/>
                  <a:gd name="T67" fmla="*/ 2147483647 h 228"/>
                  <a:gd name="T68" fmla="*/ 2147483647 w 138"/>
                  <a:gd name="T69" fmla="*/ 2147483647 h 228"/>
                  <a:gd name="T70" fmla="*/ 2147483647 w 138"/>
                  <a:gd name="T71" fmla="*/ 2147483647 h 228"/>
                  <a:gd name="T72" fmla="*/ 2147483647 w 138"/>
                  <a:gd name="T73" fmla="*/ 2147483647 h 228"/>
                  <a:gd name="T74" fmla="*/ 2147483647 w 138"/>
                  <a:gd name="T75" fmla="*/ 2147483647 h 228"/>
                  <a:gd name="T76" fmla="*/ 2147483647 w 138"/>
                  <a:gd name="T77" fmla="*/ 2147483647 h 228"/>
                  <a:gd name="T78" fmla="*/ 2147483647 w 138"/>
                  <a:gd name="T79" fmla="*/ 2147483647 h 228"/>
                  <a:gd name="T80" fmla="*/ 2147483647 w 138"/>
                  <a:gd name="T81" fmla="*/ 2147483647 h 228"/>
                  <a:gd name="T82" fmla="*/ 2147483647 w 138"/>
                  <a:gd name="T83" fmla="*/ 2147483647 h 228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38"/>
                  <a:gd name="T127" fmla="*/ 0 h 228"/>
                  <a:gd name="T128" fmla="*/ 138 w 138"/>
                  <a:gd name="T129" fmla="*/ 228 h 228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38" h="228">
                    <a:moveTo>
                      <a:pt x="14" y="0"/>
                    </a:moveTo>
                    <a:lnTo>
                      <a:pt x="14" y="50"/>
                    </a:lnTo>
                    <a:lnTo>
                      <a:pt x="14" y="58"/>
                    </a:lnTo>
                    <a:lnTo>
                      <a:pt x="16" y="66"/>
                    </a:lnTo>
                    <a:lnTo>
                      <a:pt x="20" y="70"/>
                    </a:lnTo>
                    <a:lnTo>
                      <a:pt x="24" y="76"/>
                    </a:lnTo>
                    <a:lnTo>
                      <a:pt x="48" y="96"/>
                    </a:lnTo>
                    <a:lnTo>
                      <a:pt x="56" y="104"/>
                    </a:lnTo>
                    <a:lnTo>
                      <a:pt x="58" y="110"/>
                    </a:lnTo>
                    <a:lnTo>
                      <a:pt x="58" y="114"/>
                    </a:lnTo>
                    <a:lnTo>
                      <a:pt x="56" y="122"/>
                    </a:lnTo>
                    <a:lnTo>
                      <a:pt x="48" y="132"/>
                    </a:lnTo>
                    <a:lnTo>
                      <a:pt x="24" y="152"/>
                    </a:lnTo>
                    <a:lnTo>
                      <a:pt x="20" y="156"/>
                    </a:lnTo>
                    <a:lnTo>
                      <a:pt x="16" y="162"/>
                    </a:lnTo>
                    <a:lnTo>
                      <a:pt x="14" y="168"/>
                    </a:lnTo>
                    <a:lnTo>
                      <a:pt x="14" y="176"/>
                    </a:lnTo>
                    <a:lnTo>
                      <a:pt x="14" y="228"/>
                    </a:lnTo>
                    <a:lnTo>
                      <a:pt x="0" y="228"/>
                    </a:lnTo>
                    <a:lnTo>
                      <a:pt x="0" y="172"/>
                    </a:lnTo>
                    <a:lnTo>
                      <a:pt x="0" y="162"/>
                    </a:lnTo>
                    <a:lnTo>
                      <a:pt x="2" y="154"/>
                    </a:lnTo>
                    <a:lnTo>
                      <a:pt x="8" y="148"/>
                    </a:lnTo>
                    <a:lnTo>
                      <a:pt x="14" y="142"/>
                    </a:lnTo>
                    <a:lnTo>
                      <a:pt x="36" y="122"/>
                    </a:lnTo>
                    <a:lnTo>
                      <a:pt x="40" y="118"/>
                    </a:lnTo>
                    <a:lnTo>
                      <a:pt x="42" y="114"/>
                    </a:lnTo>
                    <a:lnTo>
                      <a:pt x="40" y="110"/>
                    </a:lnTo>
                    <a:lnTo>
                      <a:pt x="36" y="106"/>
                    </a:lnTo>
                    <a:lnTo>
                      <a:pt x="14" y="86"/>
                    </a:lnTo>
                    <a:lnTo>
                      <a:pt x="8" y="80"/>
                    </a:lnTo>
                    <a:lnTo>
                      <a:pt x="2" y="72"/>
                    </a:lnTo>
                    <a:lnTo>
                      <a:pt x="0" y="66"/>
                    </a:lnTo>
                    <a:lnTo>
                      <a:pt x="0" y="56"/>
                    </a:lnTo>
                    <a:lnTo>
                      <a:pt x="0" y="0"/>
                    </a:lnTo>
                    <a:lnTo>
                      <a:pt x="14" y="0"/>
                    </a:lnTo>
                    <a:close/>
                    <a:moveTo>
                      <a:pt x="124" y="228"/>
                    </a:moveTo>
                    <a:lnTo>
                      <a:pt x="124" y="176"/>
                    </a:lnTo>
                    <a:lnTo>
                      <a:pt x="124" y="168"/>
                    </a:lnTo>
                    <a:lnTo>
                      <a:pt x="122" y="162"/>
                    </a:lnTo>
                    <a:lnTo>
                      <a:pt x="118" y="156"/>
                    </a:lnTo>
                    <a:lnTo>
                      <a:pt x="114" y="152"/>
                    </a:lnTo>
                    <a:lnTo>
                      <a:pt x="90" y="132"/>
                    </a:lnTo>
                    <a:lnTo>
                      <a:pt x="82" y="122"/>
                    </a:lnTo>
                    <a:lnTo>
                      <a:pt x="80" y="114"/>
                    </a:lnTo>
                    <a:lnTo>
                      <a:pt x="80" y="110"/>
                    </a:lnTo>
                    <a:lnTo>
                      <a:pt x="82" y="104"/>
                    </a:lnTo>
                    <a:lnTo>
                      <a:pt x="90" y="96"/>
                    </a:lnTo>
                    <a:lnTo>
                      <a:pt x="114" y="76"/>
                    </a:lnTo>
                    <a:lnTo>
                      <a:pt x="118" y="70"/>
                    </a:lnTo>
                    <a:lnTo>
                      <a:pt x="122" y="66"/>
                    </a:lnTo>
                    <a:lnTo>
                      <a:pt x="124" y="58"/>
                    </a:lnTo>
                    <a:lnTo>
                      <a:pt x="124" y="50"/>
                    </a:lnTo>
                    <a:lnTo>
                      <a:pt x="124" y="0"/>
                    </a:lnTo>
                    <a:lnTo>
                      <a:pt x="138" y="0"/>
                    </a:lnTo>
                    <a:lnTo>
                      <a:pt x="138" y="56"/>
                    </a:lnTo>
                    <a:lnTo>
                      <a:pt x="138" y="66"/>
                    </a:lnTo>
                    <a:lnTo>
                      <a:pt x="136" y="72"/>
                    </a:lnTo>
                    <a:lnTo>
                      <a:pt x="132" y="80"/>
                    </a:lnTo>
                    <a:lnTo>
                      <a:pt x="124" y="86"/>
                    </a:lnTo>
                    <a:lnTo>
                      <a:pt x="102" y="106"/>
                    </a:lnTo>
                    <a:lnTo>
                      <a:pt x="98" y="110"/>
                    </a:lnTo>
                    <a:lnTo>
                      <a:pt x="96" y="114"/>
                    </a:lnTo>
                    <a:lnTo>
                      <a:pt x="98" y="118"/>
                    </a:lnTo>
                    <a:lnTo>
                      <a:pt x="102" y="122"/>
                    </a:lnTo>
                    <a:lnTo>
                      <a:pt x="124" y="142"/>
                    </a:lnTo>
                    <a:lnTo>
                      <a:pt x="132" y="148"/>
                    </a:lnTo>
                    <a:lnTo>
                      <a:pt x="136" y="154"/>
                    </a:lnTo>
                    <a:lnTo>
                      <a:pt x="138" y="162"/>
                    </a:lnTo>
                    <a:lnTo>
                      <a:pt x="138" y="172"/>
                    </a:lnTo>
                    <a:lnTo>
                      <a:pt x="138" y="228"/>
                    </a:lnTo>
                    <a:lnTo>
                      <a:pt x="124" y="22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1100" dirty="0">
                  <a:solidFill>
                    <a:schemeClr val="bg1">
                      <a:lumMod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11" name="Freeform 17"/>
              <p:cNvSpPr>
                <a:spLocks noChangeArrowheads="1"/>
              </p:cNvSpPr>
              <p:nvPr/>
            </p:nvSpPr>
            <p:spPr bwMode="auto">
              <a:xfrm>
                <a:off x="63499" y="166689"/>
                <a:ext cx="165100" cy="279400"/>
              </a:xfrm>
              <a:custGeom>
                <a:avLst/>
                <a:gdLst>
                  <a:gd name="T0" fmla="*/ 0 w 94"/>
                  <a:gd name="T1" fmla="*/ 2147483647 h 160"/>
                  <a:gd name="T2" fmla="*/ 2147483647 w 94"/>
                  <a:gd name="T3" fmla="*/ 2147483647 h 160"/>
                  <a:gd name="T4" fmla="*/ 2147483647 w 94"/>
                  <a:gd name="T5" fmla="*/ 2147483647 h 160"/>
                  <a:gd name="T6" fmla="*/ 2147483647 w 94"/>
                  <a:gd name="T7" fmla="*/ 2147483647 h 160"/>
                  <a:gd name="T8" fmla="*/ 2147483647 w 94"/>
                  <a:gd name="T9" fmla="*/ 2147483647 h 160"/>
                  <a:gd name="T10" fmla="*/ 2147483647 w 94"/>
                  <a:gd name="T11" fmla="*/ 2147483647 h 160"/>
                  <a:gd name="T12" fmla="*/ 2147483647 w 94"/>
                  <a:gd name="T13" fmla="*/ 2147483647 h 160"/>
                  <a:gd name="T14" fmla="*/ 2147483647 w 94"/>
                  <a:gd name="T15" fmla="*/ 2147483647 h 160"/>
                  <a:gd name="T16" fmla="*/ 2147483647 w 94"/>
                  <a:gd name="T17" fmla="*/ 2147483647 h 160"/>
                  <a:gd name="T18" fmla="*/ 2147483647 w 94"/>
                  <a:gd name="T19" fmla="*/ 2147483647 h 160"/>
                  <a:gd name="T20" fmla="*/ 2147483647 w 94"/>
                  <a:gd name="T21" fmla="*/ 2147483647 h 160"/>
                  <a:gd name="T22" fmla="*/ 2147483647 w 94"/>
                  <a:gd name="T23" fmla="*/ 2147483647 h 160"/>
                  <a:gd name="T24" fmla="*/ 2147483647 w 94"/>
                  <a:gd name="T25" fmla="*/ 2147483647 h 160"/>
                  <a:gd name="T26" fmla="*/ 2147483647 w 94"/>
                  <a:gd name="T27" fmla="*/ 2147483647 h 160"/>
                  <a:gd name="T28" fmla="*/ 2147483647 w 94"/>
                  <a:gd name="T29" fmla="*/ 2147483647 h 160"/>
                  <a:gd name="T30" fmla="*/ 2147483647 w 94"/>
                  <a:gd name="T31" fmla="*/ 2147483647 h 160"/>
                  <a:gd name="T32" fmla="*/ 2147483647 w 94"/>
                  <a:gd name="T33" fmla="*/ 2147483647 h 160"/>
                  <a:gd name="T34" fmla="*/ 2147483647 w 94"/>
                  <a:gd name="T35" fmla="*/ 0 h 160"/>
                  <a:gd name="T36" fmla="*/ 2147483647 w 94"/>
                  <a:gd name="T37" fmla="*/ 0 h 160"/>
                  <a:gd name="T38" fmla="*/ 2147483647 w 94"/>
                  <a:gd name="T39" fmla="*/ 0 h 160"/>
                  <a:gd name="T40" fmla="*/ 2147483647 w 94"/>
                  <a:gd name="T41" fmla="*/ 0 h 160"/>
                  <a:gd name="T42" fmla="*/ 2147483647 w 94"/>
                  <a:gd name="T43" fmla="*/ 2147483647 h 160"/>
                  <a:gd name="T44" fmla="*/ 2147483647 w 94"/>
                  <a:gd name="T45" fmla="*/ 2147483647 h 160"/>
                  <a:gd name="T46" fmla="*/ 2147483647 w 94"/>
                  <a:gd name="T47" fmla="*/ 2147483647 h 160"/>
                  <a:gd name="T48" fmla="*/ 2147483647 w 94"/>
                  <a:gd name="T49" fmla="*/ 2147483647 h 160"/>
                  <a:gd name="T50" fmla="*/ 2147483647 w 94"/>
                  <a:gd name="T51" fmla="*/ 2147483647 h 160"/>
                  <a:gd name="T52" fmla="*/ 2147483647 w 94"/>
                  <a:gd name="T53" fmla="*/ 2147483647 h 160"/>
                  <a:gd name="T54" fmla="*/ 2147483647 w 94"/>
                  <a:gd name="T55" fmla="*/ 2147483647 h 160"/>
                  <a:gd name="T56" fmla="*/ 2147483647 w 94"/>
                  <a:gd name="T57" fmla="*/ 2147483647 h 160"/>
                  <a:gd name="T58" fmla="*/ 2147483647 w 94"/>
                  <a:gd name="T59" fmla="*/ 2147483647 h 160"/>
                  <a:gd name="T60" fmla="*/ 2147483647 w 94"/>
                  <a:gd name="T61" fmla="*/ 2147483647 h 160"/>
                  <a:gd name="T62" fmla="*/ 2147483647 w 94"/>
                  <a:gd name="T63" fmla="*/ 2147483647 h 160"/>
                  <a:gd name="T64" fmla="*/ 2147483647 w 94"/>
                  <a:gd name="T65" fmla="*/ 2147483647 h 160"/>
                  <a:gd name="T66" fmla="*/ 0 w 94"/>
                  <a:gd name="T67" fmla="*/ 2147483647 h 160"/>
                  <a:gd name="T68" fmla="*/ 0 w 94"/>
                  <a:gd name="T69" fmla="*/ 2147483647 h 16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94"/>
                  <a:gd name="T106" fmla="*/ 0 h 160"/>
                  <a:gd name="T107" fmla="*/ 94 w 94"/>
                  <a:gd name="T108" fmla="*/ 160 h 160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94" h="160">
                    <a:moveTo>
                      <a:pt x="0" y="160"/>
                    </a:moveTo>
                    <a:lnTo>
                      <a:pt x="48" y="160"/>
                    </a:lnTo>
                    <a:lnTo>
                      <a:pt x="94" y="160"/>
                    </a:lnTo>
                    <a:lnTo>
                      <a:pt x="94" y="134"/>
                    </a:lnTo>
                    <a:lnTo>
                      <a:pt x="58" y="98"/>
                    </a:lnTo>
                    <a:lnTo>
                      <a:pt x="54" y="94"/>
                    </a:lnTo>
                    <a:lnTo>
                      <a:pt x="52" y="90"/>
                    </a:lnTo>
                    <a:lnTo>
                      <a:pt x="52" y="78"/>
                    </a:lnTo>
                    <a:lnTo>
                      <a:pt x="52" y="44"/>
                    </a:lnTo>
                    <a:lnTo>
                      <a:pt x="52" y="38"/>
                    </a:lnTo>
                    <a:lnTo>
                      <a:pt x="54" y="32"/>
                    </a:lnTo>
                    <a:lnTo>
                      <a:pt x="62" y="22"/>
                    </a:lnTo>
                    <a:lnTo>
                      <a:pt x="76" y="10"/>
                    </a:lnTo>
                    <a:lnTo>
                      <a:pt x="82" y="6"/>
                    </a:lnTo>
                    <a:lnTo>
                      <a:pt x="88" y="0"/>
                    </a:lnTo>
                    <a:lnTo>
                      <a:pt x="48" y="0"/>
                    </a:lnTo>
                    <a:lnTo>
                      <a:pt x="6" y="0"/>
                    </a:lnTo>
                    <a:lnTo>
                      <a:pt x="12" y="6"/>
                    </a:lnTo>
                    <a:lnTo>
                      <a:pt x="18" y="10"/>
                    </a:lnTo>
                    <a:lnTo>
                      <a:pt x="32" y="22"/>
                    </a:lnTo>
                    <a:lnTo>
                      <a:pt x="38" y="32"/>
                    </a:lnTo>
                    <a:lnTo>
                      <a:pt x="42" y="38"/>
                    </a:lnTo>
                    <a:lnTo>
                      <a:pt x="42" y="44"/>
                    </a:lnTo>
                    <a:lnTo>
                      <a:pt x="42" y="78"/>
                    </a:lnTo>
                    <a:lnTo>
                      <a:pt x="42" y="90"/>
                    </a:lnTo>
                    <a:lnTo>
                      <a:pt x="40" y="94"/>
                    </a:lnTo>
                    <a:lnTo>
                      <a:pt x="38" y="98"/>
                    </a:lnTo>
                    <a:lnTo>
                      <a:pt x="0" y="134"/>
                    </a:lnTo>
                    <a:lnTo>
                      <a:pt x="0" y="16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1100" dirty="0">
                  <a:solidFill>
                    <a:schemeClr val="bg1">
                      <a:lumMod val="50000"/>
                    </a:schemeClr>
                  </a:solidFill>
                  <a:latin typeface="+mn-ea"/>
                </a:endParaRPr>
              </a:p>
            </p:txBody>
          </p:sp>
        </p:grpSp>
      </p:grpSp>
      <p:grpSp>
        <p:nvGrpSpPr>
          <p:cNvPr id="20" name="组合 27"/>
          <p:cNvGrpSpPr/>
          <p:nvPr/>
        </p:nvGrpSpPr>
        <p:grpSpPr bwMode="auto">
          <a:xfrm>
            <a:off x="6096702" y="1304851"/>
            <a:ext cx="866272" cy="865250"/>
            <a:chOff x="0" y="0"/>
            <a:chExt cx="1403797" cy="1403797"/>
          </a:xfrm>
        </p:grpSpPr>
        <p:sp>
          <p:nvSpPr>
            <p:cNvPr id="21" name="椭圆 28"/>
            <p:cNvSpPr>
              <a:spLocks noChangeArrowheads="1"/>
            </p:cNvSpPr>
            <p:nvPr/>
          </p:nvSpPr>
          <p:spPr bwMode="auto">
            <a:xfrm>
              <a:off x="0" y="0"/>
              <a:ext cx="1403797" cy="1403797"/>
            </a:xfrm>
            <a:prstGeom prst="ellipse">
              <a:avLst/>
            </a:prstGeom>
            <a:solidFill>
              <a:srgbClr val="034EA2"/>
            </a:solidFill>
            <a:ln w="12700">
              <a:solidFill>
                <a:srgbClr val="034EA2"/>
              </a:solidFill>
              <a:bevel/>
            </a:ln>
          </p:spPr>
          <p:txBody>
            <a:bodyPr anchor="ctr"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zh-CN" sz="800" dirty="0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  <a:sym typeface="方正兰亭黑_GBK" panose="02000000000000000000" pitchFamily="2" charset="-122"/>
              </a:endParaRPr>
            </a:p>
          </p:txBody>
        </p:sp>
        <p:sp>
          <p:nvSpPr>
            <p:cNvPr id="22" name="Freeform 41"/>
            <p:cNvSpPr>
              <a:spLocks noEditPoints="1" noChangeArrowheads="1"/>
            </p:cNvSpPr>
            <p:nvPr/>
          </p:nvSpPr>
          <p:spPr bwMode="auto">
            <a:xfrm>
              <a:off x="363893" y="385180"/>
              <a:ext cx="661930" cy="531751"/>
            </a:xfrm>
            <a:custGeom>
              <a:avLst/>
              <a:gdLst>
                <a:gd name="T0" fmla="*/ 2147483647 w 72"/>
                <a:gd name="T1" fmla="*/ 2147483647 h 58"/>
                <a:gd name="T2" fmla="*/ 2147483647 w 72"/>
                <a:gd name="T3" fmla="*/ 2147483647 h 58"/>
                <a:gd name="T4" fmla="*/ 2147483647 w 72"/>
                <a:gd name="T5" fmla="*/ 2147483647 h 58"/>
                <a:gd name="T6" fmla="*/ 2147483647 w 72"/>
                <a:gd name="T7" fmla="*/ 2147483647 h 58"/>
                <a:gd name="T8" fmla="*/ 2147483647 w 72"/>
                <a:gd name="T9" fmla="*/ 2147483647 h 58"/>
                <a:gd name="T10" fmla="*/ 2147483647 w 72"/>
                <a:gd name="T11" fmla="*/ 0 h 58"/>
                <a:gd name="T12" fmla="*/ 2147483647 w 72"/>
                <a:gd name="T13" fmla="*/ 0 h 58"/>
                <a:gd name="T14" fmla="*/ 2147483647 w 72"/>
                <a:gd name="T15" fmla="*/ 2147483647 h 58"/>
                <a:gd name="T16" fmla="*/ 2147483647 w 72"/>
                <a:gd name="T17" fmla="*/ 2147483647 h 58"/>
                <a:gd name="T18" fmla="*/ 2147483647 w 72"/>
                <a:gd name="T19" fmla="*/ 2147483647 h 58"/>
                <a:gd name="T20" fmla="*/ 2147483647 w 72"/>
                <a:gd name="T21" fmla="*/ 2147483647 h 58"/>
                <a:gd name="T22" fmla="*/ 0 w 72"/>
                <a:gd name="T23" fmla="*/ 2147483647 h 58"/>
                <a:gd name="T24" fmla="*/ 0 w 72"/>
                <a:gd name="T25" fmla="*/ 2147483647 h 58"/>
                <a:gd name="T26" fmla="*/ 2147483647 w 72"/>
                <a:gd name="T27" fmla="*/ 2147483647 h 58"/>
                <a:gd name="T28" fmla="*/ 2147483647 w 72"/>
                <a:gd name="T29" fmla="*/ 2147483647 h 58"/>
                <a:gd name="T30" fmla="*/ 2147483647 w 72"/>
                <a:gd name="T31" fmla="*/ 2147483647 h 58"/>
                <a:gd name="T32" fmla="*/ 2147483647 w 72"/>
                <a:gd name="T33" fmla="*/ 2147483647 h 58"/>
                <a:gd name="T34" fmla="*/ 0 w 72"/>
                <a:gd name="T35" fmla="*/ 2147483647 h 58"/>
                <a:gd name="T36" fmla="*/ 2147483647 w 72"/>
                <a:gd name="T37" fmla="*/ 2147483647 h 58"/>
                <a:gd name="T38" fmla="*/ 2147483647 w 72"/>
                <a:gd name="T39" fmla="*/ 2147483647 h 58"/>
                <a:gd name="T40" fmla="*/ 2147483647 w 72"/>
                <a:gd name="T41" fmla="*/ 2147483647 h 58"/>
                <a:gd name="T42" fmla="*/ 2147483647 w 72"/>
                <a:gd name="T43" fmla="*/ 2147483647 h 58"/>
                <a:gd name="T44" fmla="*/ 2147483647 w 72"/>
                <a:gd name="T45" fmla="*/ 2147483647 h 58"/>
                <a:gd name="T46" fmla="*/ 2147483647 w 72"/>
                <a:gd name="T47" fmla="*/ 2147483647 h 58"/>
                <a:gd name="T48" fmla="*/ 2147483647 w 72"/>
                <a:gd name="T49" fmla="*/ 2147483647 h 58"/>
                <a:gd name="T50" fmla="*/ 2147483647 w 72"/>
                <a:gd name="T51" fmla="*/ 2147483647 h 58"/>
                <a:gd name="T52" fmla="*/ 2147483647 w 72"/>
                <a:gd name="T53" fmla="*/ 2147483647 h 58"/>
                <a:gd name="T54" fmla="*/ 2147483647 w 72"/>
                <a:gd name="T55" fmla="*/ 2147483647 h 58"/>
                <a:gd name="T56" fmla="*/ 2147483647 w 72"/>
                <a:gd name="T57" fmla="*/ 2147483647 h 58"/>
                <a:gd name="T58" fmla="*/ 2147483647 w 72"/>
                <a:gd name="T59" fmla="*/ 2147483647 h 58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72"/>
                <a:gd name="T91" fmla="*/ 0 h 58"/>
                <a:gd name="T92" fmla="*/ 72 w 72"/>
                <a:gd name="T93" fmla="*/ 58 h 58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72" h="58">
                  <a:moveTo>
                    <a:pt x="25" y="5"/>
                  </a:moveTo>
                  <a:cubicBezTo>
                    <a:pt x="48" y="5"/>
                    <a:pt x="48" y="5"/>
                    <a:pt x="48" y="5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53" y="11"/>
                    <a:pt x="53" y="11"/>
                    <a:pt x="53" y="11"/>
                  </a:cubicBezTo>
                  <a:cubicBezTo>
                    <a:pt x="53" y="4"/>
                    <a:pt x="53" y="4"/>
                    <a:pt x="53" y="4"/>
                  </a:cubicBezTo>
                  <a:cubicBezTo>
                    <a:pt x="53" y="2"/>
                    <a:pt x="51" y="0"/>
                    <a:pt x="48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2" y="0"/>
                    <a:pt x="20" y="2"/>
                    <a:pt x="20" y="4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5" y="11"/>
                    <a:pt x="25" y="11"/>
                    <a:pt x="25" y="11"/>
                  </a:cubicBezTo>
                  <a:lnTo>
                    <a:pt x="25" y="5"/>
                  </a:lnTo>
                  <a:close/>
                  <a:moveTo>
                    <a:pt x="0" y="19"/>
                  </a:moveTo>
                  <a:cubicBezTo>
                    <a:pt x="0" y="53"/>
                    <a:pt x="0" y="53"/>
                    <a:pt x="0" y="53"/>
                  </a:cubicBezTo>
                  <a:cubicBezTo>
                    <a:pt x="0" y="56"/>
                    <a:pt x="3" y="58"/>
                    <a:pt x="5" y="58"/>
                  </a:cubicBezTo>
                  <a:cubicBezTo>
                    <a:pt x="10" y="58"/>
                    <a:pt x="10" y="58"/>
                    <a:pt x="10" y="58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3" y="14"/>
                    <a:pt x="0" y="16"/>
                    <a:pt x="0" y="19"/>
                  </a:cubicBezTo>
                  <a:close/>
                  <a:moveTo>
                    <a:pt x="14" y="58"/>
                  </a:moveTo>
                  <a:cubicBezTo>
                    <a:pt x="59" y="58"/>
                    <a:pt x="59" y="58"/>
                    <a:pt x="59" y="58"/>
                  </a:cubicBezTo>
                  <a:cubicBezTo>
                    <a:pt x="59" y="14"/>
                    <a:pt x="59" y="14"/>
                    <a:pt x="59" y="14"/>
                  </a:cubicBezTo>
                  <a:cubicBezTo>
                    <a:pt x="14" y="14"/>
                    <a:pt x="14" y="14"/>
                    <a:pt x="14" y="14"/>
                  </a:cubicBezTo>
                  <a:lnTo>
                    <a:pt x="14" y="58"/>
                  </a:lnTo>
                  <a:close/>
                  <a:moveTo>
                    <a:pt x="67" y="14"/>
                  </a:moveTo>
                  <a:cubicBezTo>
                    <a:pt x="63" y="14"/>
                    <a:pt x="63" y="14"/>
                    <a:pt x="63" y="14"/>
                  </a:cubicBezTo>
                  <a:cubicBezTo>
                    <a:pt x="63" y="58"/>
                    <a:pt x="63" y="58"/>
                    <a:pt x="63" y="58"/>
                  </a:cubicBezTo>
                  <a:cubicBezTo>
                    <a:pt x="67" y="58"/>
                    <a:pt x="67" y="58"/>
                    <a:pt x="67" y="58"/>
                  </a:cubicBezTo>
                  <a:cubicBezTo>
                    <a:pt x="70" y="58"/>
                    <a:pt x="72" y="56"/>
                    <a:pt x="72" y="53"/>
                  </a:cubicBezTo>
                  <a:cubicBezTo>
                    <a:pt x="72" y="19"/>
                    <a:pt x="72" y="19"/>
                    <a:pt x="72" y="19"/>
                  </a:cubicBezTo>
                  <a:cubicBezTo>
                    <a:pt x="72" y="16"/>
                    <a:pt x="70" y="14"/>
                    <a:pt x="67" y="1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1100" dirty="0">
                <a:solidFill>
                  <a:schemeClr val="bg1">
                    <a:lumMod val="50000"/>
                  </a:schemeClr>
                </a:solidFill>
                <a:latin typeface="+mn-ea"/>
              </a:endParaRPr>
            </a:p>
          </p:txBody>
        </p:sp>
      </p:grpSp>
      <p:sp>
        <p:nvSpPr>
          <p:cNvPr id="24" name="文本框 18"/>
          <p:cNvSpPr txBox="1">
            <a:spLocks noChangeArrowheads="1"/>
          </p:cNvSpPr>
          <p:nvPr/>
        </p:nvSpPr>
        <p:spPr bwMode="auto">
          <a:xfrm>
            <a:off x="1494790" y="2439670"/>
            <a:ext cx="2632075" cy="375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现金二开报表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文本框 18"/>
          <p:cNvSpPr txBox="1">
            <a:spLocks noChangeArrowheads="1"/>
          </p:cNvSpPr>
          <p:nvPr/>
        </p:nvSpPr>
        <p:spPr bwMode="auto">
          <a:xfrm>
            <a:off x="5609413" y="2439826"/>
            <a:ext cx="1831784" cy="375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银行对账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圆角矩形 26"/>
          <p:cNvSpPr/>
          <p:nvPr/>
        </p:nvSpPr>
        <p:spPr>
          <a:xfrm>
            <a:off x="-276225" y="247650"/>
            <a:ext cx="2414905" cy="522605"/>
          </a:xfrm>
          <a:prstGeom prst="roundRect">
            <a:avLst>
              <a:gd name="adj" fmla="val 50000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163C46"/>
              </a:solidFill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212725" y="325120"/>
            <a:ext cx="18351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培训内容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35" name="文本框 34">
            <a:hlinkClick r:id="rId1" action="ppaction://hlinkfile"/>
          </p:cNvPr>
          <p:cNvSpPr txBox="1"/>
          <p:nvPr/>
        </p:nvSpPr>
        <p:spPr>
          <a:xfrm>
            <a:off x="2364105" y="3207385"/>
            <a:ext cx="16052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日报余额表（新）</a:t>
            </a: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2364105" y="3514090"/>
            <a:ext cx="8940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日报附表</a:t>
            </a: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8" name="五边形 37"/>
          <p:cNvSpPr/>
          <p:nvPr/>
        </p:nvSpPr>
        <p:spPr>
          <a:xfrm>
            <a:off x="2048510" y="3322955"/>
            <a:ext cx="288290" cy="75565"/>
          </a:xfrm>
          <a:prstGeom prst="homePlat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9" name="五边形 38"/>
          <p:cNvSpPr/>
          <p:nvPr/>
        </p:nvSpPr>
        <p:spPr>
          <a:xfrm>
            <a:off x="2048510" y="3936365"/>
            <a:ext cx="288290" cy="75565"/>
          </a:xfrm>
          <a:prstGeom prst="homePlat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1" name="文本框 40"/>
          <p:cNvSpPr txBox="1"/>
          <p:nvPr/>
        </p:nvSpPr>
        <p:spPr>
          <a:xfrm>
            <a:off x="6031865" y="3514090"/>
            <a:ext cx="8940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银行对账</a:t>
            </a: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6040755" y="3820795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余额调节表</a:t>
            </a:r>
            <a:endParaRPr lang="zh-CN" sz="1400">
              <a:solidFill>
                <a:schemeClr val="tx1">
                  <a:lumMod val="65000"/>
                  <a:lumOff val="35000"/>
                </a:scheme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44" name="五边形 43"/>
          <p:cNvSpPr/>
          <p:nvPr/>
        </p:nvSpPr>
        <p:spPr>
          <a:xfrm>
            <a:off x="5743575" y="3629660"/>
            <a:ext cx="288290" cy="75565"/>
          </a:xfrm>
          <a:prstGeom prst="homePlat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5" name="五边形 44"/>
          <p:cNvSpPr/>
          <p:nvPr/>
        </p:nvSpPr>
        <p:spPr>
          <a:xfrm>
            <a:off x="5725160" y="3936365"/>
            <a:ext cx="288290" cy="75565"/>
          </a:xfrm>
          <a:prstGeom prst="homePlat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2364105" y="3820795"/>
            <a:ext cx="1960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资金日报明细表（新）</a:t>
            </a: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4" name="五边形 13"/>
          <p:cNvSpPr/>
          <p:nvPr/>
        </p:nvSpPr>
        <p:spPr>
          <a:xfrm>
            <a:off x="2045970" y="3629660"/>
            <a:ext cx="288290" cy="75565"/>
          </a:xfrm>
          <a:prstGeom prst="homePlat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五边形 1"/>
          <p:cNvSpPr/>
          <p:nvPr/>
        </p:nvSpPr>
        <p:spPr>
          <a:xfrm>
            <a:off x="2048510" y="3018155"/>
            <a:ext cx="288290" cy="75565"/>
          </a:xfrm>
          <a:prstGeom prst="homePlat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文本框 3">
            <a:hlinkClick r:id="rId1" action="ppaction://hlinkfile"/>
          </p:cNvPr>
          <p:cNvSpPr txBox="1"/>
          <p:nvPr/>
        </p:nvSpPr>
        <p:spPr>
          <a:xfrm>
            <a:off x="2364105" y="2900680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实额与限额</a:t>
            </a: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050280" y="2900680"/>
            <a:ext cx="14274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对账账户初始化</a:t>
            </a: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059170" y="3207385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银行对账单</a:t>
            </a:r>
            <a:endParaRPr lang="zh-CN" sz="1400">
              <a:solidFill>
                <a:schemeClr val="tx1">
                  <a:lumMod val="65000"/>
                  <a:lumOff val="35000"/>
                </a:scheme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2" name="五边形 11"/>
          <p:cNvSpPr/>
          <p:nvPr/>
        </p:nvSpPr>
        <p:spPr>
          <a:xfrm>
            <a:off x="5761990" y="3016250"/>
            <a:ext cx="288290" cy="75565"/>
          </a:xfrm>
          <a:prstGeom prst="homePlat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5" name="五边形 14"/>
          <p:cNvSpPr/>
          <p:nvPr/>
        </p:nvSpPr>
        <p:spPr>
          <a:xfrm>
            <a:off x="5743575" y="3322955"/>
            <a:ext cx="288290" cy="75565"/>
          </a:xfrm>
          <a:prstGeom prst="homePlat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ransition spd="slow" advTm="0">
    <p:fade/>
  </p:transition>
  <p:timing>
    <p:tnLst>
      <p:par>
        <p:cTn id="1" dur="indefinite" restart="never" nodeType="tmRoot"/>
      </p:par>
    </p:tnLst>
    <p:bldLst>
      <p:bldP spid="24" grpId="0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"/>
          <p:cNvSpPr/>
          <p:nvPr/>
        </p:nvSpPr>
        <p:spPr>
          <a:xfrm>
            <a:off x="1714364" y="2286746"/>
            <a:ext cx="5364088" cy="1164822"/>
          </a:xfrm>
          <a:custGeom>
            <a:avLst/>
            <a:gdLst>
              <a:gd name="connsiteX0" fmla="*/ 0 w 5364088"/>
              <a:gd name="connsiteY0" fmla="*/ 0 h 1152122"/>
              <a:gd name="connsiteX1" fmla="*/ 5364088 w 5364088"/>
              <a:gd name="connsiteY1" fmla="*/ 0 h 1152122"/>
              <a:gd name="connsiteX2" fmla="*/ 5364088 w 5364088"/>
              <a:gd name="connsiteY2" fmla="*/ 1152122 h 1152122"/>
              <a:gd name="connsiteX3" fmla="*/ 0 w 5364088"/>
              <a:gd name="connsiteY3" fmla="*/ 1152122 h 1152122"/>
              <a:gd name="connsiteX4" fmla="*/ 0 w 5364088"/>
              <a:gd name="connsiteY4" fmla="*/ 0 h 1152122"/>
              <a:gd name="connsiteX0-1" fmla="*/ 0 w 5364088"/>
              <a:gd name="connsiteY0-2" fmla="*/ 0 h 1152122"/>
              <a:gd name="connsiteX1-3" fmla="*/ 5364088 w 5364088"/>
              <a:gd name="connsiteY1-4" fmla="*/ 0 h 1152122"/>
              <a:gd name="connsiteX2-5" fmla="*/ 4790650 w 5364088"/>
              <a:gd name="connsiteY2-6" fmla="*/ 1136623 h 1152122"/>
              <a:gd name="connsiteX3-7" fmla="*/ 0 w 5364088"/>
              <a:gd name="connsiteY3-8" fmla="*/ 1152122 h 1152122"/>
              <a:gd name="connsiteX4-9" fmla="*/ 0 w 5364088"/>
              <a:gd name="connsiteY4-10" fmla="*/ 0 h 1152122"/>
              <a:gd name="connsiteX0-11" fmla="*/ 0 w 5364088"/>
              <a:gd name="connsiteY0-12" fmla="*/ 0 h 1152122"/>
              <a:gd name="connsiteX1-13" fmla="*/ 5364088 w 5364088"/>
              <a:gd name="connsiteY1-14" fmla="*/ 0 h 1152122"/>
              <a:gd name="connsiteX2-15" fmla="*/ 4759654 w 5364088"/>
              <a:gd name="connsiteY2-16" fmla="*/ 1136623 h 1152122"/>
              <a:gd name="connsiteX3-17" fmla="*/ 0 w 5364088"/>
              <a:gd name="connsiteY3-18" fmla="*/ 1152122 h 1152122"/>
              <a:gd name="connsiteX4-19" fmla="*/ 0 w 5364088"/>
              <a:gd name="connsiteY4-20" fmla="*/ 0 h 1152122"/>
              <a:gd name="connsiteX0-21" fmla="*/ 0 w 5364088"/>
              <a:gd name="connsiteY0-22" fmla="*/ 12700 h 1164822"/>
              <a:gd name="connsiteX1-23" fmla="*/ 5364088 w 5364088"/>
              <a:gd name="connsiteY1-24" fmla="*/ 0 h 1164822"/>
              <a:gd name="connsiteX2-25" fmla="*/ 4759654 w 5364088"/>
              <a:gd name="connsiteY2-26" fmla="*/ 1149323 h 1164822"/>
              <a:gd name="connsiteX3-27" fmla="*/ 0 w 5364088"/>
              <a:gd name="connsiteY3-28" fmla="*/ 1164822 h 1164822"/>
              <a:gd name="connsiteX4-29" fmla="*/ 0 w 5364088"/>
              <a:gd name="connsiteY4-30" fmla="*/ 12700 h 116482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5364088" h="1164822">
                <a:moveTo>
                  <a:pt x="0" y="12700"/>
                </a:moveTo>
                <a:lnTo>
                  <a:pt x="5364088" y="0"/>
                </a:lnTo>
                <a:lnTo>
                  <a:pt x="4759654" y="1149323"/>
                </a:lnTo>
                <a:lnTo>
                  <a:pt x="0" y="1164822"/>
                </a:lnTo>
                <a:lnTo>
                  <a:pt x="0" y="12700"/>
                </a:lnTo>
                <a:close/>
              </a:path>
            </a:pathLst>
          </a:cu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"/>
          <p:cNvSpPr/>
          <p:nvPr/>
        </p:nvSpPr>
        <p:spPr>
          <a:xfrm>
            <a:off x="-2340768" y="1483218"/>
            <a:ext cx="7888411" cy="2097604"/>
          </a:xfrm>
          <a:custGeom>
            <a:avLst/>
            <a:gdLst>
              <a:gd name="connsiteX0" fmla="*/ 0 w 5364088"/>
              <a:gd name="connsiteY0" fmla="*/ 0 h 1152122"/>
              <a:gd name="connsiteX1" fmla="*/ 5364088 w 5364088"/>
              <a:gd name="connsiteY1" fmla="*/ 0 h 1152122"/>
              <a:gd name="connsiteX2" fmla="*/ 5364088 w 5364088"/>
              <a:gd name="connsiteY2" fmla="*/ 1152122 h 1152122"/>
              <a:gd name="connsiteX3" fmla="*/ 0 w 5364088"/>
              <a:gd name="connsiteY3" fmla="*/ 1152122 h 1152122"/>
              <a:gd name="connsiteX4" fmla="*/ 0 w 5364088"/>
              <a:gd name="connsiteY4" fmla="*/ 0 h 1152122"/>
              <a:gd name="connsiteX0-1" fmla="*/ 0 w 5364088"/>
              <a:gd name="connsiteY0-2" fmla="*/ 0 h 1152122"/>
              <a:gd name="connsiteX1-3" fmla="*/ 5364088 w 5364088"/>
              <a:gd name="connsiteY1-4" fmla="*/ 0 h 1152122"/>
              <a:gd name="connsiteX2-5" fmla="*/ 4790650 w 5364088"/>
              <a:gd name="connsiteY2-6" fmla="*/ 1136623 h 1152122"/>
              <a:gd name="connsiteX3-7" fmla="*/ 0 w 5364088"/>
              <a:gd name="connsiteY3-8" fmla="*/ 1152122 h 1152122"/>
              <a:gd name="connsiteX4-9" fmla="*/ 0 w 5364088"/>
              <a:gd name="connsiteY4-10" fmla="*/ 0 h 1152122"/>
              <a:gd name="connsiteX0-11" fmla="*/ 0 w 5364088"/>
              <a:gd name="connsiteY0-12" fmla="*/ 0 h 1152122"/>
              <a:gd name="connsiteX1-13" fmla="*/ 5364088 w 5364088"/>
              <a:gd name="connsiteY1-14" fmla="*/ 0 h 1152122"/>
              <a:gd name="connsiteX2-15" fmla="*/ 4759654 w 5364088"/>
              <a:gd name="connsiteY2-16" fmla="*/ 1136623 h 1152122"/>
              <a:gd name="connsiteX3-17" fmla="*/ 0 w 5364088"/>
              <a:gd name="connsiteY3-18" fmla="*/ 1152122 h 1152122"/>
              <a:gd name="connsiteX4-19" fmla="*/ 0 w 5364088"/>
              <a:gd name="connsiteY4-20" fmla="*/ 0 h 115212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5364088" h="1152122">
                <a:moveTo>
                  <a:pt x="0" y="0"/>
                </a:moveTo>
                <a:lnTo>
                  <a:pt x="5364088" y="0"/>
                </a:lnTo>
                <a:lnTo>
                  <a:pt x="4759654" y="1136623"/>
                </a:lnTo>
                <a:lnTo>
                  <a:pt x="0" y="1152122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solidFill>
              <a:srgbClr val="163C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文本框 33"/>
          <p:cNvSpPr txBox="1"/>
          <p:nvPr/>
        </p:nvSpPr>
        <p:spPr>
          <a:xfrm>
            <a:off x="458470" y="2122170"/>
            <a:ext cx="4356100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 algn="ctr"/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现金二开报表</a:t>
            </a:r>
            <a:endParaRPr lang="zh-CN" altLang="en-US" sz="3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1188085" y="2787650"/>
            <a:ext cx="295211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文本框 20" descr="e7d195523061f1c0c8c9ef2b4c47b9232c7d3c1aa29fc33cC35E69D0959227FEE46513058567BC4DFCDEC239794EE7F7D54C53BFAAED1E91F0142CACD1DBF61753822421AB78C025DC4BB29C14829EC7958081C093AE18BE12860807EF136105AA5915B6E1FC903132893A29C0D20F58B8483A3290107E264C17A103AC8D0961565853DA444ACA86"/>
          <p:cNvSpPr txBox="1"/>
          <p:nvPr/>
        </p:nvSpPr>
        <p:spPr>
          <a:xfrm>
            <a:off x="5093779" y="2330872"/>
            <a:ext cx="1216660" cy="11068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6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0" name="直接连接符 29"/>
          <p:cNvCxnSpPr/>
          <p:nvPr/>
        </p:nvCxnSpPr>
        <p:spPr>
          <a:xfrm flipH="1">
            <a:off x="5708691" y="0"/>
            <a:ext cx="978603" cy="1856172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 flipH="1">
            <a:off x="6013186" y="1483353"/>
            <a:ext cx="1930331" cy="366137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Tm="0">
    <p:fade/>
  </p:transition>
  <p:timing>
    <p:tnLst>
      <p:par>
        <p:cTn id="1" dur="indefinite" restart="never" nodeType="tmRoot"/>
      </p:par>
    </p:tnLst>
    <p:bldLst>
      <p:bldP spid="28" grpId="0" bldLvl="0" animBg="1"/>
      <p:bldP spid="26" grpId="0" bldLvl="0" animBg="1"/>
      <p:bldP spid="9" grpId="0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圆角矩形 26"/>
          <p:cNvSpPr/>
          <p:nvPr/>
        </p:nvSpPr>
        <p:spPr>
          <a:xfrm>
            <a:off x="-276225" y="247650"/>
            <a:ext cx="2414905" cy="522605"/>
          </a:xfrm>
          <a:prstGeom prst="roundRect">
            <a:avLst>
              <a:gd name="adj" fmla="val 50000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163C46"/>
              </a:solidFill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212725" y="325120"/>
            <a:ext cx="18351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实额与限额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2" name="椭圆 8"/>
          <p:cNvSpPr>
            <a:spLocks noChangeArrowheads="1"/>
          </p:cNvSpPr>
          <p:nvPr/>
        </p:nvSpPr>
        <p:spPr bwMode="auto">
          <a:xfrm>
            <a:off x="1273175" y="1179830"/>
            <a:ext cx="1077595" cy="1033145"/>
          </a:xfrm>
          <a:prstGeom prst="ellipse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800" dirty="0">
              <a:solidFill>
                <a:schemeClr val="bg1">
                  <a:lumMod val="50000"/>
                </a:schemeClr>
              </a:solidFill>
              <a:latin typeface="+mn-ea"/>
              <a:ea typeface="+mn-ea"/>
              <a:sym typeface="方正兰亭黑_GBK" panose="02000000000000000000" pitchFamily="2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1455420" y="1497330"/>
            <a:ext cx="89535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>
                <a:latin typeface="黑体" panose="02010609060101010101" charset="-122"/>
                <a:ea typeface="黑体" panose="02010609060101010101" charset="-122"/>
              </a:rPr>
              <a:t>实额</a:t>
            </a:r>
            <a:endParaRPr lang="zh-CN" altLang="en-US" sz="2000" b="1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0" name="燕尾形 19"/>
          <p:cNvSpPr/>
          <p:nvPr/>
        </p:nvSpPr>
        <p:spPr>
          <a:xfrm>
            <a:off x="2516505" y="1612900"/>
            <a:ext cx="1615440" cy="167640"/>
          </a:xfrm>
          <a:prstGeom prst="chevron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1" name="文本框 20"/>
          <p:cNvSpPr txBox="1"/>
          <p:nvPr/>
        </p:nvSpPr>
        <p:spPr>
          <a:xfrm>
            <a:off x="4354830" y="1464945"/>
            <a:ext cx="357568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>
                <a:latin typeface="黑体" panose="02010609060101010101" charset="-122"/>
                <a:ea typeface="黑体" panose="02010609060101010101" charset="-122"/>
              </a:rPr>
              <a:t>以科目余额表（总账）为基准</a:t>
            </a:r>
            <a:endParaRPr lang="zh-CN" altLang="en-US" sz="200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4354830" y="2049780"/>
            <a:ext cx="337820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>
                <a:latin typeface="黑体" panose="02010609060101010101" charset="-122"/>
                <a:ea typeface="黑体" panose="02010609060101010101" charset="-122"/>
              </a:rPr>
              <a:t>凭证发生数（已生成凭证）</a:t>
            </a:r>
            <a:endParaRPr lang="en-US" altLang="zh-CN" sz="200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4354830" y="883285"/>
            <a:ext cx="467423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>
                <a:latin typeface="黑体" panose="02010609060101010101" charset="-122"/>
                <a:ea typeface="黑体" panose="02010609060101010101" charset="-122"/>
              </a:rPr>
              <a:t>收入只有实额，支出分为实额与限额</a:t>
            </a:r>
            <a:endParaRPr lang="zh-CN" altLang="en-US" sz="200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5" name="圆角矩形 24"/>
          <p:cNvSpPr/>
          <p:nvPr/>
        </p:nvSpPr>
        <p:spPr>
          <a:xfrm>
            <a:off x="4331970" y="836295"/>
            <a:ext cx="4248785" cy="503555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6" name="圆角矩形 25"/>
          <p:cNvSpPr/>
          <p:nvPr/>
        </p:nvSpPr>
        <p:spPr>
          <a:xfrm>
            <a:off x="4331970" y="1412240"/>
            <a:ext cx="4248785" cy="503555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9" name="圆角矩形 28"/>
          <p:cNvSpPr/>
          <p:nvPr/>
        </p:nvSpPr>
        <p:spPr>
          <a:xfrm>
            <a:off x="4331970" y="1997075"/>
            <a:ext cx="4248785" cy="503555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0" name="椭圆 8"/>
          <p:cNvSpPr>
            <a:spLocks noChangeArrowheads="1"/>
          </p:cNvSpPr>
          <p:nvPr/>
        </p:nvSpPr>
        <p:spPr bwMode="auto">
          <a:xfrm>
            <a:off x="1273175" y="3239135"/>
            <a:ext cx="1077595" cy="1033145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800" dirty="0">
              <a:solidFill>
                <a:schemeClr val="bg1">
                  <a:lumMod val="50000"/>
                </a:schemeClr>
              </a:solidFill>
              <a:latin typeface="+mn-ea"/>
              <a:ea typeface="+mn-ea"/>
              <a:sym typeface="方正兰亭黑_GBK" panose="02000000000000000000" pitchFamily="2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1455420" y="3556635"/>
            <a:ext cx="89535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限额</a:t>
            </a:r>
            <a:endParaRPr lang="zh-CN" altLang="en-US" sz="2000" b="1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2" name="燕尾形 31"/>
          <p:cNvSpPr/>
          <p:nvPr/>
        </p:nvSpPr>
        <p:spPr>
          <a:xfrm>
            <a:off x="2516505" y="3683000"/>
            <a:ext cx="1615440" cy="158750"/>
          </a:xfrm>
          <a:prstGeom prst="chevron">
            <a:avLst/>
          </a:prstGeom>
          <a:gradFill>
            <a:gsLst>
              <a:gs pos="0">
                <a:srgbClr val="FECF40"/>
              </a:gs>
              <a:gs pos="97000">
                <a:srgbClr val="FFC000"/>
              </a:gs>
              <a:gs pos="100000">
                <a:srgbClr val="846C21"/>
              </a:gs>
            </a:gsLst>
            <a:lin ang="4200000" scaled="0"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3" name="文本框 32"/>
          <p:cNvSpPr txBox="1"/>
          <p:nvPr/>
        </p:nvSpPr>
        <p:spPr>
          <a:xfrm>
            <a:off x="4378325" y="3231515"/>
            <a:ext cx="405384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>
                <a:latin typeface="黑体" panose="02010609060101010101" charset="-122"/>
                <a:ea typeface="黑体" panose="02010609060101010101" charset="-122"/>
              </a:rPr>
              <a:t>付款单据结算信息确认时产生</a:t>
            </a:r>
            <a:endParaRPr lang="zh-CN" altLang="en-US" sz="200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4378325" y="3830320"/>
            <a:ext cx="306133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>
                <a:latin typeface="黑体" panose="02010609060101010101" charset="-122"/>
                <a:ea typeface="黑体" panose="02010609060101010101" charset="-122"/>
              </a:rPr>
              <a:t>付款单据生成凭证时冲抵</a:t>
            </a:r>
            <a:endParaRPr lang="zh-CN" altLang="en-US" sz="200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7" name="圆角矩形 36"/>
          <p:cNvSpPr/>
          <p:nvPr/>
        </p:nvSpPr>
        <p:spPr>
          <a:xfrm>
            <a:off x="4343400" y="3179445"/>
            <a:ext cx="3598545" cy="503555"/>
          </a:xfrm>
          <a:prstGeom prst="round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0" name="圆角矩形 39"/>
          <p:cNvSpPr/>
          <p:nvPr/>
        </p:nvSpPr>
        <p:spPr>
          <a:xfrm>
            <a:off x="4354830" y="3778250"/>
            <a:ext cx="3598545" cy="503555"/>
          </a:xfrm>
          <a:prstGeom prst="round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ransition spd="slow" advTm="0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圆角矩形 26"/>
          <p:cNvSpPr/>
          <p:nvPr/>
        </p:nvSpPr>
        <p:spPr>
          <a:xfrm>
            <a:off x="-276225" y="247650"/>
            <a:ext cx="2414905" cy="522605"/>
          </a:xfrm>
          <a:prstGeom prst="roundRect">
            <a:avLst>
              <a:gd name="adj" fmla="val 50000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163C46"/>
              </a:solidFill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167005" y="325120"/>
            <a:ext cx="18351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日报余额表（新）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35" name="文本框 34">
            <a:hlinkClick r:id="rId1" action="ppaction://hlinkfile"/>
          </p:cNvPr>
          <p:cNvSpPr txBox="1"/>
          <p:nvPr/>
        </p:nvSpPr>
        <p:spPr>
          <a:xfrm>
            <a:off x="2214880" y="325120"/>
            <a:ext cx="532765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查询具体日期</a:t>
            </a:r>
            <a:r>
              <a:rPr lang="en-US" altLang="zh-CN" sz="200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XX</a:t>
            </a:r>
            <a:r>
              <a:rPr lang="zh-CN" altLang="en-US" sz="200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地区行业</a:t>
            </a:r>
            <a:r>
              <a:rPr lang="en-US" altLang="zh-CN" sz="200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/</a:t>
            </a:r>
            <a:r>
              <a:rPr lang="zh-CN" altLang="en-US" sz="200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具体公司可用限额</a:t>
            </a:r>
            <a:endParaRPr lang="zh-CN" altLang="en-US" sz="2000">
              <a:solidFill>
                <a:schemeClr val="tx1">
                  <a:lumMod val="65000"/>
                  <a:lumOff val="35000"/>
                </a:scheme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25" name="图片 1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87705" y="1041400"/>
            <a:ext cx="7889875" cy="375475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 advTm="0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圆角矩形 26"/>
          <p:cNvSpPr/>
          <p:nvPr/>
        </p:nvSpPr>
        <p:spPr>
          <a:xfrm>
            <a:off x="-276225" y="247650"/>
            <a:ext cx="2414905" cy="522605"/>
          </a:xfrm>
          <a:prstGeom prst="roundRect">
            <a:avLst>
              <a:gd name="adj" fmla="val 50000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163C46"/>
              </a:solidFill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136525" y="324485"/>
            <a:ext cx="18351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日报余额表（新）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26" name="图片 1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5180" y="890905"/>
            <a:ext cx="7531100" cy="37973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 advTm="0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圆角矩形 26"/>
          <p:cNvSpPr/>
          <p:nvPr/>
        </p:nvSpPr>
        <p:spPr>
          <a:xfrm>
            <a:off x="-276225" y="247650"/>
            <a:ext cx="2414905" cy="522605"/>
          </a:xfrm>
          <a:prstGeom prst="roundRect">
            <a:avLst>
              <a:gd name="adj" fmla="val 50000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163C46"/>
              </a:solidFill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402590" y="324485"/>
            <a:ext cx="13728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日报附表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1870" y="952500"/>
            <a:ext cx="7160260" cy="378904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355215" y="324485"/>
            <a:ext cx="483933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查询</a:t>
            </a:r>
            <a:r>
              <a:rPr lang="en-US" altLang="zh-CN" sz="20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XX</a:t>
            </a:r>
            <a:r>
              <a:rPr lang="zh-CN" altLang="en-US" sz="20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地区行业在</a:t>
            </a:r>
            <a:r>
              <a:rPr lang="en-US" altLang="zh-CN" sz="20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XX</a:t>
            </a:r>
            <a:r>
              <a:rPr lang="zh-CN" altLang="en-US" sz="20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时间中的发生明细</a:t>
            </a:r>
            <a:endParaRPr lang="zh-CN" altLang="en-US" sz="20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  <p:transition spd="slow" advTm="0"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PLACING_PICTURE_USER_VIEWPORT" val="{&quot;height&quot;:3193,&quot;width&quot;:7802}"/>
</p:tagLst>
</file>

<file path=ppt/theme/theme1.xml><?xml version="1.0" encoding="utf-8"?>
<a:theme xmlns:a="http://schemas.openxmlformats.org/drawingml/2006/main" name="www.33ppt.com">
  <a:themeElements>
    <a:clrScheme name="自定义 97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7BC1D0"/>
      </a:accent1>
      <a:accent2>
        <a:srgbClr val="E8804E"/>
      </a:accent2>
      <a:accent3>
        <a:srgbClr val="7BC1D0"/>
      </a:accent3>
      <a:accent4>
        <a:srgbClr val="E8804E"/>
      </a:accent4>
      <a:accent5>
        <a:srgbClr val="7BC1D0"/>
      </a:accent5>
      <a:accent6>
        <a:srgbClr val="E8804E"/>
      </a:accent6>
      <a:hlink>
        <a:srgbClr val="007FA2"/>
      </a:hlink>
      <a:folHlink>
        <a:srgbClr val="FF495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430</Words>
  <Application>WPS 演示</Application>
  <PresentationFormat>全屏显示(16:9)</PresentationFormat>
  <Paragraphs>112</Paragraphs>
  <Slides>16</Slides>
  <Notes>24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8" baseType="lpstr">
      <vt:lpstr>Arial</vt:lpstr>
      <vt:lpstr>宋体</vt:lpstr>
      <vt:lpstr>Wingdings</vt:lpstr>
      <vt:lpstr>微软雅黑</vt:lpstr>
      <vt:lpstr>Open Sans</vt:lpstr>
      <vt:lpstr>Segoe Print</vt:lpstr>
      <vt:lpstr>冬青黑体简体中文 W3</vt:lpstr>
      <vt:lpstr>方正兰亭黑_GBK</vt:lpstr>
      <vt:lpstr>黑体</vt:lpstr>
      <vt:lpstr>Calibri</vt:lpstr>
      <vt:lpstr>Arial Unicode MS</vt:lpstr>
      <vt:lpstr>www.33ppt.com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www.33ppt.com</Company>
  <LinksUpToDate>false</LinksUpToDate>
  <SharedDoc>false</SharedDoc>
  <HyperlinksChanged>false</HyperlinksChanged>
  <AppVersion>14.0000</AppVersion>
  <Manager>www.33ppt.com</Manager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www.33ppt.com</dc:title>
  <dc:creator>www.33ppt.com</dc:creator>
  <cp:keywords>www.33ppt.com</cp:keywords>
  <dc:description>www.33ppt.com</dc:description>
  <dc:subject>www.33ppt.com</dc:subject>
  <cp:category>www.33ppt.com</cp:category>
  <cp:lastModifiedBy>asus</cp:lastModifiedBy>
  <cp:revision>24</cp:revision>
  <dcterms:created xsi:type="dcterms:W3CDTF">2014-11-09T01:07:00Z</dcterms:created>
  <dcterms:modified xsi:type="dcterms:W3CDTF">2021-04-15T08:11:03Z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2052-11.1.0.10314</vt:lpwstr>
  </property>
</Properties>
</file>