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5" r:id="rId5"/>
    <p:sldId id="866" r:id="rId6"/>
    <p:sldId id="908" r:id="rId7"/>
    <p:sldId id="907" r:id="rId8"/>
    <p:sldId id="910" r:id="rId9"/>
    <p:sldId id="929" r:id="rId10"/>
    <p:sldId id="911" r:id="rId11"/>
    <p:sldId id="916" r:id="rId12"/>
    <p:sldId id="912" r:id="rId13"/>
    <p:sldId id="924" r:id="rId14"/>
    <p:sldId id="919" r:id="rId15"/>
    <p:sldId id="938" r:id="rId16"/>
    <p:sldId id="939" r:id="rId17"/>
    <p:sldId id="940" r:id="rId18"/>
    <p:sldId id="941" r:id="rId19"/>
    <p:sldId id="921" r:id="rId20"/>
    <p:sldId id="923" r:id="rId21"/>
    <p:sldId id="914" r:id="rId22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6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99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15820"/>
            <a:ext cx="47618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财务系统人力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薪资核算</a:t>
            </a:r>
            <a:r>
              <a: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46179" y="3617704"/>
            <a:ext cx="4749800" cy="92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主讲人：龚杰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2021-08-19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联系方式：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1425013919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QQ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gj853785237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（微信）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9045" y="3501390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扫码签到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05" y="555625"/>
            <a:ext cx="3923665" cy="378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薪资核算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4070787" y="129768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9" name="Freeform 15"/>
            <p:cNvSpPr>
              <a:spLocks noEditPoints="1" noChangeArrowheads="1"/>
            </p:cNvSpPr>
            <p:nvPr/>
          </p:nvSpPr>
          <p:spPr bwMode="auto">
            <a:xfrm>
              <a:off x="461545" y="431159"/>
              <a:ext cx="524390" cy="661660"/>
            </a:xfrm>
            <a:prstGeom prst="foldedCorner">
              <a:avLst>
                <a:gd name="adj" fmla="val 2371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5" name="组合 22"/>
          <p:cNvGrpSpPr/>
          <p:nvPr/>
        </p:nvGrpSpPr>
        <p:grpSpPr bwMode="auto">
          <a:xfrm>
            <a:off x="1437442" y="130993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18" name="Freeform 26"/>
            <p:cNvSpPr>
              <a:spLocks noEditPoints="1" noChangeArrowheads="1"/>
            </p:cNvSpPr>
            <p:nvPr/>
          </p:nvSpPr>
          <p:spPr bwMode="auto">
            <a:xfrm>
              <a:off x="259620" y="293617"/>
              <a:ext cx="880851" cy="80152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27"/>
          <p:cNvGrpSpPr/>
          <p:nvPr/>
        </p:nvGrpSpPr>
        <p:grpSpPr bwMode="auto">
          <a:xfrm>
            <a:off x="6759007" y="131056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864235" y="2383790"/>
            <a:ext cx="201168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权限申请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3141345" y="2383790"/>
            <a:ext cx="26320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薪资方案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276163" y="2383946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薪资发放项目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准备工作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85545" y="294195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工资管理岗权限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24630" y="34194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薪资方案权限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07200" y="34194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薪资项目权限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893445" y="305752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3709035" y="353504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807200" y="294703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发放项目取值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6491605" y="308292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6491605" y="352488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97325" y="294195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薪资方案维护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3709035" y="3057525"/>
            <a:ext cx="288290" cy="8509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半闭框 1"/>
          <p:cNvSpPr/>
          <p:nvPr/>
        </p:nvSpPr>
        <p:spPr>
          <a:xfrm rot="8160000">
            <a:off x="2751455" y="1459230"/>
            <a:ext cx="643890" cy="659130"/>
          </a:xfrm>
          <a:prstGeom prst="half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半闭框 3"/>
          <p:cNvSpPr/>
          <p:nvPr/>
        </p:nvSpPr>
        <p:spPr>
          <a:xfrm rot="8160000">
            <a:off x="5290185" y="1459230"/>
            <a:ext cx="643890" cy="659130"/>
          </a:xfrm>
          <a:prstGeom prst="half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薪资核算流程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372745" y="2306320"/>
            <a:ext cx="1745615" cy="42418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燕尾形 13"/>
          <p:cNvSpPr/>
          <p:nvPr/>
        </p:nvSpPr>
        <p:spPr>
          <a:xfrm>
            <a:off x="2469515" y="2281555"/>
            <a:ext cx="1781810" cy="448945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419100" y="2330450"/>
            <a:ext cx="165227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薪资档案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2627630" y="2320290"/>
            <a:ext cx="155575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燕尾形 1"/>
          <p:cNvSpPr/>
          <p:nvPr/>
        </p:nvSpPr>
        <p:spPr>
          <a:xfrm>
            <a:off x="4602480" y="2282190"/>
            <a:ext cx="1745615" cy="42418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燕尾形 2"/>
          <p:cNvSpPr/>
          <p:nvPr/>
        </p:nvSpPr>
        <p:spPr>
          <a:xfrm>
            <a:off x="6767195" y="2269490"/>
            <a:ext cx="1781810" cy="448945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840855" y="2306320"/>
            <a:ext cx="163449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结账处理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39640" y="229489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发放申请单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27"/>
          <p:cNvSpPr>
            <a:spLocks noEditPoints="1" noChangeArrowheads="1"/>
          </p:cNvSpPr>
          <p:nvPr/>
        </p:nvSpPr>
        <p:spPr bwMode="auto">
          <a:xfrm>
            <a:off x="8100060" y="4227830"/>
            <a:ext cx="666750" cy="658495"/>
          </a:xfrm>
          <a:custGeom>
            <a:avLst/>
            <a:gdLst>
              <a:gd name="T0" fmla="*/ 1560673257 w 37"/>
              <a:gd name="T1" fmla="*/ 1387878316 h 37"/>
              <a:gd name="T2" fmla="*/ 1466086999 w 37"/>
              <a:gd name="T3" fmla="*/ 1148593483 h 37"/>
              <a:gd name="T4" fmla="*/ 1702552644 w 37"/>
              <a:gd name="T5" fmla="*/ 1196451833 h 37"/>
              <a:gd name="T6" fmla="*/ 1749845773 w 37"/>
              <a:gd name="T7" fmla="*/ 957160083 h 37"/>
              <a:gd name="T8" fmla="*/ 1702552644 w 37"/>
              <a:gd name="T9" fmla="*/ 861443383 h 37"/>
              <a:gd name="T10" fmla="*/ 1513380128 w 37"/>
              <a:gd name="T11" fmla="*/ 765726683 h 37"/>
              <a:gd name="T12" fmla="*/ 1749845773 w 37"/>
              <a:gd name="T13" fmla="*/ 670009983 h 37"/>
              <a:gd name="T14" fmla="*/ 1655259515 w 37"/>
              <a:gd name="T15" fmla="*/ 430725150 h 37"/>
              <a:gd name="T16" fmla="*/ 1418793870 w 37"/>
              <a:gd name="T17" fmla="*/ 478576583 h 37"/>
              <a:gd name="T18" fmla="*/ 1466086999 w 37"/>
              <a:gd name="T19" fmla="*/ 239291750 h 37"/>
              <a:gd name="T20" fmla="*/ 1418793870 w 37"/>
              <a:gd name="T21" fmla="*/ 191433400 h 37"/>
              <a:gd name="T22" fmla="*/ 1135035096 w 37"/>
              <a:gd name="T23" fmla="*/ 95716700 h 37"/>
              <a:gd name="T24" fmla="*/ 993155709 w 37"/>
              <a:gd name="T25" fmla="*/ 239291750 h 37"/>
              <a:gd name="T26" fmla="*/ 898569451 w 37"/>
              <a:gd name="T27" fmla="*/ 0 h 37"/>
              <a:gd name="T28" fmla="*/ 662103806 w 37"/>
              <a:gd name="T29" fmla="*/ 47858350 h 37"/>
              <a:gd name="T30" fmla="*/ 662103806 w 37"/>
              <a:gd name="T31" fmla="*/ 239291750 h 37"/>
              <a:gd name="T32" fmla="*/ 472931290 w 37"/>
              <a:gd name="T33" fmla="*/ 143575050 h 37"/>
              <a:gd name="T34" fmla="*/ 378345032 w 37"/>
              <a:gd name="T35" fmla="*/ 143575050 h 37"/>
              <a:gd name="T36" fmla="*/ 189172516 w 37"/>
              <a:gd name="T37" fmla="*/ 335008450 h 37"/>
              <a:gd name="T38" fmla="*/ 331051903 w 37"/>
              <a:gd name="T39" fmla="*/ 526434933 h 37"/>
              <a:gd name="T40" fmla="*/ 141879387 w 37"/>
              <a:gd name="T41" fmla="*/ 526434933 h 37"/>
              <a:gd name="T42" fmla="*/ 0 w 37"/>
              <a:gd name="T43" fmla="*/ 813585033 h 37"/>
              <a:gd name="T44" fmla="*/ 47293129 w 37"/>
              <a:gd name="T45" fmla="*/ 861443383 h 37"/>
              <a:gd name="T46" fmla="*/ 236465645 w 37"/>
              <a:gd name="T47" fmla="*/ 957160083 h 37"/>
              <a:gd name="T48" fmla="*/ 47293129 w 37"/>
              <a:gd name="T49" fmla="*/ 1100735133 h 37"/>
              <a:gd name="T50" fmla="*/ 189172516 w 37"/>
              <a:gd name="T51" fmla="*/ 1340019966 h 37"/>
              <a:gd name="T52" fmla="*/ 378345032 w 37"/>
              <a:gd name="T53" fmla="*/ 1292168534 h 37"/>
              <a:gd name="T54" fmla="*/ 331051903 w 37"/>
              <a:gd name="T55" fmla="*/ 1483595016 h 37"/>
              <a:gd name="T56" fmla="*/ 331051903 w 37"/>
              <a:gd name="T57" fmla="*/ 1579311716 h 37"/>
              <a:gd name="T58" fmla="*/ 567517548 w 37"/>
              <a:gd name="T59" fmla="*/ 1675028416 h 37"/>
              <a:gd name="T60" fmla="*/ 614810677 w 37"/>
              <a:gd name="T61" fmla="*/ 1675028416 h 37"/>
              <a:gd name="T62" fmla="*/ 803983193 w 37"/>
              <a:gd name="T63" fmla="*/ 1531453366 h 37"/>
              <a:gd name="T64" fmla="*/ 803983193 w 37"/>
              <a:gd name="T65" fmla="*/ 1770745116 h 37"/>
              <a:gd name="T66" fmla="*/ 1087741967 w 37"/>
              <a:gd name="T67" fmla="*/ 1722886766 h 37"/>
              <a:gd name="T68" fmla="*/ 1135035096 w 37"/>
              <a:gd name="T69" fmla="*/ 1675028416 h 37"/>
              <a:gd name="T70" fmla="*/ 1182328225 w 37"/>
              <a:gd name="T71" fmla="*/ 1483595016 h 37"/>
              <a:gd name="T72" fmla="*/ 1324207612 w 37"/>
              <a:gd name="T73" fmla="*/ 1627170066 h 37"/>
              <a:gd name="T74" fmla="*/ 1560673257 w 37"/>
              <a:gd name="T75" fmla="*/ 1435736666 h 37"/>
              <a:gd name="T76" fmla="*/ 1040448838 w 37"/>
              <a:gd name="T77" fmla="*/ 1052876783 h 37"/>
              <a:gd name="T78" fmla="*/ 709396935 w 37"/>
              <a:gd name="T79" fmla="*/ 717868333 h 37"/>
              <a:gd name="T80" fmla="*/ 1040448838 w 37"/>
              <a:gd name="T81" fmla="*/ 1052876783 h 3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7"/>
              <a:gd name="T124" fmla="*/ 0 h 37"/>
              <a:gd name="T125" fmla="*/ 37 w 37"/>
              <a:gd name="T126" fmla="*/ 37 h 3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7" h="37">
                <a:moveTo>
                  <a:pt x="33" y="29"/>
                </a:moveTo>
                <a:cubicBezTo>
                  <a:pt x="33" y="29"/>
                  <a:pt x="33" y="29"/>
                  <a:pt x="33" y="29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6" y="25"/>
                  <a:pt x="36" y="25"/>
                </a:cubicBezTo>
                <a:cubicBezTo>
                  <a:pt x="36" y="25"/>
                  <a:pt x="36" y="25"/>
                  <a:pt x="36" y="24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8"/>
                  <a:pt x="36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6"/>
                  <a:pt x="32" y="16"/>
                  <a:pt x="32" y="16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7" y="14"/>
                  <a:pt x="37" y="14"/>
                </a:cubicBezTo>
                <a:cubicBezTo>
                  <a:pt x="37" y="14"/>
                  <a:pt x="37" y="13"/>
                  <a:pt x="37" y="13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8"/>
                  <a:pt x="34" y="8"/>
                  <a:pt x="33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9" y="8"/>
                  <a:pt x="29" y="8"/>
                  <a:pt x="29" y="8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4"/>
                  <a:pt x="31" y="4"/>
                </a:cubicBezTo>
                <a:cubicBezTo>
                  <a:pt x="31" y="4"/>
                  <a:pt x="30" y="4"/>
                  <a:pt x="30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1"/>
                  <a:pt x="25" y="1"/>
                  <a:pt x="24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1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8" y="3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7"/>
                  <a:pt x="4" y="7"/>
                </a:cubicBezTo>
                <a:cubicBezTo>
                  <a:pt x="4" y="7"/>
                  <a:pt x="4" y="8"/>
                  <a:pt x="5" y="8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2" y="11"/>
                  <a:pt x="2" y="11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9"/>
                  <a:pt x="4" y="29"/>
                  <a:pt x="4" y="28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5" y="31"/>
                  <a:pt x="15" y="31"/>
                  <a:pt x="15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6"/>
                  <a:pt x="17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6"/>
                  <a:pt x="24" y="35"/>
                  <a:pt x="24" y="35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29"/>
                </a:cubicBezTo>
                <a:close/>
                <a:moveTo>
                  <a:pt x="22" y="22"/>
                </a:moveTo>
                <a:cubicBezTo>
                  <a:pt x="20" y="24"/>
                  <a:pt x="17" y="24"/>
                  <a:pt x="15" y="22"/>
                </a:cubicBezTo>
                <a:cubicBezTo>
                  <a:pt x="13" y="20"/>
                  <a:pt x="13" y="16"/>
                  <a:pt x="15" y="15"/>
                </a:cubicBezTo>
                <a:cubicBezTo>
                  <a:pt x="17" y="13"/>
                  <a:pt x="21" y="13"/>
                  <a:pt x="23" y="15"/>
                </a:cubicBezTo>
                <a:cubicBezTo>
                  <a:pt x="24" y="17"/>
                  <a:pt x="24" y="20"/>
                  <a:pt x="22" y="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Freeform 26"/>
          <p:cNvSpPr>
            <a:spLocks noEditPoints="1" noChangeArrowheads="1"/>
          </p:cNvSpPr>
          <p:nvPr/>
        </p:nvSpPr>
        <p:spPr bwMode="auto">
          <a:xfrm>
            <a:off x="7173595" y="3724275"/>
            <a:ext cx="969010" cy="974725"/>
          </a:xfrm>
          <a:custGeom>
            <a:avLst/>
            <a:gdLst>
              <a:gd name="T0" fmla="*/ 2147483647 w 52"/>
              <a:gd name="T1" fmla="*/ 1287720650 h 52"/>
              <a:gd name="T2" fmla="*/ 2147483647 w 52"/>
              <a:gd name="T3" fmla="*/ 1096948243 h 52"/>
              <a:gd name="T4" fmla="*/ 2147483647 w 52"/>
              <a:gd name="T5" fmla="*/ 953868938 h 52"/>
              <a:gd name="T6" fmla="*/ 2147483647 w 52"/>
              <a:gd name="T7" fmla="*/ 620017227 h 52"/>
              <a:gd name="T8" fmla="*/ 2147483647 w 52"/>
              <a:gd name="T9" fmla="*/ 572317219 h 52"/>
              <a:gd name="T10" fmla="*/ 1893363828 w 52"/>
              <a:gd name="T11" fmla="*/ 620017227 h 52"/>
              <a:gd name="T12" fmla="*/ 2035366631 w 52"/>
              <a:gd name="T13" fmla="*/ 333851711 h 52"/>
              <a:gd name="T14" fmla="*/ 1751361025 w 52"/>
              <a:gd name="T15" fmla="*/ 95386203 h 52"/>
              <a:gd name="T16" fmla="*/ 1514689686 w 52"/>
              <a:gd name="T17" fmla="*/ 333851711 h 52"/>
              <a:gd name="T18" fmla="*/ 1372686883 w 52"/>
              <a:gd name="T19" fmla="*/ 47693102 h 52"/>
              <a:gd name="T20" fmla="*/ 1278018348 w 52"/>
              <a:gd name="T21" fmla="*/ 0 h 52"/>
              <a:gd name="T22" fmla="*/ 899351086 w 52"/>
              <a:gd name="T23" fmla="*/ 95386203 h 52"/>
              <a:gd name="T24" fmla="*/ 852016818 w 52"/>
              <a:gd name="T25" fmla="*/ 429237915 h 52"/>
              <a:gd name="T26" fmla="*/ 568011212 w 52"/>
              <a:gd name="T27" fmla="*/ 190772406 h 52"/>
              <a:gd name="T28" fmla="*/ 284005606 w 52"/>
              <a:gd name="T29" fmla="*/ 476931016 h 52"/>
              <a:gd name="T30" fmla="*/ 473342677 w 52"/>
              <a:gd name="T31" fmla="*/ 715403430 h 52"/>
              <a:gd name="T32" fmla="*/ 142002803 w 52"/>
              <a:gd name="T33" fmla="*/ 763096532 h 52"/>
              <a:gd name="T34" fmla="*/ 94668535 w 52"/>
              <a:gd name="T35" fmla="*/ 810789634 h 52"/>
              <a:gd name="T36" fmla="*/ 0 w 52"/>
              <a:gd name="T37" fmla="*/ 1192334446 h 52"/>
              <a:gd name="T38" fmla="*/ 331339874 w 52"/>
              <a:gd name="T39" fmla="*/ 1287720650 h 52"/>
              <a:gd name="T40" fmla="*/ 94668535 w 52"/>
              <a:gd name="T41" fmla="*/ 1478493056 h 52"/>
              <a:gd name="T42" fmla="*/ 189337071 w 52"/>
              <a:gd name="T43" fmla="*/ 1860044775 h 52"/>
              <a:gd name="T44" fmla="*/ 284005606 w 52"/>
              <a:gd name="T45" fmla="*/ 1907737877 h 52"/>
              <a:gd name="T46" fmla="*/ 568011212 w 52"/>
              <a:gd name="T47" fmla="*/ 1907737877 h 52"/>
              <a:gd name="T48" fmla="*/ 473342677 w 52"/>
              <a:gd name="T49" fmla="*/ 2147483647 h 52"/>
              <a:gd name="T50" fmla="*/ 804682551 w 52"/>
              <a:gd name="T51" fmla="*/ 2147483647 h 52"/>
              <a:gd name="T52" fmla="*/ 994019622 w 52"/>
              <a:gd name="T53" fmla="*/ 2146203385 h 52"/>
              <a:gd name="T54" fmla="*/ 1088688157 w 52"/>
              <a:gd name="T55" fmla="*/ 2147483647 h 52"/>
              <a:gd name="T56" fmla="*/ 1136022425 w 52"/>
              <a:gd name="T57" fmla="*/ 2147483647 h 52"/>
              <a:gd name="T58" fmla="*/ 1514689686 w 52"/>
              <a:gd name="T59" fmla="*/ 2147483647 h 52"/>
              <a:gd name="T60" fmla="*/ 1562023954 w 52"/>
              <a:gd name="T61" fmla="*/ 2147483647 h 52"/>
              <a:gd name="T62" fmla="*/ 1656692489 w 52"/>
              <a:gd name="T63" fmla="*/ 2098510283 h 52"/>
              <a:gd name="T64" fmla="*/ 1893363828 w 52"/>
              <a:gd name="T65" fmla="*/ 2147483647 h 52"/>
              <a:gd name="T66" fmla="*/ 2147483647 w 52"/>
              <a:gd name="T67" fmla="*/ 2050817182 h 52"/>
              <a:gd name="T68" fmla="*/ 2147483647 w 52"/>
              <a:gd name="T69" fmla="*/ 1955430978 h 52"/>
              <a:gd name="T70" fmla="*/ 2035366631 w 52"/>
              <a:gd name="T71" fmla="*/ 1669265463 h 52"/>
              <a:gd name="T72" fmla="*/ 2147483647 w 52"/>
              <a:gd name="T73" fmla="*/ 1716958564 h 52"/>
              <a:gd name="T74" fmla="*/ 2147483647 w 52"/>
              <a:gd name="T75" fmla="*/ 1383106853 h 52"/>
              <a:gd name="T76" fmla="*/ 1562023954 w 52"/>
              <a:gd name="T77" fmla="*/ 1335413751 h 52"/>
              <a:gd name="T78" fmla="*/ 899351086 w 52"/>
              <a:gd name="T79" fmla="*/ 1192334446 h 52"/>
              <a:gd name="T80" fmla="*/ 1562023954 w 52"/>
              <a:gd name="T81" fmla="*/ 1335413751 h 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"/>
              <a:gd name="T124" fmla="*/ 0 h 52"/>
              <a:gd name="T125" fmla="*/ 52 w 52"/>
              <a:gd name="T126" fmla="*/ 52 h 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" h="52">
                <a:moveTo>
                  <a:pt x="52" y="27"/>
                </a:moveTo>
                <a:cubicBezTo>
                  <a:pt x="52" y="27"/>
                  <a:pt x="52" y="27"/>
                  <a:pt x="51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3"/>
                  <a:pt x="46" y="23"/>
                  <a:pt x="46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2" y="20"/>
                </a:cubicBezTo>
                <a:cubicBezTo>
                  <a:pt x="52" y="20"/>
                  <a:pt x="52" y="20"/>
                  <a:pt x="51" y="19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2"/>
                  <a:pt x="48" y="12"/>
                  <a:pt x="48" y="12"/>
                </a:cubicBezTo>
                <a:cubicBezTo>
                  <a:pt x="48" y="12"/>
                  <a:pt x="47" y="12"/>
                  <a:pt x="47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5" y="2"/>
                  <a:pt x="35" y="3"/>
                </a:cubicBezTo>
                <a:cubicBezTo>
                  <a:pt x="32" y="7"/>
                  <a:pt x="32" y="7"/>
                  <a:pt x="32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0"/>
                </a:cubicBezTo>
                <a:cubicBezTo>
                  <a:pt x="28" y="0"/>
                  <a:pt x="28" y="0"/>
                  <a:pt x="27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19" y="1"/>
                  <a:pt x="19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1" y="32"/>
                  <a:pt x="1" y="33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40"/>
                  <a:pt x="4" y="40"/>
                  <a:pt x="5" y="40"/>
                </a:cubicBezTo>
                <a:cubicBezTo>
                  <a:pt x="5" y="40"/>
                  <a:pt x="5" y="40"/>
                  <a:pt x="6" y="40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40"/>
                  <a:pt x="12" y="40"/>
                  <a:pt x="12" y="40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6"/>
                  <a:pt x="10" y="47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8" y="50"/>
                  <a:pt x="18" y="50"/>
                </a:cubicBezTo>
                <a:cubicBezTo>
                  <a:pt x="21" y="45"/>
                  <a:pt x="21" y="45"/>
                  <a:pt x="21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3" y="51"/>
                  <a:pt x="33" y="51"/>
                </a:cubicBezTo>
                <a:cubicBezTo>
                  <a:pt x="33" y="51"/>
                  <a:pt x="33" y="50"/>
                  <a:pt x="33" y="50"/>
                </a:cubicBezTo>
                <a:cubicBezTo>
                  <a:pt x="33" y="44"/>
                  <a:pt x="33" y="44"/>
                  <a:pt x="33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8"/>
                  <a:pt x="39" y="48"/>
                  <a:pt x="40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42"/>
                  <a:pt x="46" y="42"/>
                  <a:pt x="46" y="41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5"/>
                  <a:pt x="43" y="35"/>
                  <a:pt x="43" y="35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7"/>
                  <a:pt x="50" y="36"/>
                  <a:pt x="50" y="36"/>
                </a:cubicBezTo>
                <a:cubicBezTo>
                  <a:pt x="50" y="36"/>
                  <a:pt x="51" y="36"/>
                  <a:pt x="51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8"/>
                  <a:pt x="52" y="28"/>
                  <a:pt x="52" y="27"/>
                </a:cubicBezTo>
                <a:close/>
                <a:moveTo>
                  <a:pt x="33" y="28"/>
                </a:moveTo>
                <a:cubicBezTo>
                  <a:pt x="32" y="31"/>
                  <a:pt x="28" y="34"/>
                  <a:pt x="25" y="33"/>
                </a:cubicBezTo>
                <a:cubicBezTo>
                  <a:pt x="21" y="32"/>
                  <a:pt x="18" y="28"/>
                  <a:pt x="19" y="25"/>
                </a:cubicBezTo>
                <a:cubicBezTo>
                  <a:pt x="20" y="21"/>
                  <a:pt x="24" y="18"/>
                  <a:pt x="28" y="19"/>
                </a:cubicBezTo>
                <a:cubicBezTo>
                  <a:pt x="32" y="20"/>
                  <a:pt x="34" y="24"/>
                  <a:pt x="33" y="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7" name="Freeform 16"/>
          <p:cNvSpPr>
            <a:spLocks noEditPoints="1" noChangeArrowheads="1"/>
          </p:cNvSpPr>
          <p:nvPr/>
        </p:nvSpPr>
        <p:spPr bwMode="auto">
          <a:xfrm>
            <a:off x="8171815" y="247650"/>
            <a:ext cx="461010" cy="754380"/>
          </a:xfrm>
          <a:custGeom>
            <a:avLst/>
            <a:gdLst>
              <a:gd name="T0" fmla="*/ 2147483647 w 138"/>
              <a:gd name="T1" fmla="*/ 2147483647 h 228"/>
              <a:gd name="T2" fmla="*/ 2147483647 w 138"/>
              <a:gd name="T3" fmla="*/ 2147483647 h 228"/>
              <a:gd name="T4" fmla="*/ 2147483647 w 138"/>
              <a:gd name="T5" fmla="*/ 2147483647 h 228"/>
              <a:gd name="T6" fmla="*/ 2147483647 w 138"/>
              <a:gd name="T7" fmla="*/ 2147483647 h 228"/>
              <a:gd name="T8" fmla="*/ 2147483647 w 138"/>
              <a:gd name="T9" fmla="*/ 2147483647 h 228"/>
              <a:gd name="T10" fmla="*/ 2147483647 w 138"/>
              <a:gd name="T11" fmla="*/ 2147483647 h 228"/>
              <a:gd name="T12" fmla="*/ 2147483647 w 138"/>
              <a:gd name="T13" fmla="*/ 2147483647 h 228"/>
              <a:gd name="T14" fmla="*/ 2147483647 w 138"/>
              <a:gd name="T15" fmla="*/ 2147483647 h 228"/>
              <a:gd name="T16" fmla="*/ 2147483647 w 138"/>
              <a:gd name="T17" fmla="*/ 2147483647 h 228"/>
              <a:gd name="T18" fmla="*/ 2147483647 w 138"/>
              <a:gd name="T19" fmla="*/ 2147483647 h 228"/>
              <a:gd name="T20" fmla="*/ 0 w 138"/>
              <a:gd name="T21" fmla="*/ 2147483647 h 228"/>
              <a:gd name="T22" fmla="*/ 0 w 138"/>
              <a:gd name="T23" fmla="*/ 2147483647 h 228"/>
              <a:gd name="T24" fmla="*/ 2147483647 w 138"/>
              <a:gd name="T25" fmla="*/ 2147483647 h 228"/>
              <a:gd name="T26" fmla="*/ 2147483647 w 138"/>
              <a:gd name="T27" fmla="*/ 2147483647 h 228"/>
              <a:gd name="T28" fmla="*/ 2147483647 w 138"/>
              <a:gd name="T29" fmla="*/ 2147483647 h 228"/>
              <a:gd name="T30" fmla="*/ 2147483647 w 138"/>
              <a:gd name="T31" fmla="*/ 2147483647 h 228"/>
              <a:gd name="T32" fmla="*/ 2147483647 w 138"/>
              <a:gd name="T33" fmla="*/ 2147483647 h 228"/>
              <a:gd name="T34" fmla="*/ 2147483647 w 138"/>
              <a:gd name="T35" fmla="*/ 2147483647 h 228"/>
              <a:gd name="T36" fmla="*/ 2147483647 w 138"/>
              <a:gd name="T37" fmla="*/ 2147483647 h 228"/>
              <a:gd name="T38" fmla="*/ 0 w 138"/>
              <a:gd name="T39" fmla="*/ 2147483647 h 228"/>
              <a:gd name="T40" fmla="*/ 2147483647 w 138"/>
              <a:gd name="T41" fmla="*/ 0 h 228"/>
              <a:gd name="T42" fmla="*/ 2147483647 w 138"/>
              <a:gd name="T43" fmla="*/ 2147483647 h 228"/>
              <a:gd name="T44" fmla="*/ 2147483647 w 138"/>
              <a:gd name="T45" fmla="*/ 2147483647 h 228"/>
              <a:gd name="T46" fmla="*/ 2147483647 w 138"/>
              <a:gd name="T47" fmla="*/ 2147483647 h 228"/>
              <a:gd name="T48" fmla="*/ 2147483647 w 138"/>
              <a:gd name="T49" fmla="*/ 2147483647 h 228"/>
              <a:gd name="T50" fmla="*/ 2147483647 w 138"/>
              <a:gd name="T51" fmla="*/ 2147483647 h 228"/>
              <a:gd name="T52" fmla="*/ 2147483647 w 138"/>
              <a:gd name="T53" fmla="*/ 2147483647 h 228"/>
              <a:gd name="T54" fmla="*/ 2147483647 w 138"/>
              <a:gd name="T55" fmla="*/ 2147483647 h 228"/>
              <a:gd name="T56" fmla="*/ 2147483647 w 138"/>
              <a:gd name="T57" fmla="*/ 2147483647 h 228"/>
              <a:gd name="T58" fmla="*/ 2147483647 w 138"/>
              <a:gd name="T59" fmla="*/ 2147483647 h 228"/>
              <a:gd name="T60" fmla="*/ 2147483647 w 138"/>
              <a:gd name="T61" fmla="*/ 2147483647 h 228"/>
              <a:gd name="T62" fmla="*/ 2147483647 w 138"/>
              <a:gd name="T63" fmla="*/ 0 h 228"/>
              <a:gd name="T64" fmla="*/ 2147483647 w 138"/>
              <a:gd name="T65" fmla="*/ 2147483647 h 228"/>
              <a:gd name="T66" fmla="*/ 2147483647 w 138"/>
              <a:gd name="T67" fmla="*/ 2147483647 h 228"/>
              <a:gd name="T68" fmla="*/ 2147483647 w 138"/>
              <a:gd name="T69" fmla="*/ 2147483647 h 228"/>
              <a:gd name="T70" fmla="*/ 2147483647 w 138"/>
              <a:gd name="T71" fmla="*/ 2147483647 h 228"/>
              <a:gd name="T72" fmla="*/ 2147483647 w 138"/>
              <a:gd name="T73" fmla="*/ 2147483647 h 228"/>
              <a:gd name="T74" fmla="*/ 2147483647 w 138"/>
              <a:gd name="T75" fmla="*/ 2147483647 h 228"/>
              <a:gd name="T76" fmla="*/ 2147483647 w 138"/>
              <a:gd name="T77" fmla="*/ 2147483647 h 228"/>
              <a:gd name="T78" fmla="*/ 2147483647 w 138"/>
              <a:gd name="T79" fmla="*/ 2147483647 h 228"/>
              <a:gd name="T80" fmla="*/ 2147483647 w 138"/>
              <a:gd name="T81" fmla="*/ 2147483647 h 228"/>
              <a:gd name="T82" fmla="*/ 2147483647 w 138"/>
              <a:gd name="T83" fmla="*/ 2147483647 h 2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8"/>
              <a:gd name="T127" fmla="*/ 0 h 228"/>
              <a:gd name="T128" fmla="*/ 138 w 138"/>
              <a:gd name="T129" fmla="*/ 228 h 2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8" h="228">
                <a:moveTo>
                  <a:pt x="14" y="0"/>
                </a:moveTo>
                <a:lnTo>
                  <a:pt x="14" y="50"/>
                </a:lnTo>
                <a:lnTo>
                  <a:pt x="14" y="58"/>
                </a:lnTo>
                <a:lnTo>
                  <a:pt x="16" y="66"/>
                </a:lnTo>
                <a:lnTo>
                  <a:pt x="20" y="70"/>
                </a:lnTo>
                <a:lnTo>
                  <a:pt x="24" y="76"/>
                </a:lnTo>
                <a:lnTo>
                  <a:pt x="48" y="96"/>
                </a:lnTo>
                <a:lnTo>
                  <a:pt x="56" y="104"/>
                </a:lnTo>
                <a:lnTo>
                  <a:pt x="58" y="110"/>
                </a:lnTo>
                <a:lnTo>
                  <a:pt x="58" y="114"/>
                </a:lnTo>
                <a:lnTo>
                  <a:pt x="56" y="122"/>
                </a:lnTo>
                <a:lnTo>
                  <a:pt x="48" y="132"/>
                </a:lnTo>
                <a:lnTo>
                  <a:pt x="24" y="152"/>
                </a:lnTo>
                <a:lnTo>
                  <a:pt x="20" y="156"/>
                </a:lnTo>
                <a:lnTo>
                  <a:pt x="16" y="162"/>
                </a:lnTo>
                <a:lnTo>
                  <a:pt x="14" y="168"/>
                </a:lnTo>
                <a:lnTo>
                  <a:pt x="14" y="176"/>
                </a:lnTo>
                <a:lnTo>
                  <a:pt x="14" y="228"/>
                </a:lnTo>
                <a:lnTo>
                  <a:pt x="0" y="228"/>
                </a:lnTo>
                <a:lnTo>
                  <a:pt x="0" y="172"/>
                </a:lnTo>
                <a:lnTo>
                  <a:pt x="0" y="162"/>
                </a:lnTo>
                <a:lnTo>
                  <a:pt x="2" y="154"/>
                </a:lnTo>
                <a:lnTo>
                  <a:pt x="8" y="148"/>
                </a:lnTo>
                <a:lnTo>
                  <a:pt x="14" y="142"/>
                </a:lnTo>
                <a:lnTo>
                  <a:pt x="36" y="122"/>
                </a:lnTo>
                <a:lnTo>
                  <a:pt x="40" y="118"/>
                </a:lnTo>
                <a:lnTo>
                  <a:pt x="42" y="114"/>
                </a:lnTo>
                <a:lnTo>
                  <a:pt x="40" y="110"/>
                </a:lnTo>
                <a:lnTo>
                  <a:pt x="36" y="106"/>
                </a:lnTo>
                <a:lnTo>
                  <a:pt x="14" y="86"/>
                </a:lnTo>
                <a:lnTo>
                  <a:pt x="8" y="80"/>
                </a:lnTo>
                <a:lnTo>
                  <a:pt x="2" y="72"/>
                </a:lnTo>
                <a:lnTo>
                  <a:pt x="0" y="66"/>
                </a:lnTo>
                <a:lnTo>
                  <a:pt x="0" y="56"/>
                </a:lnTo>
                <a:lnTo>
                  <a:pt x="0" y="0"/>
                </a:lnTo>
                <a:lnTo>
                  <a:pt x="14" y="0"/>
                </a:lnTo>
                <a:close/>
                <a:moveTo>
                  <a:pt x="124" y="228"/>
                </a:moveTo>
                <a:lnTo>
                  <a:pt x="124" y="176"/>
                </a:lnTo>
                <a:lnTo>
                  <a:pt x="124" y="168"/>
                </a:lnTo>
                <a:lnTo>
                  <a:pt x="122" y="162"/>
                </a:lnTo>
                <a:lnTo>
                  <a:pt x="118" y="156"/>
                </a:lnTo>
                <a:lnTo>
                  <a:pt x="114" y="152"/>
                </a:lnTo>
                <a:lnTo>
                  <a:pt x="90" y="132"/>
                </a:lnTo>
                <a:lnTo>
                  <a:pt x="82" y="122"/>
                </a:lnTo>
                <a:lnTo>
                  <a:pt x="80" y="114"/>
                </a:lnTo>
                <a:lnTo>
                  <a:pt x="80" y="110"/>
                </a:lnTo>
                <a:lnTo>
                  <a:pt x="82" y="104"/>
                </a:lnTo>
                <a:lnTo>
                  <a:pt x="90" y="96"/>
                </a:lnTo>
                <a:lnTo>
                  <a:pt x="114" y="76"/>
                </a:lnTo>
                <a:lnTo>
                  <a:pt x="118" y="70"/>
                </a:lnTo>
                <a:lnTo>
                  <a:pt x="122" y="66"/>
                </a:lnTo>
                <a:lnTo>
                  <a:pt x="124" y="58"/>
                </a:lnTo>
                <a:lnTo>
                  <a:pt x="124" y="50"/>
                </a:lnTo>
                <a:lnTo>
                  <a:pt x="124" y="0"/>
                </a:lnTo>
                <a:lnTo>
                  <a:pt x="138" y="0"/>
                </a:lnTo>
                <a:lnTo>
                  <a:pt x="138" y="56"/>
                </a:lnTo>
                <a:lnTo>
                  <a:pt x="138" y="66"/>
                </a:lnTo>
                <a:lnTo>
                  <a:pt x="136" y="72"/>
                </a:lnTo>
                <a:lnTo>
                  <a:pt x="132" y="80"/>
                </a:lnTo>
                <a:lnTo>
                  <a:pt x="124" y="86"/>
                </a:lnTo>
                <a:lnTo>
                  <a:pt x="102" y="106"/>
                </a:lnTo>
                <a:lnTo>
                  <a:pt x="98" y="110"/>
                </a:lnTo>
                <a:lnTo>
                  <a:pt x="96" y="114"/>
                </a:lnTo>
                <a:lnTo>
                  <a:pt x="98" y="118"/>
                </a:lnTo>
                <a:lnTo>
                  <a:pt x="102" y="122"/>
                </a:lnTo>
                <a:lnTo>
                  <a:pt x="124" y="142"/>
                </a:lnTo>
                <a:lnTo>
                  <a:pt x="132" y="148"/>
                </a:lnTo>
                <a:lnTo>
                  <a:pt x="136" y="154"/>
                </a:lnTo>
                <a:lnTo>
                  <a:pt x="138" y="162"/>
                </a:lnTo>
                <a:lnTo>
                  <a:pt x="138" y="172"/>
                </a:lnTo>
                <a:lnTo>
                  <a:pt x="138" y="228"/>
                </a:lnTo>
                <a:lnTo>
                  <a:pt x="124" y="2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9" name="Freeform 17"/>
          <p:cNvSpPr>
            <a:spLocks noChangeArrowheads="1"/>
          </p:cNvSpPr>
          <p:nvPr/>
        </p:nvSpPr>
        <p:spPr bwMode="auto">
          <a:xfrm>
            <a:off x="8237855" y="466725"/>
            <a:ext cx="328930" cy="535305"/>
          </a:xfrm>
          <a:custGeom>
            <a:avLst/>
            <a:gdLst>
              <a:gd name="T0" fmla="*/ 0 w 94"/>
              <a:gd name="T1" fmla="*/ 2147483647 h 160"/>
              <a:gd name="T2" fmla="*/ 2147483647 w 94"/>
              <a:gd name="T3" fmla="*/ 2147483647 h 160"/>
              <a:gd name="T4" fmla="*/ 2147483647 w 94"/>
              <a:gd name="T5" fmla="*/ 2147483647 h 160"/>
              <a:gd name="T6" fmla="*/ 2147483647 w 94"/>
              <a:gd name="T7" fmla="*/ 2147483647 h 160"/>
              <a:gd name="T8" fmla="*/ 2147483647 w 94"/>
              <a:gd name="T9" fmla="*/ 2147483647 h 160"/>
              <a:gd name="T10" fmla="*/ 2147483647 w 94"/>
              <a:gd name="T11" fmla="*/ 2147483647 h 160"/>
              <a:gd name="T12" fmla="*/ 2147483647 w 94"/>
              <a:gd name="T13" fmla="*/ 2147483647 h 160"/>
              <a:gd name="T14" fmla="*/ 2147483647 w 94"/>
              <a:gd name="T15" fmla="*/ 2147483647 h 160"/>
              <a:gd name="T16" fmla="*/ 2147483647 w 94"/>
              <a:gd name="T17" fmla="*/ 2147483647 h 160"/>
              <a:gd name="T18" fmla="*/ 2147483647 w 94"/>
              <a:gd name="T19" fmla="*/ 2147483647 h 160"/>
              <a:gd name="T20" fmla="*/ 2147483647 w 94"/>
              <a:gd name="T21" fmla="*/ 2147483647 h 160"/>
              <a:gd name="T22" fmla="*/ 2147483647 w 94"/>
              <a:gd name="T23" fmla="*/ 2147483647 h 160"/>
              <a:gd name="T24" fmla="*/ 2147483647 w 94"/>
              <a:gd name="T25" fmla="*/ 2147483647 h 160"/>
              <a:gd name="T26" fmla="*/ 2147483647 w 94"/>
              <a:gd name="T27" fmla="*/ 2147483647 h 160"/>
              <a:gd name="T28" fmla="*/ 2147483647 w 94"/>
              <a:gd name="T29" fmla="*/ 2147483647 h 160"/>
              <a:gd name="T30" fmla="*/ 2147483647 w 94"/>
              <a:gd name="T31" fmla="*/ 2147483647 h 160"/>
              <a:gd name="T32" fmla="*/ 2147483647 w 94"/>
              <a:gd name="T33" fmla="*/ 2147483647 h 160"/>
              <a:gd name="T34" fmla="*/ 2147483647 w 94"/>
              <a:gd name="T35" fmla="*/ 0 h 160"/>
              <a:gd name="T36" fmla="*/ 2147483647 w 94"/>
              <a:gd name="T37" fmla="*/ 0 h 160"/>
              <a:gd name="T38" fmla="*/ 2147483647 w 94"/>
              <a:gd name="T39" fmla="*/ 0 h 160"/>
              <a:gd name="T40" fmla="*/ 2147483647 w 94"/>
              <a:gd name="T41" fmla="*/ 0 h 160"/>
              <a:gd name="T42" fmla="*/ 2147483647 w 94"/>
              <a:gd name="T43" fmla="*/ 2147483647 h 160"/>
              <a:gd name="T44" fmla="*/ 2147483647 w 94"/>
              <a:gd name="T45" fmla="*/ 2147483647 h 160"/>
              <a:gd name="T46" fmla="*/ 2147483647 w 94"/>
              <a:gd name="T47" fmla="*/ 2147483647 h 160"/>
              <a:gd name="T48" fmla="*/ 2147483647 w 94"/>
              <a:gd name="T49" fmla="*/ 2147483647 h 160"/>
              <a:gd name="T50" fmla="*/ 2147483647 w 94"/>
              <a:gd name="T51" fmla="*/ 2147483647 h 160"/>
              <a:gd name="T52" fmla="*/ 2147483647 w 94"/>
              <a:gd name="T53" fmla="*/ 2147483647 h 160"/>
              <a:gd name="T54" fmla="*/ 2147483647 w 94"/>
              <a:gd name="T55" fmla="*/ 2147483647 h 160"/>
              <a:gd name="T56" fmla="*/ 2147483647 w 94"/>
              <a:gd name="T57" fmla="*/ 2147483647 h 160"/>
              <a:gd name="T58" fmla="*/ 2147483647 w 94"/>
              <a:gd name="T59" fmla="*/ 2147483647 h 160"/>
              <a:gd name="T60" fmla="*/ 2147483647 w 94"/>
              <a:gd name="T61" fmla="*/ 2147483647 h 160"/>
              <a:gd name="T62" fmla="*/ 2147483647 w 94"/>
              <a:gd name="T63" fmla="*/ 2147483647 h 160"/>
              <a:gd name="T64" fmla="*/ 2147483647 w 94"/>
              <a:gd name="T65" fmla="*/ 2147483647 h 160"/>
              <a:gd name="T66" fmla="*/ 0 w 94"/>
              <a:gd name="T67" fmla="*/ 2147483647 h 160"/>
              <a:gd name="T68" fmla="*/ 0 w 94"/>
              <a:gd name="T69" fmla="*/ 2147483647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60"/>
              <a:gd name="T107" fmla="*/ 94 w 94"/>
              <a:gd name="T108" fmla="*/ 160 h 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60">
                <a:moveTo>
                  <a:pt x="0" y="160"/>
                </a:moveTo>
                <a:lnTo>
                  <a:pt x="48" y="160"/>
                </a:lnTo>
                <a:lnTo>
                  <a:pt x="94" y="160"/>
                </a:lnTo>
                <a:lnTo>
                  <a:pt x="94" y="134"/>
                </a:lnTo>
                <a:lnTo>
                  <a:pt x="58" y="98"/>
                </a:lnTo>
                <a:lnTo>
                  <a:pt x="54" y="94"/>
                </a:lnTo>
                <a:lnTo>
                  <a:pt x="52" y="90"/>
                </a:lnTo>
                <a:lnTo>
                  <a:pt x="52" y="78"/>
                </a:lnTo>
                <a:lnTo>
                  <a:pt x="52" y="44"/>
                </a:lnTo>
                <a:lnTo>
                  <a:pt x="52" y="38"/>
                </a:lnTo>
                <a:lnTo>
                  <a:pt x="54" y="32"/>
                </a:lnTo>
                <a:lnTo>
                  <a:pt x="62" y="22"/>
                </a:lnTo>
                <a:lnTo>
                  <a:pt x="76" y="10"/>
                </a:lnTo>
                <a:lnTo>
                  <a:pt x="82" y="6"/>
                </a:lnTo>
                <a:lnTo>
                  <a:pt x="88" y="0"/>
                </a:lnTo>
                <a:lnTo>
                  <a:pt x="48" y="0"/>
                </a:lnTo>
                <a:lnTo>
                  <a:pt x="6" y="0"/>
                </a:lnTo>
                <a:lnTo>
                  <a:pt x="12" y="6"/>
                </a:lnTo>
                <a:lnTo>
                  <a:pt x="18" y="10"/>
                </a:lnTo>
                <a:lnTo>
                  <a:pt x="32" y="22"/>
                </a:lnTo>
                <a:lnTo>
                  <a:pt x="38" y="32"/>
                </a:lnTo>
                <a:lnTo>
                  <a:pt x="42" y="38"/>
                </a:lnTo>
                <a:lnTo>
                  <a:pt x="42" y="44"/>
                </a:lnTo>
                <a:lnTo>
                  <a:pt x="42" y="78"/>
                </a:lnTo>
                <a:lnTo>
                  <a:pt x="42" y="90"/>
                </a:lnTo>
                <a:lnTo>
                  <a:pt x="40" y="94"/>
                </a:lnTo>
                <a:lnTo>
                  <a:pt x="38" y="98"/>
                </a:lnTo>
                <a:lnTo>
                  <a:pt x="0" y="134"/>
                </a:lnTo>
                <a:lnTo>
                  <a:pt x="0" y="1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0" name="Freeform 15"/>
          <p:cNvSpPr>
            <a:spLocks noEditPoints="1" noChangeArrowheads="1"/>
          </p:cNvSpPr>
          <p:nvPr/>
        </p:nvSpPr>
        <p:spPr bwMode="auto">
          <a:xfrm>
            <a:off x="8155305" y="247650"/>
            <a:ext cx="494665" cy="754380"/>
          </a:xfrm>
          <a:custGeom>
            <a:avLst/>
            <a:gdLst>
              <a:gd name="T0" fmla="*/ 0 w 166"/>
              <a:gd name="T1" fmla="*/ 2147483647 h 280"/>
              <a:gd name="T2" fmla="*/ 2147483647 w 166"/>
              <a:gd name="T3" fmla="*/ 2147483647 h 280"/>
              <a:gd name="T4" fmla="*/ 2147483647 w 166"/>
              <a:gd name="T5" fmla="*/ 2147483647 h 280"/>
              <a:gd name="T6" fmla="*/ 2147483647 w 166"/>
              <a:gd name="T7" fmla="*/ 2147483647 h 280"/>
              <a:gd name="T8" fmla="*/ 2147483647 w 166"/>
              <a:gd name="T9" fmla="*/ 2147483647 h 280"/>
              <a:gd name="T10" fmla="*/ 2147483647 w 166"/>
              <a:gd name="T11" fmla="*/ 2147483647 h 280"/>
              <a:gd name="T12" fmla="*/ 2147483647 w 166"/>
              <a:gd name="T13" fmla="*/ 2147483647 h 280"/>
              <a:gd name="T14" fmla="*/ 2147483647 w 166"/>
              <a:gd name="T15" fmla="*/ 2147483647 h 280"/>
              <a:gd name="T16" fmla="*/ 2147483647 w 166"/>
              <a:gd name="T17" fmla="*/ 2147483647 h 280"/>
              <a:gd name="T18" fmla="*/ 0 w 166"/>
              <a:gd name="T19" fmla="*/ 2147483647 h 280"/>
              <a:gd name="T20" fmla="*/ 0 w 166"/>
              <a:gd name="T21" fmla="*/ 2147483647 h 280"/>
              <a:gd name="T22" fmla="*/ 0 w 166"/>
              <a:gd name="T23" fmla="*/ 2147483647 h 280"/>
              <a:gd name="T24" fmla="*/ 0 w 166"/>
              <a:gd name="T25" fmla="*/ 0 h 280"/>
              <a:gd name="T26" fmla="*/ 2147483647 w 166"/>
              <a:gd name="T27" fmla="*/ 0 h 280"/>
              <a:gd name="T28" fmla="*/ 2147483647 w 166"/>
              <a:gd name="T29" fmla="*/ 2147483647 h 280"/>
              <a:gd name="T30" fmla="*/ 2147483647 w 166"/>
              <a:gd name="T31" fmla="*/ 2147483647 h 280"/>
              <a:gd name="T32" fmla="*/ 2147483647 w 166"/>
              <a:gd name="T33" fmla="*/ 2147483647 h 280"/>
              <a:gd name="T34" fmla="*/ 2147483647 w 166"/>
              <a:gd name="T35" fmla="*/ 2147483647 h 280"/>
              <a:gd name="T36" fmla="*/ 2147483647 w 166"/>
              <a:gd name="T37" fmla="*/ 2147483647 h 280"/>
              <a:gd name="T38" fmla="*/ 2147483647 w 166"/>
              <a:gd name="T39" fmla="*/ 2147483647 h 280"/>
              <a:gd name="T40" fmla="*/ 2147483647 w 166"/>
              <a:gd name="T41" fmla="*/ 2147483647 h 280"/>
              <a:gd name="T42" fmla="*/ 0 w 166"/>
              <a:gd name="T43" fmla="*/ 2147483647 h 280"/>
              <a:gd name="T44" fmla="*/ 0 w 166"/>
              <a:gd name="T45" fmla="*/ 0 h 2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6"/>
              <a:gd name="T70" fmla="*/ 0 h 280"/>
              <a:gd name="T71" fmla="*/ 166 w 166"/>
              <a:gd name="T72" fmla="*/ 280 h 2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6" h="280">
                <a:moveTo>
                  <a:pt x="0" y="280"/>
                </a:moveTo>
                <a:lnTo>
                  <a:pt x="166" y="280"/>
                </a:lnTo>
                <a:lnTo>
                  <a:pt x="166" y="268"/>
                </a:lnTo>
                <a:lnTo>
                  <a:pt x="164" y="264"/>
                </a:lnTo>
                <a:lnTo>
                  <a:pt x="160" y="262"/>
                </a:lnTo>
                <a:lnTo>
                  <a:pt x="6" y="262"/>
                </a:lnTo>
                <a:lnTo>
                  <a:pt x="2" y="264"/>
                </a:lnTo>
                <a:lnTo>
                  <a:pt x="0" y="268"/>
                </a:lnTo>
                <a:lnTo>
                  <a:pt x="0" y="280"/>
                </a:lnTo>
                <a:close/>
                <a:moveTo>
                  <a:pt x="0" y="0"/>
                </a:moveTo>
                <a:lnTo>
                  <a:pt x="166" y="0"/>
                </a:lnTo>
                <a:lnTo>
                  <a:pt x="166" y="12"/>
                </a:lnTo>
                <a:lnTo>
                  <a:pt x="164" y="16"/>
                </a:lnTo>
                <a:lnTo>
                  <a:pt x="160" y="18"/>
                </a:lnTo>
                <a:lnTo>
                  <a:pt x="6" y="18"/>
                </a:lnTo>
                <a:lnTo>
                  <a:pt x="2" y="16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0" y="3075305"/>
            <a:ext cx="835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薪资核算流程严格控制，上一阶段有未完全结束的操作时，不能进行下一步操作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9115" y="3004185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薪资档案维护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9275" y="345440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新增发薪人员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9115" y="3873500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更新调配后的薪资档案信息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292100" y="1907540"/>
            <a:ext cx="2284095" cy="8248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161925" y="3542030"/>
            <a:ext cx="328930" cy="1619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161925" y="3977640"/>
            <a:ext cx="337185" cy="1631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915285" y="2139950"/>
            <a:ext cx="1781810" cy="44894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252095" y="2072640"/>
            <a:ext cx="213233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薪资档案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2987040" y="2176145"/>
            <a:ext cx="155575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5048250" y="2140585"/>
            <a:ext cx="1745615" cy="42418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7261225" y="2141855"/>
            <a:ext cx="1781810" cy="44894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7261225" y="2166620"/>
            <a:ext cx="163449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结账处理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47310" y="213614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发放申请单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275" y="434594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离职人员处理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172085" y="4423410"/>
            <a:ext cx="337185" cy="1631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7"/>
          <p:cNvGrpSpPr/>
          <p:nvPr/>
        </p:nvGrpSpPr>
        <p:grpSpPr bwMode="auto">
          <a:xfrm>
            <a:off x="7811837" y="32504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243205" y="2163445"/>
            <a:ext cx="1745615" cy="42418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374900" y="376428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薪资核算（计算）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2059305" y="390017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74900" y="3291840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数据接口（导入）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2059305" y="342773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95195" y="2830195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发放项目数据维护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2121535" y="1972310"/>
            <a:ext cx="2318385" cy="77724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2155190" y="2101850"/>
            <a:ext cx="199453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4572000" y="2139315"/>
            <a:ext cx="1745615" cy="42418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6685915" y="2140585"/>
            <a:ext cx="1781810" cy="44894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685915" y="2165350"/>
            <a:ext cx="163449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结账处理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71060" y="213487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发放申请单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79705" y="2187575"/>
            <a:ext cx="165227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薪资档案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74900" y="4228465"/>
            <a:ext cx="3230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发放项目数据调整（无误则忽略）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五边形 25"/>
          <p:cNvSpPr/>
          <p:nvPr/>
        </p:nvSpPr>
        <p:spPr>
          <a:xfrm>
            <a:off x="2059305" y="436435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374900" y="465137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审核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2059305" y="478726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7883962" y="24739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243205" y="2163445"/>
            <a:ext cx="1745615" cy="42418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427855" y="3219450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发放申请单制单、</a:t>
            </a:r>
            <a:r>
              <a:rPr lang="zh-CN" altLang="en-US" sz="1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提交</a:t>
            </a:r>
            <a:endParaRPr lang="zh-CN" altLang="en-US" sz="16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22140" y="3723640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发放申请单审批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4109720" y="3326130"/>
            <a:ext cx="312420" cy="123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4109720" y="3843655"/>
            <a:ext cx="312420" cy="123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249170" y="2124075"/>
            <a:ext cx="1781810" cy="44894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79705" y="2187575"/>
            <a:ext cx="165227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薪资档案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2286635" y="2165350"/>
            <a:ext cx="155575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4140200" y="1896110"/>
            <a:ext cx="2487295" cy="91249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6777355" y="2140585"/>
            <a:ext cx="1781810" cy="44894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777355" y="2165350"/>
            <a:ext cx="163449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结账处理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291330" y="208724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发放申请单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5700" y="429958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点击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发放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2113280" y="4419600"/>
            <a:ext cx="312420" cy="12319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23"/>
          <p:cNvSpPr>
            <a:spLocks noChangeArrowheads="1"/>
          </p:cNvSpPr>
          <p:nvPr/>
        </p:nvSpPr>
        <p:spPr bwMode="auto">
          <a:xfrm>
            <a:off x="7956550" y="244475"/>
            <a:ext cx="865505" cy="865505"/>
          </a:xfrm>
          <a:prstGeom prst="ellipse">
            <a:avLst/>
          </a:prstGeom>
          <a:solidFill>
            <a:srgbClr val="034EA2"/>
          </a:solidFill>
          <a:ln w="12700">
            <a:solidFill>
              <a:srgbClr val="034EA2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薪资核算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243205" y="2163445"/>
            <a:ext cx="1745615" cy="42418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488430" y="336423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期末处理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6172835" y="350012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15735" y="3789045"/>
            <a:ext cx="2418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选择需要清零的发放项目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6200140" y="391668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88430" y="2891790"/>
            <a:ext cx="202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薪资管理模块结账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2339975" y="2138680"/>
            <a:ext cx="1781810" cy="44894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79705" y="2187575"/>
            <a:ext cx="165227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薪资档案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2362200" y="2174875"/>
            <a:ext cx="155575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4472940" y="2139315"/>
            <a:ext cx="1745615" cy="42418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6436995" y="1924050"/>
            <a:ext cx="2044700" cy="7740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475095" y="2061845"/>
            <a:ext cx="163449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结账处理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572000" y="213487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发放申请单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5735" y="421386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反结账操作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五边形 25"/>
          <p:cNvSpPr/>
          <p:nvPr/>
        </p:nvSpPr>
        <p:spPr>
          <a:xfrm>
            <a:off x="6200140" y="434149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8087995" y="478155"/>
            <a:ext cx="734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</a:rPr>
              <a:t>END</a:t>
            </a:r>
            <a:endParaRPr lang="en-US" altLang="zh-CN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4554855" y="889000"/>
            <a:ext cx="3146425" cy="3430270"/>
            <a:chOff x="7173" y="1400"/>
            <a:chExt cx="4955" cy="5402"/>
          </a:xfrm>
        </p:grpSpPr>
        <p:grpSp>
          <p:nvGrpSpPr>
            <p:cNvPr id="3" name="Group 49"/>
            <p:cNvGrpSpPr/>
            <p:nvPr/>
          </p:nvGrpSpPr>
          <p:grpSpPr>
            <a:xfrm rot="0">
              <a:off x="7173" y="2574"/>
              <a:ext cx="725" cy="725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 rot="0">
              <a:off x="7173" y="3747"/>
              <a:ext cx="725" cy="725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 rot="0">
              <a:off x="7173" y="4920"/>
              <a:ext cx="725" cy="725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 rot="0">
              <a:off x="7173" y="1400"/>
              <a:ext cx="725" cy="725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8004" y="1480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培训目标及大纲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8104" y="2633"/>
              <a:ext cx="4010" cy="60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员工入职</a:t>
              </a:r>
              <a:endParaRPr 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8104" y="3784"/>
              <a:ext cx="3893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人员变动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8104" y="4892"/>
              <a:ext cx="4025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薪资核算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Group 48"/>
            <p:cNvGrpSpPr/>
            <p:nvPr/>
          </p:nvGrpSpPr>
          <p:grpSpPr>
            <a:xfrm rot="0">
              <a:off x="7173" y="6078"/>
              <a:ext cx="725" cy="725"/>
              <a:chOff x="4806253" y="1988840"/>
              <a:chExt cx="613472" cy="61347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</a:p>
            </p:txBody>
          </p:sp>
          <p:grpSp>
            <p:nvGrpSpPr>
              <p:cNvPr id="36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49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1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4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5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6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7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8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59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p>
                  <a:pPr algn="ctr"/>
                </a:p>
              </p:txBody>
            </p:sp>
          </p:grpSp>
        </p:grpSp>
        <p:sp>
          <p:nvSpPr>
            <p:cNvPr id="60" name="TextBox 35"/>
            <p:cNvSpPr txBox="1"/>
            <p:nvPr/>
          </p:nvSpPr>
          <p:spPr>
            <a:xfrm>
              <a:off x="8004" y="6158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答疑环节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500" y="2330450"/>
            <a:ext cx="5152390" cy="1120775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767715" y="1483360"/>
            <a:ext cx="6315710" cy="2097405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778" y="2122391"/>
            <a:ext cx="4093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培训目标及大纲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300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157605"/>
            <a:ext cx="8455025" cy="2985346"/>
            <a:chOff x="1163808" y="834706"/>
            <a:chExt cx="11327260" cy="3936382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28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zh-CN" sz="28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引语</a:t>
                </a: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206813" y="834706"/>
              <a:ext cx="8284255" cy="3529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为提高地区薪资核算人员工作效率，以及确保月薪、年终双薪及年终奖的准确性。本次将由驻富力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财务运维组顾问为大家讲解如何把薪资业务与系统相结合，以下为主要培训内容：员工入职以及转档，人员变动、薪资核算具体操作流程、注意事项。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涉及范围：</a:t>
              </a:r>
              <a:r>
                <a:rPr lang="en-US" altLang="zh-CN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财务系统</a:t>
              </a:r>
              <a:r>
                <a:rPr lang="en-US" altLang="zh-CN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人力资本（人员信息、人员变动、薪酬管理）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预计培训时间：预计</a:t>
              </a:r>
              <a:r>
                <a:rPr lang="en-US" altLang="zh-CN" sz="14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rgbClr val="94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个小时</a:t>
              </a:r>
              <a:endParaRPr lang="zh-CN" altLang="en-US" sz="1400" b="1" dirty="0">
                <a:solidFill>
                  <a:srgbClr val="9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 rot="0"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4480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1600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培训目标及大纲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470" y="2115185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员工入职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99795" y="2715260"/>
            <a:ext cx="2016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2104390" y="317500"/>
            <a:ext cx="145351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入职登记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员工入职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5835" y="246824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人力资源组织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69385" y="242443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工作信息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16370" y="24276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转入人员档案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605790" y="261493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3496310" y="257429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6200775" y="254317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7"/>
          <p:cNvGrpSpPr/>
          <p:nvPr/>
        </p:nvGrpSpPr>
        <p:grpSpPr bwMode="auto">
          <a:xfrm>
            <a:off x="3995857" y="113131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4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5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4" name="组合 22"/>
          <p:cNvGrpSpPr/>
          <p:nvPr/>
        </p:nvGrpSpPr>
        <p:grpSpPr bwMode="auto">
          <a:xfrm>
            <a:off x="1408867" y="113086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20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00B05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21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22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6" name="组合 27"/>
          <p:cNvGrpSpPr/>
          <p:nvPr/>
        </p:nvGrpSpPr>
        <p:grpSpPr bwMode="auto">
          <a:xfrm>
            <a:off x="6660582" y="1131496"/>
            <a:ext cx="866272" cy="865250"/>
            <a:chOff x="0" y="0"/>
            <a:chExt cx="1403797" cy="1403797"/>
          </a:xfrm>
        </p:grpSpPr>
        <p:sp>
          <p:nvSpPr>
            <p:cNvPr id="37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40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1" name="半闭框 40"/>
          <p:cNvSpPr/>
          <p:nvPr/>
        </p:nvSpPr>
        <p:spPr>
          <a:xfrm rot="8160000">
            <a:off x="2713990" y="1262380"/>
            <a:ext cx="643890" cy="659130"/>
          </a:xfrm>
          <a:prstGeom prst="half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半闭框 41"/>
          <p:cNvSpPr/>
          <p:nvPr/>
        </p:nvSpPr>
        <p:spPr>
          <a:xfrm rot="8160000">
            <a:off x="5214620" y="1262380"/>
            <a:ext cx="643890" cy="659130"/>
          </a:xfrm>
          <a:prstGeom prst="half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6615" y="3155950"/>
            <a:ext cx="22110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一般情况下，以上级组织为人力资源组织，即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地产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/xx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建筑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/xx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物业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5495" y="4155440"/>
            <a:ext cx="2139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</a:rPr>
              <a:t>填写信息：证件类型、身份证号、姓名、人员类型</a:t>
            </a:r>
            <a:endParaRPr lang="zh-CN" altLang="en-US" sz="1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676910" y="3470910"/>
            <a:ext cx="141605" cy="107950"/>
          </a:xfrm>
          <a:prstGeom prst="homePlate">
            <a:avLst>
              <a:gd name="adj" fmla="val 20756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五边形 45"/>
          <p:cNvSpPr/>
          <p:nvPr/>
        </p:nvSpPr>
        <p:spPr>
          <a:xfrm>
            <a:off x="683895" y="4362450"/>
            <a:ext cx="141605" cy="107950"/>
          </a:xfrm>
          <a:prstGeom prst="homePlate">
            <a:avLst>
              <a:gd name="adj" fmla="val 20756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3707765" y="3219450"/>
            <a:ext cx="2211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人员编码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≠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员工号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可在基础信息页面修改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五边形 47"/>
          <p:cNvSpPr/>
          <p:nvPr/>
        </p:nvSpPr>
        <p:spPr>
          <a:xfrm>
            <a:off x="3491865" y="3455670"/>
            <a:ext cx="141605" cy="107950"/>
          </a:xfrm>
          <a:prstGeom prst="homePlate">
            <a:avLst>
              <a:gd name="adj" fmla="val 20756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679190" y="4083685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工作信息界面需维护的内容：</a:t>
            </a:r>
            <a:endParaRPr 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任职组织（具体公司）、部门、任职开始日期</a:t>
            </a:r>
            <a:endParaRPr lang="zh-CN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0" name="五边形 49"/>
          <p:cNvSpPr/>
          <p:nvPr/>
        </p:nvSpPr>
        <p:spPr>
          <a:xfrm>
            <a:off x="3463290" y="4319905"/>
            <a:ext cx="141605" cy="107950"/>
          </a:xfrm>
          <a:prstGeom prst="homePlate">
            <a:avLst>
              <a:gd name="adj" fmla="val 20756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6489065" y="3048635"/>
            <a:ext cx="2211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因没有转入人员档案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入职登记信息错误导致转入人员档案失败，需联系运维处理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五边形 51"/>
          <p:cNvSpPr/>
          <p:nvPr/>
        </p:nvSpPr>
        <p:spPr>
          <a:xfrm>
            <a:off x="6273165" y="3462020"/>
            <a:ext cx="141605" cy="107950"/>
          </a:xfrm>
          <a:prstGeom prst="homePlate">
            <a:avLst>
              <a:gd name="adj" fmla="val 20756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3993515" y="1147445"/>
            <a:ext cx="1001395" cy="977265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10" name="Freeform 16"/>
            <p:cNvSpPr>
              <a:spLocks noEditPoints="1" noChangeArrowheads="1"/>
            </p:cNvSpPr>
            <p:nvPr/>
          </p:nvSpPr>
          <p:spPr bwMode="auto">
            <a:xfrm>
              <a:off x="333796" y="482610"/>
              <a:ext cx="734558" cy="438362"/>
            </a:xfrm>
            <a:prstGeom prst="wedgeRectCallout">
              <a:avLst>
                <a:gd name="adj1" fmla="val -22456"/>
                <a:gd name="adj2" fmla="val 8509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3371215" y="2482215"/>
            <a:ext cx="24034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员工信息维护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员工入职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73500" y="3221355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查看是否已入职成功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73500" y="371856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查看任职记录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3557905" y="335724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3561080" y="383413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人员变动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8610" y="2767330"/>
            <a:ext cx="2115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5868035" y="1419860"/>
            <a:ext cx="879475" cy="866140"/>
            <a:chOff x="0" y="1029"/>
            <a:chExt cx="1403797" cy="140379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1029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365283" y="353983"/>
              <a:ext cx="674804" cy="697675"/>
            </a:xfrm>
            <a:prstGeom prst="quadArrow">
              <a:avLst>
                <a:gd name="adj1" fmla="val 22500"/>
                <a:gd name="adj2" fmla="val 25805"/>
                <a:gd name="adj3" fmla="val 225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27"/>
          <p:cNvGrpSpPr/>
          <p:nvPr/>
        </p:nvGrpSpPr>
        <p:grpSpPr bwMode="auto">
          <a:xfrm>
            <a:off x="1691707" y="1491541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FFC00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5331460" y="2593340"/>
            <a:ext cx="195072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兼职管理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1208863" y="2626516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52730" y="248285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9070" y="3124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人员变动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51450" y="3272155"/>
            <a:ext cx="2700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适用场景：同一个人员，多地发放薪资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奖金；具体组织的凭证，备用金或其他科目需要使用的人员，不属于该组织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4963160" y="338899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837815" y="267335"/>
            <a:ext cx="3357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薪资档案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≠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人员档案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87755" y="3272155"/>
            <a:ext cx="26219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离职申请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：人员档案中的人员状态变更，不会在薪资档案中同步删除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停用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2411730" y="248285"/>
            <a:ext cx="233045" cy="49657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五边形 45"/>
          <p:cNvSpPr/>
          <p:nvPr/>
        </p:nvSpPr>
        <p:spPr>
          <a:xfrm>
            <a:off x="772160" y="338772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演示</Application>
  <PresentationFormat>全屏显示(16:9)</PresentationFormat>
  <Paragraphs>207</Paragraphs>
  <Slides>19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Calibri</vt:lpstr>
      <vt:lpstr>方正兰亭黑_GBK</vt:lpstr>
      <vt:lpstr>Arial Unicode MS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大学生</cp:lastModifiedBy>
  <cp:revision>42</cp:revision>
  <dcterms:created xsi:type="dcterms:W3CDTF">2014-11-09T01:07:00Z</dcterms:created>
  <dcterms:modified xsi:type="dcterms:W3CDTF">2021-08-19T03:44:18Z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7699BBC7BAB145AE9636ED86EB78FFFC</vt:lpwstr>
  </property>
</Properties>
</file>