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607" r:id="rId3"/>
    <p:sldId id="930" r:id="rId5"/>
    <p:sldId id="865" r:id="rId6"/>
    <p:sldId id="866" r:id="rId7"/>
    <p:sldId id="908" r:id="rId8"/>
    <p:sldId id="907" r:id="rId9"/>
    <p:sldId id="922" r:id="rId10"/>
    <p:sldId id="911" r:id="rId11"/>
    <p:sldId id="946" r:id="rId12"/>
    <p:sldId id="912" r:id="rId13"/>
    <p:sldId id="948" r:id="rId14"/>
    <p:sldId id="921" r:id="rId15"/>
    <p:sldId id="952" r:id="rId16"/>
    <p:sldId id="953" r:id="rId17"/>
    <p:sldId id="954" r:id="rId18"/>
    <p:sldId id="955" r:id="rId19"/>
    <p:sldId id="956" r:id="rId20"/>
    <p:sldId id="914" r:id="rId21"/>
  </p:sldIdLst>
  <p:sldSz cx="9144000" cy="5143500" type="screen16x9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A2"/>
    <a:srgbClr val="163C46"/>
    <a:srgbClr val="940000"/>
    <a:srgbClr val="0075BF"/>
    <a:srgbClr val="0087CD"/>
    <a:srgbClr val="C68F06"/>
    <a:srgbClr val="DB2C03"/>
    <a:srgbClr val="EBAC07"/>
    <a:srgbClr val="008487"/>
    <a:srgbClr val="008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95" d="100"/>
          <a:sy n="95" d="100"/>
        </p:scale>
        <p:origin x="-648" y="-90"/>
      </p:cViewPr>
      <p:guideLst>
        <p:guide orient="horz" pos="1862"/>
        <p:guide pos="28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360" y="-96"/>
      </p:cViewPr>
      <p:guideLst>
        <p:guide orient="horz" pos="3310"/>
        <p:guide pos="215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A5992-9D73-4015-9385-ABE035416B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5A699-AB68-4A20-99FB-6F69DC266D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509D-BEB1-46BE-BA4E-82A12FF6F9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509D-BEB1-46BE-BA4E-82A12FF6F9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509D-BEB1-46BE-BA4E-82A12FF6F9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509D-BEB1-46BE-BA4E-82A12FF6F9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509D-BEB1-46BE-BA4E-82A12FF6F9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509D-BEB1-46BE-BA4E-82A12FF6F9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509D-BEB1-46BE-BA4E-82A12FF6F9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509D-BEB1-46BE-BA4E-82A12FF6F9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509D-BEB1-46BE-BA4E-82A12FF6F9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  <p:sp>
        <p:nvSpPr>
          <p:cNvPr id="14" name="文本框 37"/>
          <p:cNvSpPr txBox="1"/>
          <p:nvPr userDrawn="1"/>
        </p:nvSpPr>
        <p:spPr>
          <a:xfrm>
            <a:off x="467544" y="289467"/>
            <a:ext cx="1990115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文本框 38"/>
          <p:cNvSpPr txBox="1"/>
          <p:nvPr userDrawn="1"/>
        </p:nvSpPr>
        <p:spPr>
          <a:xfrm>
            <a:off x="467544" y="482768"/>
            <a:ext cx="1804166" cy="266653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等腰三角形 8"/>
          <p:cNvSpPr/>
          <p:nvPr userDrawn="1"/>
        </p:nvSpPr>
        <p:spPr>
          <a:xfrm rot="5400000">
            <a:off x="-117418" y="330604"/>
            <a:ext cx="720075" cy="305833"/>
          </a:xfrm>
          <a:prstGeom prst="triangl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直角三角形 9"/>
          <p:cNvSpPr/>
          <p:nvPr userDrawn="1"/>
        </p:nvSpPr>
        <p:spPr>
          <a:xfrm rot="16200000">
            <a:off x="8452048" y="4451548"/>
            <a:ext cx="691952" cy="69195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/>
          <p:nvPr userDrawn="1"/>
        </p:nvSpPr>
        <p:spPr>
          <a:xfrm rot="16200000">
            <a:off x="8604448" y="4603948"/>
            <a:ext cx="539552" cy="53955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C0F3E8C-8BCD-4A8F-98D8-F8D96B87BD2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 eaLnBrk="1" hangingPunct="1">
              <a:defRPr smtClean="0"/>
            </a:lvl1pPr>
          </a:lstStyle>
          <a:p>
            <a:pPr>
              <a:defRPr/>
            </a:pPr>
            <a:fld id="{4AAA05D2-2F82-4D1D-9A69-4CC173608BC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582c0aa581928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" y="0"/>
            <a:ext cx="9143499" cy="5143500"/>
          </a:xfrm>
          <a:prstGeom prst="rect">
            <a:avLst/>
          </a:prstGeom>
        </p:spPr>
      </p:pic>
      <p:grpSp>
        <p:nvGrpSpPr>
          <p:cNvPr id="2" name="组合 3"/>
          <p:cNvGrpSpPr/>
          <p:nvPr userDrawn="1"/>
        </p:nvGrpSpPr>
        <p:grpSpPr bwMode="auto">
          <a:xfrm flipH="1">
            <a:off x="-1" y="248018"/>
            <a:ext cx="1797166" cy="507206"/>
            <a:chOff x="2370576" y="533400"/>
            <a:chExt cx="2417494" cy="675969"/>
          </a:xfrm>
          <a:solidFill>
            <a:srgbClr val="EE1C39"/>
          </a:solidFill>
        </p:grpSpPr>
        <p:sp>
          <p:nvSpPr>
            <p:cNvPr id="3" name="矩形 2"/>
            <p:cNvSpPr/>
            <p:nvPr/>
          </p:nvSpPr>
          <p:spPr>
            <a:xfrm>
              <a:off x="2738030" y="533400"/>
              <a:ext cx="2050040" cy="6759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2370576" y="533400"/>
              <a:ext cx="623734" cy="6759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6" name="文本框 12"/>
          <p:cNvSpPr txBox="1">
            <a:spLocks noChangeArrowheads="1"/>
          </p:cNvSpPr>
          <p:nvPr userDrawn="1"/>
        </p:nvSpPr>
        <p:spPr bwMode="auto">
          <a:xfrm>
            <a:off x="-1" y="370296"/>
            <a:ext cx="1796090" cy="25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slow" advTm="0">
    <p:fade/>
  </p:transition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62585" y="1059180"/>
            <a:ext cx="28467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spc="-3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endParaRPr lang="en-US" altLang="zh-CN" sz="6600" b="1" spc="-300" dirty="0" smtClean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2585" y="2165985"/>
            <a:ext cx="4761865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sz="3200" b="1" dirty="0">
                <a:solidFill>
                  <a:srgbClr val="03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全国</a:t>
            </a:r>
            <a:endParaRPr lang="zh-CN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供应链相关业务培训</a:t>
            </a:r>
            <a:endParaRPr lang="zh-CN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C:\Users\Administrator\Desktop\1559049842.jpg1559049842"/>
          <p:cNvPicPr>
            <a:picLocks noChangeAspect="1"/>
          </p:cNvPicPr>
          <p:nvPr/>
        </p:nvPicPr>
        <p:blipFill>
          <a:blip r:embed="rId1"/>
          <a:srcRect t="4469" b="4469"/>
          <a:stretch>
            <a:fillRect/>
          </a:stretch>
        </p:blipFill>
        <p:spPr>
          <a:xfrm rot="10800000">
            <a:off x="4473575" y="-35560"/>
            <a:ext cx="5813425" cy="3388995"/>
          </a:xfrm>
          <a:prstGeom prst="triangle">
            <a:avLst/>
          </a:prstGeom>
        </p:spPr>
      </p:pic>
      <p:sp>
        <p:nvSpPr>
          <p:cNvPr id="3" name="直角三角形 2"/>
          <p:cNvSpPr/>
          <p:nvPr/>
        </p:nvSpPr>
        <p:spPr>
          <a:xfrm rot="16200000">
            <a:off x="5184775" y="1261745"/>
            <a:ext cx="4220210" cy="3815080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平行四边形 3"/>
          <p:cNvSpPr/>
          <p:nvPr/>
        </p:nvSpPr>
        <p:spPr>
          <a:xfrm flipH="1">
            <a:off x="3134995" y="-35560"/>
            <a:ext cx="6006465" cy="5261610"/>
          </a:xfrm>
          <a:prstGeom prst="parallelogram">
            <a:avLst>
              <a:gd name="adj" fmla="val 8895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2799080" y="-35560"/>
            <a:ext cx="1484630" cy="181483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1774825" y="-626110"/>
            <a:ext cx="1644015" cy="195961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39194" y="3799314"/>
            <a:ext cx="2136775" cy="650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主讲人：谭廷琛  </a:t>
            </a:r>
            <a:endParaRPr lang="zh-CN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   期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2021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16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24" grpId="0"/>
      <p:bldP spid="27" grpId="0"/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"/>
          <p:cNvSpPr/>
          <p:nvPr/>
        </p:nvSpPr>
        <p:spPr>
          <a:xfrm>
            <a:off x="1714364" y="2286746"/>
            <a:ext cx="5364088" cy="11648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  <a:gd name="connsiteX0-21" fmla="*/ 0 w 5364088"/>
              <a:gd name="connsiteY0-22" fmla="*/ 12700 h 1164822"/>
              <a:gd name="connsiteX1-23" fmla="*/ 5364088 w 5364088"/>
              <a:gd name="connsiteY1-24" fmla="*/ 0 h 1164822"/>
              <a:gd name="connsiteX2-25" fmla="*/ 4759654 w 5364088"/>
              <a:gd name="connsiteY2-26" fmla="*/ 1149323 h 1164822"/>
              <a:gd name="connsiteX3-27" fmla="*/ 0 w 5364088"/>
              <a:gd name="connsiteY3-28" fmla="*/ 1164822 h 1164822"/>
              <a:gd name="connsiteX4-29" fmla="*/ 0 w 5364088"/>
              <a:gd name="connsiteY4-30" fmla="*/ 12700 h 11648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"/>
          <p:cNvSpPr/>
          <p:nvPr/>
        </p:nvSpPr>
        <p:spPr>
          <a:xfrm>
            <a:off x="-2340768" y="1483218"/>
            <a:ext cx="7888411" cy="2097604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文本框 33"/>
          <p:cNvSpPr txBox="1"/>
          <p:nvPr/>
        </p:nvSpPr>
        <p:spPr>
          <a:xfrm>
            <a:off x="458470" y="2122170"/>
            <a:ext cx="43561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少付款与红蓝对冲</a:t>
            </a:r>
            <a:endParaRPr lang="zh-CN" altLang="en-US" sz="3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714500" y="2767330"/>
            <a:ext cx="19208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0" descr="e7d195523061f1c0c8c9ef2b4c47b9232c7d3c1aa29fc33cC35E69D0959227FEE46513058567BC4DFCDEC239794EE7F7D54C53BFAAED1E91F0142CACD1DBF61753822421AB78C025DC4BB29C14829EC7958081C093AE18BE12860807EF136105AA5915B6E1FC903132893A29C0D20F58B8483A3290107E264C17A103AC8D0961565853DA444ACA86"/>
          <p:cNvSpPr txBox="1"/>
          <p:nvPr/>
        </p:nvSpPr>
        <p:spPr>
          <a:xfrm>
            <a:off x="5093779" y="2330872"/>
            <a:ext cx="121666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5708691" y="0"/>
            <a:ext cx="978603" cy="185617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6013186" y="1483353"/>
            <a:ext cx="1930331" cy="366137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28" grpId="0" bldLvl="0" animBg="1"/>
      <p:bldP spid="26" grpId="0" bldLvl="0" animBg="1"/>
      <p:bldP spid="9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10910" y="1754374"/>
            <a:ext cx="8533090" cy="2388577"/>
            <a:chOff x="1163808" y="1621587"/>
            <a:chExt cx="11431844" cy="3149501"/>
          </a:xfrm>
        </p:grpSpPr>
        <p:grpSp>
          <p:nvGrpSpPr>
            <p:cNvPr id="3" name="组合 2"/>
            <p:cNvGrpSpPr/>
            <p:nvPr/>
          </p:nvGrpSpPr>
          <p:grpSpPr>
            <a:xfrm>
              <a:off x="1163808" y="1621587"/>
              <a:ext cx="2583760" cy="2882363"/>
              <a:chOff x="971551" y="1355725"/>
              <a:chExt cx="1978025" cy="2206624"/>
            </a:xfrm>
          </p:grpSpPr>
          <p:grpSp>
            <p:nvGrpSpPr>
              <p:cNvPr id="4" name="Group 5"/>
              <p:cNvGrpSpPr>
                <a:grpSpLocks noChangeAspect="1"/>
              </p:cNvGrpSpPr>
              <p:nvPr/>
            </p:nvGrpSpPr>
            <p:grpSpPr bwMode="auto">
              <a:xfrm>
                <a:off x="971551" y="1355725"/>
                <a:ext cx="1978025" cy="2206624"/>
                <a:chOff x="612" y="854"/>
                <a:chExt cx="1246" cy="1390"/>
              </a:xfrm>
            </p:grpSpPr>
            <p:sp>
              <p:nvSpPr>
                <p:cNvPr id="43" name="AutoShape 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12" y="1023"/>
                  <a:ext cx="1200" cy="1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00" dirty="0"/>
                </a:p>
              </p:txBody>
            </p:sp>
            <p:sp>
              <p:nvSpPr>
                <p:cNvPr id="44" name="Freeform 6"/>
                <p:cNvSpPr/>
                <p:nvPr/>
              </p:nvSpPr>
              <p:spPr bwMode="auto">
                <a:xfrm>
                  <a:off x="644" y="854"/>
                  <a:ext cx="1214" cy="1221"/>
                </a:xfrm>
                <a:custGeom>
                  <a:avLst/>
                  <a:gdLst>
                    <a:gd name="T0" fmla="*/ 88 w 176"/>
                    <a:gd name="T1" fmla="*/ 0 h 177"/>
                    <a:gd name="T2" fmla="*/ 0 w 176"/>
                    <a:gd name="T3" fmla="*/ 88 h 177"/>
                    <a:gd name="T4" fmla="*/ 88 w 176"/>
                    <a:gd name="T5" fmla="*/ 177 h 177"/>
                    <a:gd name="T6" fmla="*/ 176 w 176"/>
                    <a:gd name="T7" fmla="*/ 88 h 177"/>
                    <a:gd name="T8" fmla="*/ 176 w 176"/>
                    <a:gd name="T9" fmla="*/ 0 h 177"/>
                    <a:gd name="T10" fmla="*/ 88 w 176"/>
                    <a:gd name="T11" fmla="*/ 0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6" h="177">
                      <a:moveTo>
                        <a:pt x="88" y="0"/>
                      </a:moveTo>
                      <a:cubicBezTo>
                        <a:pt x="39" y="0"/>
                        <a:pt x="0" y="40"/>
                        <a:pt x="0" y="88"/>
                      </a:cubicBezTo>
                      <a:cubicBezTo>
                        <a:pt x="0" y="137"/>
                        <a:pt x="39" y="177"/>
                        <a:pt x="88" y="177"/>
                      </a:cubicBezTo>
                      <a:cubicBezTo>
                        <a:pt x="137" y="177"/>
                        <a:pt x="176" y="137"/>
                        <a:pt x="176" y="88"/>
                      </a:cubicBezTo>
                      <a:cubicBezTo>
                        <a:pt x="176" y="0"/>
                        <a:pt x="176" y="0"/>
                        <a:pt x="176" y="0"/>
                      </a:cubicBez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00" dirty="0"/>
                </a:p>
              </p:txBody>
            </p:sp>
          </p:grpSp>
          <p:sp>
            <p:nvSpPr>
              <p:cNvPr id="42" name="矩形 41"/>
              <p:cNvSpPr/>
              <p:nvPr/>
            </p:nvSpPr>
            <p:spPr>
              <a:xfrm>
                <a:off x="1265078" y="2182262"/>
                <a:ext cx="1442189" cy="325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endParaRPr lang="zh-CN" sz="28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4311397" y="2471827"/>
              <a:ext cx="8284255" cy="8506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>
                <a:lnSpc>
                  <a:spcPct val="150000"/>
                </a:lnSpc>
                <a:buFont typeface="Wingdings" panose="05000000000000000000" pitchFamily="2" charset="2"/>
                <a:buNone/>
              </a:pPr>
              <a:r>
                <a:rPr lang="zh-CN" altLang="en-US" sz="2400" dirty="0" smtClean="0">
                  <a:solidFill>
                    <a:srgbClr val="333F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详见用户手册与操作演示  →</a:t>
              </a:r>
              <a:endParaRPr lang="zh-CN" altLang="en-US" sz="2400" dirty="0">
                <a:solidFill>
                  <a:srgbClr val="333F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1" name="Group 22"/>
            <p:cNvGrpSpPr>
              <a:grpSpLocks noChangeAspect="1"/>
            </p:cNvGrpSpPr>
            <p:nvPr/>
          </p:nvGrpSpPr>
          <p:grpSpPr bwMode="auto">
            <a:xfrm>
              <a:off x="8566889" y="4601049"/>
              <a:ext cx="420950" cy="170039"/>
              <a:chOff x="2685" y="2395"/>
              <a:chExt cx="203" cy="82"/>
            </a:xfrm>
          </p:grpSpPr>
          <p:sp>
            <p:nvSpPr>
              <p:cNvPr id="19" name="Freeform 60"/>
              <p:cNvSpPr>
                <a:spLocks noEditPoints="1"/>
              </p:cNvSpPr>
              <p:nvPr/>
            </p:nvSpPr>
            <p:spPr bwMode="auto">
              <a:xfrm>
                <a:off x="2685" y="2395"/>
                <a:ext cx="66" cy="82"/>
              </a:xfrm>
              <a:custGeom>
                <a:avLst/>
                <a:gdLst>
                  <a:gd name="T0" fmla="*/ 28 w 28"/>
                  <a:gd name="T1" fmla="*/ 18 h 35"/>
                  <a:gd name="T2" fmla="*/ 27 w 28"/>
                  <a:gd name="T3" fmla="*/ 25 h 35"/>
                  <a:gd name="T4" fmla="*/ 25 w 28"/>
                  <a:gd name="T5" fmla="*/ 31 h 35"/>
                  <a:gd name="T6" fmla="*/ 20 w 28"/>
                  <a:gd name="T7" fmla="*/ 34 h 35"/>
                  <a:gd name="T8" fmla="*/ 14 w 28"/>
                  <a:gd name="T9" fmla="*/ 35 h 35"/>
                  <a:gd name="T10" fmla="*/ 7 w 28"/>
                  <a:gd name="T11" fmla="*/ 34 h 35"/>
                  <a:gd name="T12" fmla="*/ 3 w 28"/>
                  <a:gd name="T13" fmla="*/ 31 h 35"/>
                  <a:gd name="T14" fmla="*/ 1 w 28"/>
                  <a:gd name="T15" fmla="*/ 25 h 35"/>
                  <a:gd name="T16" fmla="*/ 0 w 28"/>
                  <a:gd name="T17" fmla="*/ 18 h 35"/>
                  <a:gd name="T18" fmla="*/ 1 w 28"/>
                  <a:gd name="T19" fmla="*/ 10 h 35"/>
                  <a:gd name="T20" fmla="*/ 3 w 28"/>
                  <a:gd name="T21" fmla="*/ 5 h 35"/>
                  <a:gd name="T22" fmla="*/ 8 w 28"/>
                  <a:gd name="T23" fmla="*/ 1 h 35"/>
                  <a:gd name="T24" fmla="*/ 14 w 28"/>
                  <a:gd name="T25" fmla="*/ 0 h 35"/>
                  <a:gd name="T26" fmla="*/ 20 w 28"/>
                  <a:gd name="T27" fmla="*/ 1 h 35"/>
                  <a:gd name="T28" fmla="*/ 25 w 28"/>
                  <a:gd name="T29" fmla="*/ 5 h 35"/>
                  <a:gd name="T30" fmla="*/ 27 w 28"/>
                  <a:gd name="T31" fmla="*/ 10 h 35"/>
                  <a:gd name="T32" fmla="*/ 28 w 28"/>
                  <a:gd name="T33" fmla="*/ 18 h 35"/>
                  <a:gd name="T34" fmla="*/ 19 w 28"/>
                  <a:gd name="T35" fmla="*/ 18 h 35"/>
                  <a:gd name="T36" fmla="*/ 18 w 28"/>
                  <a:gd name="T37" fmla="*/ 9 h 35"/>
                  <a:gd name="T38" fmla="*/ 14 w 28"/>
                  <a:gd name="T39" fmla="*/ 6 h 35"/>
                  <a:gd name="T40" fmla="*/ 10 w 28"/>
                  <a:gd name="T41" fmla="*/ 9 h 35"/>
                  <a:gd name="T42" fmla="*/ 9 w 28"/>
                  <a:gd name="T43" fmla="*/ 18 h 35"/>
                  <a:gd name="T44" fmla="*/ 10 w 28"/>
                  <a:gd name="T45" fmla="*/ 27 h 35"/>
                  <a:gd name="T46" fmla="*/ 14 w 28"/>
                  <a:gd name="T47" fmla="*/ 29 h 35"/>
                  <a:gd name="T48" fmla="*/ 18 w 28"/>
                  <a:gd name="T49" fmla="*/ 27 h 35"/>
                  <a:gd name="T50" fmla="*/ 19 w 28"/>
                  <a:gd name="T51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8" h="35">
                    <a:moveTo>
                      <a:pt x="28" y="18"/>
                    </a:moveTo>
                    <a:cubicBezTo>
                      <a:pt x="28" y="21"/>
                      <a:pt x="28" y="23"/>
                      <a:pt x="27" y="25"/>
                    </a:cubicBezTo>
                    <a:cubicBezTo>
                      <a:pt x="27" y="28"/>
                      <a:pt x="26" y="30"/>
                      <a:pt x="25" y="31"/>
                    </a:cubicBezTo>
                    <a:cubicBezTo>
                      <a:pt x="24" y="32"/>
                      <a:pt x="22" y="34"/>
                      <a:pt x="20" y="34"/>
                    </a:cubicBezTo>
                    <a:cubicBezTo>
                      <a:pt x="19" y="35"/>
                      <a:pt x="17" y="35"/>
                      <a:pt x="14" y="35"/>
                    </a:cubicBezTo>
                    <a:cubicBezTo>
                      <a:pt x="11" y="35"/>
                      <a:pt x="9" y="35"/>
                      <a:pt x="7" y="34"/>
                    </a:cubicBezTo>
                    <a:cubicBezTo>
                      <a:pt x="6" y="34"/>
                      <a:pt x="4" y="32"/>
                      <a:pt x="3" y="31"/>
                    </a:cubicBezTo>
                    <a:cubicBezTo>
                      <a:pt x="2" y="29"/>
                      <a:pt x="1" y="28"/>
                      <a:pt x="1" y="25"/>
                    </a:cubicBezTo>
                    <a:cubicBezTo>
                      <a:pt x="0" y="23"/>
                      <a:pt x="0" y="21"/>
                      <a:pt x="0" y="18"/>
                    </a:cubicBezTo>
                    <a:cubicBezTo>
                      <a:pt x="0" y="15"/>
                      <a:pt x="0" y="12"/>
                      <a:pt x="1" y="10"/>
                    </a:cubicBezTo>
                    <a:cubicBezTo>
                      <a:pt x="1" y="8"/>
                      <a:pt x="2" y="6"/>
                      <a:pt x="3" y="5"/>
                    </a:cubicBezTo>
                    <a:cubicBezTo>
                      <a:pt x="4" y="3"/>
                      <a:pt x="6" y="2"/>
                      <a:pt x="8" y="1"/>
                    </a:cubicBezTo>
                    <a:cubicBezTo>
                      <a:pt x="9" y="1"/>
                      <a:pt x="11" y="0"/>
                      <a:pt x="14" y="0"/>
                    </a:cubicBezTo>
                    <a:cubicBezTo>
                      <a:pt x="17" y="0"/>
                      <a:pt x="19" y="1"/>
                      <a:pt x="20" y="1"/>
                    </a:cubicBezTo>
                    <a:cubicBezTo>
                      <a:pt x="22" y="2"/>
                      <a:pt x="24" y="3"/>
                      <a:pt x="25" y="5"/>
                    </a:cubicBezTo>
                    <a:cubicBezTo>
                      <a:pt x="26" y="6"/>
                      <a:pt x="27" y="8"/>
                      <a:pt x="27" y="10"/>
                    </a:cubicBezTo>
                    <a:cubicBezTo>
                      <a:pt x="28" y="12"/>
                      <a:pt x="28" y="15"/>
                      <a:pt x="28" y="18"/>
                    </a:cubicBezTo>
                    <a:moveTo>
                      <a:pt x="19" y="18"/>
                    </a:moveTo>
                    <a:cubicBezTo>
                      <a:pt x="19" y="14"/>
                      <a:pt x="19" y="11"/>
                      <a:pt x="18" y="9"/>
                    </a:cubicBezTo>
                    <a:cubicBezTo>
                      <a:pt x="17" y="7"/>
                      <a:pt x="16" y="6"/>
                      <a:pt x="14" y="6"/>
                    </a:cubicBezTo>
                    <a:cubicBezTo>
                      <a:pt x="12" y="6"/>
                      <a:pt x="11" y="7"/>
                      <a:pt x="10" y="9"/>
                    </a:cubicBezTo>
                    <a:cubicBezTo>
                      <a:pt x="9" y="11"/>
                      <a:pt x="9" y="14"/>
                      <a:pt x="9" y="18"/>
                    </a:cubicBezTo>
                    <a:cubicBezTo>
                      <a:pt x="9" y="22"/>
                      <a:pt x="9" y="25"/>
                      <a:pt x="10" y="27"/>
                    </a:cubicBezTo>
                    <a:cubicBezTo>
                      <a:pt x="11" y="28"/>
                      <a:pt x="12" y="29"/>
                      <a:pt x="14" y="29"/>
                    </a:cubicBezTo>
                    <a:cubicBezTo>
                      <a:pt x="16" y="29"/>
                      <a:pt x="17" y="28"/>
                      <a:pt x="18" y="27"/>
                    </a:cubicBezTo>
                    <a:cubicBezTo>
                      <a:pt x="19" y="25"/>
                      <a:pt x="19" y="22"/>
                      <a:pt x="19" y="18"/>
                    </a:cubicBezTo>
                  </a:path>
                </a:pathLst>
              </a:custGeom>
              <a:solidFill>
                <a:srgbClr val="F2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 dirty="0"/>
              </a:p>
            </p:txBody>
          </p:sp>
          <p:sp>
            <p:nvSpPr>
              <p:cNvPr id="20" name="Freeform 61"/>
              <p:cNvSpPr>
                <a:spLocks noEditPoints="1"/>
              </p:cNvSpPr>
              <p:nvPr/>
            </p:nvSpPr>
            <p:spPr bwMode="auto">
              <a:xfrm>
                <a:off x="2765" y="2395"/>
                <a:ext cx="123" cy="82"/>
              </a:xfrm>
              <a:custGeom>
                <a:avLst/>
                <a:gdLst>
                  <a:gd name="T0" fmla="*/ 20 w 52"/>
                  <a:gd name="T1" fmla="*/ 11 h 35"/>
                  <a:gd name="T2" fmla="*/ 18 w 52"/>
                  <a:gd name="T3" fmla="*/ 20 h 35"/>
                  <a:gd name="T4" fmla="*/ 10 w 52"/>
                  <a:gd name="T5" fmla="*/ 22 h 35"/>
                  <a:gd name="T6" fmla="*/ 2 w 52"/>
                  <a:gd name="T7" fmla="*/ 20 h 35"/>
                  <a:gd name="T8" fmla="*/ 0 w 52"/>
                  <a:gd name="T9" fmla="*/ 11 h 35"/>
                  <a:gd name="T10" fmla="*/ 2 w 52"/>
                  <a:gd name="T11" fmla="*/ 3 h 35"/>
                  <a:gd name="T12" fmla="*/ 10 w 52"/>
                  <a:gd name="T13" fmla="*/ 0 h 35"/>
                  <a:gd name="T14" fmla="*/ 18 w 52"/>
                  <a:gd name="T15" fmla="*/ 3 h 35"/>
                  <a:gd name="T16" fmla="*/ 20 w 52"/>
                  <a:gd name="T17" fmla="*/ 11 h 35"/>
                  <a:gd name="T18" fmla="*/ 14 w 52"/>
                  <a:gd name="T19" fmla="*/ 11 h 35"/>
                  <a:gd name="T20" fmla="*/ 13 w 52"/>
                  <a:gd name="T21" fmla="*/ 6 h 35"/>
                  <a:gd name="T22" fmla="*/ 10 w 52"/>
                  <a:gd name="T23" fmla="*/ 5 h 35"/>
                  <a:gd name="T24" fmla="*/ 7 w 52"/>
                  <a:gd name="T25" fmla="*/ 6 h 35"/>
                  <a:gd name="T26" fmla="*/ 6 w 52"/>
                  <a:gd name="T27" fmla="*/ 11 h 35"/>
                  <a:gd name="T28" fmla="*/ 7 w 52"/>
                  <a:gd name="T29" fmla="*/ 16 h 35"/>
                  <a:gd name="T30" fmla="*/ 10 w 52"/>
                  <a:gd name="T31" fmla="*/ 17 h 35"/>
                  <a:gd name="T32" fmla="*/ 13 w 52"/>
                  <a:gd name="T33" fmla="*/ 16 h 35"/>
                  <a:gd name="T34" fmla="*/ 14 w 52"/>
                  <a:gd name="T35" fmla="*/ 11 h 35"/>
                  <a:gd name="T36" fmla="*/ 38 w 52"/>
                  <a:gd name="T37" fmla="*/ 1 h 35"/>
                  <a:gd name="T38" fmla="*/ 20 w 52"/>
                  <a:gd name="T39" fmla="*/ 35 h 35"/>
                  <a:gd name="T40" fmla="*/ 14 w 52"/>
                  <a:gd name="T41" fmla="*/ 35 h 35"/>
                  <a:gd name="T42" fmla="*/ 32 w 52"/>
                  <a:gd name="T43" fmla="*/ 1 h 35"/>
                  <a:gd name="T44" fmla="*/ 38 w 52"/>
                  <a:gd name="T45" fmla="*/ 1 h 35"/>
                  <a:gd name="T46" fmla="*/ 52 w 52"/>
                  <a:gd name="T47" fmla="*/ 24 h 35"/>
                  <a:gd name="T48" fmla="*/ 50 w 52"/>
                  <a:gd name="T49" fmla="*/ 33 h 35"/>
                  <a:gd name="T50" fmla="*/ 42 w 52"/>
                  <a:gd name="T51" fmla="*/ 35 h 35"/>
                  <a:gd name="T52" fmla="*/ 34 w 52"/>
                  <a:gd name="T53" fmla="*/ 33 h 35"/>
                  <a:gd name="T54" fmla="*/ 32 w 52"/>
                  <a:gd name="T55" fmla="*/ 24 h 35"/>
                  <a:gd name="T56" fmla="*/ 35 w 52"/>
                  <a:gd name="T57" fmla="*/ 16 h 35"/>
                  <a:gd name="T58" fmla="*/ 42 w 52"/>
                  <a:gd name="T59" fmla="*/ 13 h 35"/>
                  <a:gd name="T60" fmla="*/ 50 w 52"/>
                  <a:gd name="T61" fmla="*/ 16 h 35"/>
                  <a:gd name="T62" fmla="*/ 52 w 52"/>
                  <a:gd name="T63" fmla="*/ 24 h 35"/>
                  <a:gd name="T64" fmla="*/ 46 w 52"/>
                  <a:gd name="T65" fmla="*/ 24 h 35"/>
                  <a:gd name="T66" fmla="*/ 45 w 52"/>
                  <a:gd name="T67" fmla="*/ 19 h 35"/>
                  <a:gd name="T68" fmla="*/ 42 w 52"/>
                  <a:gd name="T69" fmla="*/ 18 h 35"/>
                  <a:gd name="T70" fmla="*/ 39 w 52"/>
                  <a:gd name="T71" fmla="*/ 19 h 35"/>
                  <a:gd name="T72" fmla="*/ 39 w 52"/>
                  <a:gd name="T73" fmla="*/ 24 h 35"/>
                  <a:gd name="T74" fmla="*/ 39 w 52"/>
                  <a:gd name="T75" fmla="*/ 29 h 35"/>
                  <a:gd name="T76" fmla="*/ 42 w 52"/>
                  <a:gd name="T77" fmla="*/ 31 h 35"/>
                  <a:gd name="T78" fmla="*/ 45 w 52"/>
                  <a:gd name="T79" fmla="*/ 29 h 35"/>
                  <a:gd name="T80" fmla="*/ 46 w 52"/>
                  <a:gd name="T81" fmla="*/ 2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2" h="35">
                    <a:moveTo>
                      <a:pt x="20" y="11"/>
                    </a:moveTo>
                    <a:cubicBezTo>
                      <a:pt x="20" y="15"/>
                      <a:pt x="19" y="18"/>
                      <a:pt x="18" y="20"/>
                    </a:cubicBezTo>
                    <a:cubicBezTo>
                      <a:pt x="16" y="21"/>
                      <a:pt x="13" y="22"/>
                      <a:pt x="10" y="22"/>
                    </a:cubicBezTo>
                    <a:cubicBezTo>
                      <a:pt x="7" y="22"/>
                      <a:pt x="4" y="21"/>
                      <a:pt x="2" y="20"/>
                    </a:cubicBezTo>
                    <a:cubicBezTo>
                      <a:pt x="1" y="18"/>
                      <a:pt x="0" y="15"/>
                      <a:pt x="0" y="11"/>
                    </a:cubicBezTo>
                    <a:cubicBezTo>
                      <a:pt x="0" y="8"/>
                      <a:pt x="1" y="5"/>
                      <a:pt x="2" y="3"/>
                    </a:cubicBezTo>
                    <a:cubicBezTo>
                      <a:pt x="4" y="1"/>
                      <a:pt x="7" y="0"/>
                      <a:pt x="10" y="0"/>
                    </a:cubicBezTo>
                    <a:cubicBezTo>
                      <a:pt x="13" y="0"/>
                      <a:pt x="16" y="1"/>
                      <a:pt x="18" y="3"/>
                    </a:cubicBezTo>
                    <a:cubicBezTo>
                      <a:pt x="19" y="5"/>
                      <a:pt x="20" y="8"/>
                      <a:pt x="20" y="11"/>
                    </a:cubicBezTo>
                    <a:moveTo>
                      <a:pt x="14" y="11"/>
                    </a:moveTo>
                    <a:cubicBezTo>
                      <a:pt x="14" y="9"/>
                      <a:pt x="13" y="7"/>
                      <a:pt x="13" y="6"/>
                    </a:cubicBezTo>
                    <a:cubicBezTo>
                      <a:pt x="12" y="5"/>
                      <a:pt x="11" y="5"/>
                      <a:pt x="10" y="5"/>
                    </a:cubicBezTo>
                    <a:cubicBezTo>
                      <a:pt x="9" y="5"/>
                      <a:pt x="8" y="5"/>
                      <a:pt x="7" y="6"/>
                    </a:cubicBezTo>
                    <a:cubicBezTo>
                      <a:pt x="7" y="7"/>
                      <a:pt x="6" y="9"/>
                      <a:pt x="6" y="11"/>
                    </a:cubicBezTo>
                    <a:cubicBezTo>
                      <a:pt x="6" y="14"/>
                      <a:pt x="7" y="15"/>
                      <a:pt x="7" y="16"/>
                    </a:cubicBezTo>
                    <a:cubicBezTo>
                      <a:pt x="8" y="17"/>
                      <a:pt x="9" y="17"/>
                      <a:pt x="10" y="17"/>
                    </a:cubicBezTo>
                    <a:cubicBezTo>
                      <a:pt x="11" y="17"/>
                      <a:pt x="12" y="17"/>
                      <a:pt x="13" y="16"/>
                    </a:cubicBezTo>
                    <a:cubicBezTo>
                      <a:pt x="13" y="15"/>
                      <a:pt x="14" y="14"/>
                      <a:pt x="14" y="11"/>
                    </a:cubicBezTo>
                    <a:moveTo>
                      <a:pt x="38" y="1"/>
                    </a:moveTo>
                    <a:cubicBezTo>
                      <a:pt x="20" y="35"/>
                      <a:pt x="20" y="35"/>
                      <a:pt x="20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32" y="1"/>
                      <a:pt x="32" y="1"/>
                      <a:pt x="32" y="1"/>
                    </a:cubicBezTo>
                    <a:lnTo>
                      <a:pt x="38" y="1"/>
                    </a:lnTo>
                    <a:close/>
                    <a:moveTo>
                      <a:pt x="52" y="24"/>
                    </a:moveTo>
                    <a:cubicBezTo>
                      <a:pt x="52" y="28"/>
                      <a:pt x="52" y="31"/>
                      <a:pt x="50" y="33"/>
                    </a:cubicBezTo>
                    <a:cubicBezTo>
                      <a:pt x="48" y="35"/>
                      <a:pt x="46" y="35"/>
                      <a:pt x="42" y="35"/>
                    </a:cubicBezTo>
                    <a:cubicBezTo>
                      <a:pt x="39" y="35"/>
                      <a:pt x="36" y="35"/>
                      <a:pt x="34" y="33"/>
                    </a:cubicBezTo>
                    <a:cubicBezTo>
                      <a:pt x="33" y="31"/>
                      <a:pt x="32" y="28"/>
                      <a:pt x="32" y="24"/>
                    </a:cubicBezTo>
                    <a:cubicBezTo>
                      <a:pt x="32" y="21"/>
                      <a:pt x="33" y="18"/>
                      <a:pt x="35" y="16"/>
                    </a:cubicBezTo>
                    <a:cubicBezTo>
                      <a:pt x="36" y="14"/>
                      <a:pt x="39" y="13"/>
                      <a:pt x="42" y="13"/>
                    </a:cubicBezTo>
                    <a:cubicBezTo>
                      <a:pt x="46" y="13"/>
                      <a:pt x="48" y="14"/>
                      <a:pt x="50" y="16"/>
                    </a:cubicBezTo>
                    <a:cubicBezTo>
                      <a:pt x="52" y="18"/>
                      <a:pt x="52" y="21"/>
                      <a:pt x="52" y="24"/>
                    </a:cubicBezTo>
                    <a:moveTo>
                      <a:pt x="46" y="24"/>
                    </a:moveTo>
                    <a:cubicBezTo>
                      <a:pt x="46" y="22"/>
                      <a:pt x="45" y="20"/>
                      <a:pt x="45" y="19"/>
                    </a:cubicBezTo>
                    <a:cubicBezTo>
                      <a:pt x="44" y="19"/>
                      <a:pt x="43" y="18"/>
                      <a:pt x="42" y="18"/>
                    </a:cubicBezTo>
                    <a:cubicBezTo>
                      <a:pt x="41" y="18"/>
                      <a:pt x="40" y="19"/>
                      <a:pt x="39" y="19"/>
                    </a:cubicBezTo>
                    <a:cubicBezTo>
                      <a:pt x="39" y="20"/>
                      <a:pt x="39" y="22"/>
                      <a:pt x="39" y="24"/>
                    </a:cubicBezTo>
                    <a:cubicBezTo>
                      <a:pt x="39" y="27"/>
                      <a:pt x="39" y="28"/>
                      <a:pt x="39" y="29"/>
                    </a:cubicBezTo>
                    <a:cubicBezTo>
                      <a:pt x="40" y="30"/>
                      <a:pt x="41" y="31"/>
                      <a:pt x="42" y="31"/>
                    </a:cubicBezTo>
                    <a:cubicBezTo>
                      <a:pt x="43" y="31"/>
                      <a:pt x="44" y="30"/>
                      <a:pt x="45" y="29"/>
                    </a:cubicBezTo>
                    <a:cubicBezTo>
                      <a:pt x="45" y="28"/>
                      <a:pt x="46" y="27"/>
                      <a:pt x="46" y="24"/>
                    </a:cubicBezTo>
                  </a:path>
                </a:pathLst>
              </a:custGeom>
              <a:solidFill>
                <a:srgbClr val="F2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 dirty="0"/>
              </a:p>
            </p:txBody>
          </p:sp>
        </p:grpSp>
      </p:grpSp>
      <p:sp>
        <p:nvSpPr>
          <p:cNvPr id="47" name="圆角矩形 46"/>
          <p:cNvSpPr/>
          <p:nvPr/>
        </p:nvSpPr>
        <p:spPr>
          <a:xfrm>
            <a:off x="-27470" y="247650"/>
            <a:ext cx="2414905" cy="52260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-54892" y="328693"/>
            <a:ext cx="25386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少付款与红蓝对冲</a:t>
            </a:r>
            <a:endParaRPr lang="en-US" altLang="zh-CN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"/>
          <p:cNvSpPr/>
          <p:nvPr/>
        </p:nvSpPr>
        <p:spPr>
          <a:xfrm>
            <a:off x="1714364" y="2286746"/>
            <a:ext cx="5364088" cy="11648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  <a:gd name="connsiteX0-21" fmla="*/ 0 w 5364088"/>
              <a:gd name="connsiteY0-22" fmla="*/ 12700 h 1164822"/>
              <a:gd name="connsiteX1-23" fmla="*/ 5364088 w 5364088"/>
              <a:gd name="connsiteY1-24" fmla="*/ 0 h 1164822"/>
              <a:gd name="connsiteX2-25" fmla="*/ 4759654 w 5364088"/>
              <a:gd name="connsiteY2-26" fmla="*/ 1149323 h 1164822"/>
              <a:gd name="connsiteX3-27" fmla="*/ 0 w 5364088"/>
              <a:gd name="connsiteY3-28" fmla="*/ 1164822 h 1164822"/>
              <a:gd name="connsiteX4-29" fmla="*/ 0 w 5364088"/>
              <a:gd name="connsiteY4-30" fmla="*/ 12700 h 11648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"/>
          <p:cNvSpPr/>
          <p:nvPr/>
        </p:nvSpPr>
        <p:spPr>
          <a:xfrm>
            <a:off x="-2340768" y="1483218"/>
            <a:ext cx="7888411" cy="2097604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文本框 33"/>
          <p:cNvSpPr txBox="1"/>
          <p:nvPr/>
        </p:nvSpPr>
        <p:spPr>
          <a:xfrm>
            <a:off x="458470" y="2122170"/>
            <a:ext cx="43561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供应链常见问题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714500" y="2767330"/>
            <a:ext cx="19208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0" descr="e7d195523061f1c0c8c9ef2b4c47b9232c7d3c1aa29fc33cC35E69D0959227FEE46513058567BC4DFCDEC239794EE7F7D54C53BFAAED1E91F0142CACD1DBF61753822421AB78C025DC4BB29C14829EC7958081C093AE18BE12860807EF136105AA5915B6E1FC903132893A29C0D20F58B8483A3290107E264C17A103AC8D0961565853DA444ACA86"/>
          <p:cNvSpPr txBox="1"/>
          <p:nvPr/>
        </p:nvSpPr>
        <p:spPr>
          <a:xfrm>
            <a:off x="5093779" y="2330872"/>
            <a:ext cx="121666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5708691" y="0"/>
            <a:ext cx="978603" cy="185617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6013186" y="1483353"/>
            <a:ext cx="1930331" cy="366137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28" grpId="0" bldLvl="0" animBg="1"/>
      <p:bldP spid="26" grpId="0" bldLvl="0" animBg="1"/>
      <p:bldP spid="9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圆角矩形 46"/>
          <p:cNvSpPr/>
          <p:nvPr/>
        </p:nvSpPr>
        <p:spPr>
          <a:xfrm>
            <a:off x="-27470" y="247650"/>
            <a:ext cx="2414905" cy="52260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-54892" y="328693"/>
            <a:ext cx="25386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常见问题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endParaRPr lang="en-US" altLang="zh-CN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7315" y="771525"/>
            <a:ext cx="45999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/>
              <a:t>出入库签字时，提示分类定义没有有效值</a:t>
            </a:r>
            <a:endParaRPr lang="zh-CN" altLang="en-US"/>
          </a:p>
          <a:p>
            <a:pPr algn="l"/>
            <a:endParaRPr lang="zh-CN" altLang="en-US"/>
          </a:p>
        </p:txBody>
      </p:sp>
      <p:pic>
        <p:nvPicPr>
          <p:cNvPr id="28" name="图片 28" descr="C:\Users\ADMINI~1\AppData\Local\Temp\WeChat Files\b6673da9ba728bf612e95a0563df437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315" y="1131253"/>
            <a:ext cx="5274310" cy="35426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5580380" y="1203325"/>
            <a:ext cx="3126105" cy="175323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r>
              <a:rPr lang="zh-CN" altLang="en-US"/>
              <a:t>原因：缺少对应的物料分类的科目对照。</a:t>
            </a:r>
            <a:endParaRPr lang="zh-CN" altLang="en-US"/>
          </a:p>
          <a:p>
            <a:r>
              <a:rPr lang="zh-CN" altLang="en-US"/>
              <a:t>处理方法：提单给运维人员将这个物料分类的科目对照维护好，需提供物料分类的对应的出入库会计科目。</a:t>
            </a:r>
            <a:endParaRPr lang="zh-CN" altLang="en-US"/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圆角矩形 46"/>
          <p:cNvSpPr/>
          <p:nvPr/>
        </p:nvSpPr>
        <p:spPr>
          <a:xfrm>
            <a:off x="-27470" y="247650"/>
            <a:ext cx="2414905" cy="52260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-54892" y="328693"/>
            <a:ext cx="25386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常见问题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endParaRPr lang="en-US" altLang="zh-CN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7315" y="771525"/>
            <a:ext cx="45999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/>
              <a:t>入库签字时，提示XX物料在XX成本域和账簿没有定义</a:t>
            </a:r>
            <a:endParaRPr lang="zh-CN" altLang="en-US"/>
          </a:p>
          <a:p>
            <a:pPr algn="l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876415" y="699135"/>
            <a:ext cx="2022475" cy="230695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r>
              <a:rPr lang="zh-CN" altLang="en-US"/>
              <a:t>原因：物料没有分配到对应成本域或者库存组织</a:t>
            </a:r>
            <a:endParaRPr lang="zh-CN" altLang="en-US"/>
          </a:p>
          <a:p>
            <a:r>
              <a:rPr lang="zh-CN" altLang="en-US"/>
              <a:t>处理方法：提单给运维人员分配物料的提示的成本域和组织，需提供报错的成本域和组织</a:t>
            </a:r>
            <a:endParaRPr lang="zh-CN" altLang="en-US"/>
          </a:p>
        </p:txBody>
      </p:sp>
      <p:pic>
        <p:nvPicPr>
          <p:cNvPr id="2" name="图片 1" descr="C:\Users\ADMINI~1\AppData\Local\Temp\WeChat Files\57f9210c1d8b610717db06f7bec4c63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380" y="1347470"/>
            <a:ext cx="6757035" cy="3420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圆角矩形 46"/>
          <p:cNvSpPr/>
          <p:nvPr/>
        </p:nvSpPr>
        <p:spPr>
          <a:xfrm>
            <a:off x="-27470" y="247650"/>
            <a:ext cx="2414905" cy="52260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-54892" y="328693"/>
            <a:ext cx="25386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常见问题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endParaRPr lang="en-US" altLang="zh-CN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7315" y="771525"/>
            <a:ext cx="45999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/>
              <a:t>出入库签字、发票审批时，提示部门/项目档案未启用，不允许审签字/审批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948170" y="699135"/>
            <a:ext cx="2022475" cy="175323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r>
              <a:rPr lang="zh-CN" altLang="en-US"/>
              <a:t>原因：单据上使用的部门/项目未启用或者被停用</a:t>
            </a:r>
            <a:endParaRPr lang="zh-CN" altLang="en-US"/>
          </a:p>
          <a:p>
            <a:r>
              <a:rPr lang="zh-CN" altLang="en-US"/>
              <a:t>处理方法：联系有权限的财务去启用一下部门/项目</a:t>
            </a:r>
            <a:endParaRPr lang="zh-CN" altLang="en-US"/>
          </a:p>
        </p:txBody>
      </p:sp>
      <p:pic>
        <p:nvPicPr>
          <p:cNvPr id="37" name="图片 37" descr="C:\Users\ADMINI~1\AppData\Local\Temp\WeChat Files\f9cb9094fbcce406721cc352c3755dc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315" y="1419225"/>
            <a:ext cx="6715760" cy="3399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圆角矩形 46"/>
          <p:cNvSpPr/>
          <p:nvPr/>
        </p:nvSpPr>
        <p:spPr>
          <a:xfrm>
            <a:off x="-27470" y="247650"/>
            <a:ext cx="2414905" cy="52260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-54892" y="328693"/>
            <a:ext cx="25386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常见问题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endParaRPr lang="en-US" altLang="zh-CN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7315" y="771525"/>
            <a:ext cx="51803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/>
              <a:t>项目</a:t>
            </a:r>
            <a:r>
              <a:rPr lang="en-US" altLang="zh-CN"/>
              <a:t>/</a:t>
            </a:r>
            <a:r>
              <a:rPr lang="zh-CN" altLang="en-US"/>
              <a:t>部门已经在云采立项，但是在NC系统中制单选择不到或在项目</a:t>
            </a:r>
            <a:r>
              <a:rPr lang="en-US" altLang="zh-CN"/>
              <a:t>-</a:t>
            </a:r>
            <a:r>
              <a:rPr lang="zh-CN" altLang="en-US"/>
              <a:t>项目组织中查询不到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948170" y="411480"/>
            <a:ext cx="2022475" cy="452310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r>
              <a:rPr lang="zh-CN" altLang="en-US"/>
              <a:t>原因：（</a:t>
            </a:r>
            <a:r>
              <a:rPr lang="en-US" altLang="zh-CN"/>
              <a:t>1</a:t>
            </a:r>
            <a:r>
              <a:rPr lang="zh-CN" altLang="en-US"/>
              <a:t>）云采方面推送部门/项目到NC，部门/项目的状态都是默认为未启用状态，或者已经被停用（</a:t>
            </a:r>
            <a:r>
              <a:rPr lang="en-US" altLang="zh-CN"/>
              <a:t>2</a:t>
            </a:r>
            <a:r>
              <a:rPr lang="zh-CN" altLang="en-US"/>
              <a:t>）云采推送了，但是没有成功被</a:t>
            </a:r>
            <a:r>
              <a:rPr lang="en-US" altLang="zh-CN"/>
              <a:t>NC</a:t>
            </a:r>
            <a:r>
              <a:rPr lang="zh-CN" altLang="en-US"/>
              <a:t>接收的情况</a:t>
            </a:r>
            <a:endParaRPr lang="zh-CN" altLang="en-US"/>
          </a:p>
          <a:p>
            <a:r>
              <a:rPr lang="zh-CN" altLang="en-US"/>
              <a:t>处理方法：（</a:t>
            </a:r>
            <a:r>
              <a:rPr lang="en-US" altLang="zh-CN"/>
              <a:t>1</a:t>
            </a:r>
            <a:r>
              <a:rPr lang="zh-CN" altLang="en-US"/>
              <a:t>）再确认是可以正常启用的前提下，找财务启用部门/项目（</a:t>
            </a:r>
            <a:r>
              <a:rPr lang="en-US" altLang="zh-CN"/>
              <a:t>2</a:t>
            </a:r>
            <a:r>
              <a:rPr lang="zh-CN" altLang="en-US"/>
              <a:t>）联系运维人员查询没有接收的原因</a:t>
            </a:r>
            <a:endParaRPr lang="zh-CN" altLang="en-US"/>
          </a:p>
        </p:txBody>
      </p:sp>
      <p:pic>
        <p:nvPicPr>
          <p:cNvPr id="39" name="图片 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705" y="1416685"/>
            <a:ext cx="6371590" cy="3376295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圆角矩形 46"/>
          <p:cNvSpPr/>
          <p:nvPr/>
        </p:nvSpPr>
        <p:spPr>
          <a:xfrm>
            <a:off x="-27470" y="247650"/>
            <a:ext cx="2414905" cy="52260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-54892" y="328693"/>
            <a:ext cx="25386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常见问题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endParaRPr lang="en-US" altLang="zh-CN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7315" y="771525"/>
            <a:ext cx="51803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t>6.入库单、采购发票、应付单</a:t>
            </a:r>
            <a:r>
              <a:rPr lang="zh-CN"/>
              <a:t>等</a:t>
            </a:r>
            <a:r>
              <a:t>无法</a:t>
            </a:r>
            <a:r>
              <a:rPr lang="zh-CN"/>
              <a:t>进行</a:t>
            </a:r>
            <a:r>
              <a:t>驳回</a:t>
            </a:r>
            <a:r>
              <a:rPr lang="zh-CN"/>
              <a:t>操作</a:t>
            </a:r>
            <a:r>
              <a:t>，驳回按钮是灰色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948170" y="411480"/>
            <a:ext cx="2022475" cy="28613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r>
              <a:t>原因：NC中的单据必须是自由状态才能够驳回，无法驳回就是这张单已经存在下游单据</a:t>
            </a:r>
          </a:p>
          <a:p>
            <a:r>
              <a:t>处理方法：在业务允许的范围下，将下游单据删除，使单据恢复成自由状态才能驳回</a:t>
            </a:r>
          </a:p>
        </p:txBody>
      </p:sp>
      <p:pic>
        <p:nvPicPr>
          <p:cNvPr id="39" name="图片 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705" y="1416685"/>
            <a:ext cx="6371590" cy="3376295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683707" y="2789684"/>
            <a:ext cx="3738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谢谢您的观看！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1c950a7b02087bf45327a2f9f8d3572c10dfcfd3"/>
          <p:cNvPicPr>
            <a:picLocks noChangeAspect="1"/>
          </p:cNvPicPr>
          <p:nvPr/>
        </p:nvPicPr>
        <p:blipFill>
          <a:blip r:embed="rId1"/>
          <a:srcRect b="8659"/>
          <a:stretch>
            <a:fillRect/>
          </a:stretch>
        </p:blipFill>
        <p:spPr>
          <a:xfrm rot="10800000">
            <a:off x="4267835" y="-34925"/>
            <a:ext cx="5813425" cy="3388995"/>
          </a:xfrm>
          <a:prstGeom prst="triangle">
            <a:avLst/>
          </a:prstGeom>
        </p:spPr>
      </p:pic>
      <p:sp>
        <p:nvSpPr>
          <p:cNvPr id="3" name="直角三角形 2"/>
          <p:cNvSpPr/>
          <p:nvPr/>
        </p:nvSpPr>
        <p:spPr>
          <a:xfrm rot="16200000">
            <a:off x="5180965" y="1265555"/>
            <a:ext cx="4166870" cy="3754120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/>
        </p:nvSpPr>
        <p:spPr>
          <a:xfrm flipH="1">
            <a:off x="3134995" y="-35560"/>
            <a:ext cx="6006465" cy="5261610"/>
          </a:xfrm>
          <a:prstGeom prst="parallelogram">
            <a:avLst>
              <a:gd name="adj" fmla="val 8895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2799080" y="-35560"/>
            <a:ext cx="1484630" cy="1814830"/>
          </a:xfrm>
          <a:prstGeom prst="line">
            <a:avLst/>
          </a:prstGeom>
          <a:ln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1774825" y="-626110"/>
            <a:ext cx="1644015" cy="195961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27" grpId="0"/>
      <p:bldP spid="3" grpId="0" bldLvl="0" animBg="1"/>
      <p:bldP spid="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43608" y="339502"/>
            <a:ext cx="6858000" cy="648072"/>
          </a:xfrm>
        </p:spPr>
        <p:txBody>
          <a:bodyPr>
            <a:normAutofit/>
          </a:bodyPr>
          <a:lstStyle/>
          <a:p>
            <a:r>
              <a:rPr lang="zh-CN" altLang="en-US" sz="2800" b="1" dirty="0" smtClean="0"/>
              <a:t>扫码签到，如已签到无需重复签到</a:t>
            </a:r>
            <a:endParaRPr lang="zh-CN" altLang="en-US" sz="2800" b="1" dirty="0"/>
          </a:p>
        </p:txBody>
      </p:sp>
      <p:pic>
        <p:nvPicPr>
          <p:cNvPr id="4" name="图片 3" descr="微信图片_202101130940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1630" y="1106805"/>
            <a:ext cx="4032000" cy="3783632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2"/>
          <p:cNvSpPr/>
          <p:nvPr/>
        </p:nvSpPr>
        <p:spPr>
          <a:xfrm>
            <a:off x="-3204864" y="1635646"/>
            <a:ext cx="5364088" cy="11521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2"/>
          <p:cNvSpPr/>
          <p:nvPr/>
        </p:nvSpPr>
        <p:spPr>
          <a:xfrm>
            <a:off x="-1970942" y="2286746"/>
            <a:ext cx="5364088" cy="11648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  <a:gd name="connsiteX0-21" fmla="*/ 0 w 5364088"/>
              <a:gd name="connsiteY0-22" fmla="*/ 12700 h 1164822"/>
              <a:gd name="connsiteX1-23" fmla="*/ 5364088 w 5364088"/>
              <a:gd name="connsiteY1-24" fmla="*/ 0 h 1164822"/>
              <a:gd name="connsiteX2-25" fmla="*/ 4759654 w 5364088"/>
              <a:gd name="connsiteY2-26" fmla="*/ 1149323 h 1164822"/>
              <a:gd name="connsiteX3-27" fmla="*/ 0 w 5364088"/>
              <a:gd name="connsiteY3-28" fmla="*/ 1164822 h 1164822"/>
              <a:gd name="connsiteX4-29" fmla="*/ 0 w 5364088"/>
              <a:gd name="connsiteY4-30" fmla="*/ 12700 h 11648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Group 5"/>
          <p:cNvGrpSpPr/>
          <p:nvPr/>
        </p:nvGrpSpPr>
        <p:grpSpPr>
          <a:xfrm>
            <a:off x="1200003" y="2645497"/>
            <a:ext cx="959221" cy="579863"/>
            <a:chOff x="5555940" y="620209"/>
            <a:chExt cx="1278961" cy="773150"/>
          </a:xfrm>
        </p:grpSpPr>
        <p:sp>
          <p:nvSpPr>
            <p:cNvPr id="46" name="TextBox 2"/>
            <p:cNvSpPr txBox="1"/>
            <p:nvPr/>
          </p:nvSpPr>
          <p:spPr>
            <a:xfrm>
              <a:off x="5555940" y="620209"/>
              <a:ext cx="1278961" cy="492443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  录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TextBox 3"/>
            <p:cNvSpPr txBox="1"/>
            <p:nvPr/>
          </p:nvSpPr>
          <p:spPr>
            <a:xfrm>
              <a:off x="5555940" y="1116360"/>
              <a:ext cx="1269578" cy="276999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CONTENTS</a:t>
              </a:r>
              <a:endParaRPr lang="en-US" altLang="zh-CN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2" name="直接连接符 51"/>
          <p:cNvCxnSpPr/>
          <p:nvPr/>
        </p:nvCxnSpPr>
        <p:spPr>
          <a:xfrm flipH="1">
            <a:off x="2296295" y="0"/>
            <a:ext cx="978603" cy="185617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H="1">
            <a:off x="2132147" y="1483353"/>
            <a:ext cx="1930331" cy="366137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组合 60"/>
          <p:cNvGrpSpPr/>
          <p:nvPr/>
        </p:nvGrpSpPr>
        <p:grpSpPr>
          <a:xfrm>
            <a:off x="4554855" y="316631"/>
            <a:ext cx="3210560" cy="3335239"/>
            <a:chOff x="7173" y="1400"/>
            <a:chExt cx="5056" cy="5403"/>
          </a:xfrm>
        </p:grpSpPr>
        <p:grpSp>
          <p:nvGrpSpPr>
            <p:cNvPr id="3" name="Group 49"/>
            <p:cNvGrpSpPr/>
            <p:nvPr/>
          </p:nvGrpSpPr>
          <p:grpSpPr>
            <a:xfrm>
              <a:off x="7173" y="2574"/>
              <a:ext cx="725" cy="725"/>
              <a:chOff x="4806253" y="2982218"/>
              <a:chExt cx="613472" cy="613472"/>
            </a:xfrm>
          </p:grpSpPr>
          <p:sp>
            <p:nvSpPr>
              <p:cNvPr id="44" name="Oval 8"/>
              <p:cNvSpPr/>
              <p:nvPr/>
            </p:nvSpPr>
            <p:spPr>
              <a:xfrm>
                <a:off x="4806253" y="2982218"/>
                <a:ext cx="613472" cy="613472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C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5" name="Freeform: Shape 9"/>
              <p:cNvSpPr/>
              <p:nvPr/>
            </p:nvSpPr>
            <p:spPr bwMode="auto">
              <a:xfrm>
                <a:off x="5000294" y="3171416"/>
                <a:ext cx="225388" cy="225388"/>
              </a:xfrm>
              <a:custGeom>
                <a:avLst/>
                <a:gdLst>
                  <a:gd name="T0" fmla="*/ 177354294 w 21600"/>
                  <a:gd name="T1" fmla="*/ 119619947 h 21600"/>
                  <a:gd name="T2" fmla="*/ 181994773 w 21600"/>
                  <a:gd name="T3" fmla="*/ 90970153 h 21600"/>
                  <a:gd name="T4" fmla="*/ 90997440 w 21600"/>
                  <a:gd name="T5" fmla="*/ 0 h 21600"/>
                  <a:gd name="T6" fmla="*/ 0 w 21600"/>
                  <a:gd name="T7" fmla="*/ 90970153 h 21600"/>
                  <a:gd name="T8" fmla="*/ 90997440 w 21600"/>
                  <a:gd name="T9" fmla="*/ 181941690 h 21600"/>
                  <a:gd name="T10" fmla="*/ 119632265 w 21600"/>
                  <a:gd name="T11" fmla="*/ 177314796 h 21600"/>
                  <a:gd name="T12" fmla="*/ 140353873 w 21600"/>
                  <a:gd name="T13" fmla="*/ 198036404 h 21600"/>
                  <a:gd name="T14" fmla="*/ 184433669 w 21600"/>
                  <a:gd name="T15" fmla="*/ 198036404 h 21600"/>
                  <a:gd name="T16" fmla="*/ 184433669 w 21600"/>
                  <a:gd name="T17" fmla="*/ 242088912 h 21600"/>
                  <a:gd name="T18" fmla="*/ 184513921 w 21600"/>
                  <a:gd name="T19" fmla="*/ 242169283 h 21600"/>
                  <a:gd name="T20" fmla="*/ 228567695 w 21600"/>
                  <a:gd name="T21" fmla="*/ 242169283 h 21600"/>
                  <a:gd name="T22" fmla="*/ 228567695 w 21600"/>
                  <a:gd name="T23" fmla="*/ 286223057 h 21600"/>
                  <a:gd name="T24" fmla="*/ 228660384 w 21600"/>
                  <a:gd name="T25" fmla="*/ 286302043 h 21600"/>
                  <a:gd name="T26" fmla="*/ 286355233 w 21600"/>
                  <a:gd name="T27" fmla="*/ 286302043 h 21600"/>
                  <a:gd name="T28" fmla="*/ 286355233 w 21600"/>
                  <a:gd name="T29" fmla="*/ 286355233 h 21600"/>
                  <a:gd name="T30" fmla="*/ 286355233 w 21600"/>
                  <a:gd name="T31" fmla="*/ 228580132 h 21600"/>
                  <a:gd name="T32" fmla="*/ 177354294 w 21600"/>
                  <a:gd name="T33" fmla="*/ 119619947 h 21600"/>
                  <a:gd name="T34" fmla="*/ 72066037 w 21600"/>
                  <a:gd name="T35" fmla="*/ 102106942 h 21600"/>
                  <a:gd name="T36" fmla="*/ 41349250 w 21600"/>
                  <a:gd name="T37" fmla="*/ 71416187 h 21600"/>
                  <a:gd name="T38" fmla="*/ 72066037 w 21600"/>
                  <a:gd name="T39" fmla="*/ 40712996 h 21600"/>
                  <a:gd name="T40" fmla="*/ 102769110 w 21600"/>
                  <a:gd name="T41" fmla="*/ 71416187 h 21600"/>
                  <a:gd name="T42" fmla="*/ 72066037 w 21600"/>
                  <a:gd name="T43" fmla="*/ 102106942 h 21600"/>
                  <a:gd name="T44" fmla="*/ 72066037 w 21600"/>
                  <a:gd name="T45" fmla="*/ 102106942 h 216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1600" h="21600">
                    <a:moveTo>
                      <a:pt x="13378" y="9023"/>
                    </a:moveTo>
                    <a:cubicBezTo>
                      <a:pt x="13604" y="8343"/>
                      <a:pt x="13728" y="7617"/>
                      <a:pt x="13728" y="6862"/>
                    </a:cubicBezTo>
                    <a:cubicBezTo>
                      <a:pt x="13728" y="3072"/>
                      <a:pt x="10655" y="0"/>
                      <a:pt x="6864" y="0"/>
                    </a:cubicBezTo>
                    <a:cubicBezTo>
                      <a:pt x="3073" y="0"/>
                      <a:pt x="0" y="3072"/>
                      <a:pt x="0" y="6862"/>
                    </a:cubicBezTo>
                    <a:cubicBezTo>
                      <a:pt x="0" y="10652"/>
                      <a:pt x="3073" y="13724"/>
                      <a:pt x="6864" y="13724"/>
                    </a:cubicBezTo>
                    <a:cubicBezTo>
                      <a:pt x="7619" y="13724"/>
                      <a:pt x="8345" y="13600"/>
                      <a:pt x="9024" y="13375"/>
                    </a:cubicBezTo>
                    <a:lnTo>
                      <a:pt x="10587" y="14938"/>
                    </a:lnTo>
                    <a:lnTo>
                      <a:pt x="13912" y="14938"/>
                    </a:lnTo>
                    <a:lnTo>
                      <a:pt x="13912" y="18261"/>
                    </a:lnTo>
                    <a:lnTo>
                      <a:pt x="13918" y="18267"/>
                    </a:lnTo>
                    <a:lnTo>
                      <a:pt x="17241" y="18267"/>
                    </a:lnTo>
                    <a:lnTo>
                      <a:pt x="17241" y="21590"/>
                    </a:lnTo>
                    <a:lnTo>
                      <a:pt x="17248" y="21596"/>
                    </a:lnTo>
                    <a:lnTo>
                      <a:pt x="21600" y="21596"/>
                    </a:lnTo>
                    <a:lnTo>
                      <a:pt x="21600" y="21600"/>
                    </a:lnTo>
                    <a:lnTo>
                      <a:pt x="21600" y="17242"/>
                    </a:lnTo>
                    <a:lnTo>
                      <a:pt x="13378" y="9023"/>
                    </a:lnTo>
                    <a:close/>
                    <a:moveTo>
                      <a:pt x="5436" y="7702"/>
                    </a:moveTo>
                    <a:cubicBezTo>
                      <a:pt x="4157" y="7702"/>
                      <a:pt x="3119" y="6665"/>
                      <a:pt x="3119" y="5387"/>
                    </a:cubicBezTo>
                    <a:cubicBezTo>
                      <a:pt x="3119" y="4108"/>
                      <a:pt x="4157" y="3071"/>
                      <a:pt x="5436" y="3071"/>
                    </a:cubicBezTo>
                    <a:cubicBezTo>
                      <a:pt x="6715" y="3071"/>
                      <a:pt x="7752" y="4108"/>
                      <a:pt x="7752" y="5387"/>
                    </a:cubicBezTo>
                    <a:cubicBezTo>
                      <a:pt x="7751" y="6665"/>
                      <a:pt x="6715" y="7702"/>
                      <a:pt x="5436" y="7702"/>
                    </a:cubicBezTo>
                    <a:close/>
                    <a:moveTo>
                      <a:pt x="5436" y="7702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4" name="Group 50"/>
            <p:cNvGrpSpPr/>
            <p:nvPr/>
          </p:nvGrpSpPr>
          <p:grpSpPr>
            <a:xfrm>
              <a:off x="7173" y="3747"/>
              <a:ext cx="725" cy="725"/>
              <a:chOff x="4806253" y="3975596"/>
              <a:chExt cx="613472" cy="613472"/>
            </a:xfrm>
          </p:grpSpPr>
          <p:sp>
            <p:nvSpPr>
              <p:cNvPr id="42" name="Oval 11"/>
              <p:cNvSpPr/>
              <p:nvPr/>
            </p:nvSpPr>
            <p:spPr>
              <a:xfrm>
                <a:off x="4806253" y="3975596"/>
                <a:ext cx="613472" cy="613472"/>
              </a:xfrm>
              <a:prstGeom prst="ellipse">
                <a:avLst/>
              </a:prstGeom>
              <a:solidFill>
                <a:srgbClr val="034EA2"/>
              </a:solidFill>
              <a:ln w="28575">
                <a:solidFill>
                  <a:srgbClr val="034EA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" name="Freeform: Shape 12"/>
              <p:cNvSpPr/>
              <p:nvPr/>
            </p:nvSpPr>
            <p:spPr bwMode="auto">
              <a:xfrm>
                <a:off x="5003891" y="4174066"/>
                <a:ext cx="197601" cy="225388"/>
              </a:xfrm>
              <a:custGeom>
                <a:avLst/>
                <a:gdLst>
                  <a:gd name="T0" fmla="*/ 145512959 w 21600"/>
                  <a:gd name="T1" fmla="*/ 203073433 h 21600"/>
                  <a:gd name="T2" fmla="*/ 145802623 w 21600"/>
                  <a:gd name="T3" fmla="*/ 194761133 h 21600"/>
                  <a:gd name="T4" fmla="*/ 145802623 w 21600"/>
                  <a:gd name="T5" fmla="*/ 125373600 h 21600"/>
                  <a:gd name="T6" fmla="*/ 104926995 w 21600"/>
                  <a:gd name="T7" fmla="*/ 39943277 h 21600"/>
                  <a:gd name="T8" fmla="*/ 105749513 w 21600"/>
                  <a:gd name="T9" fmla="*/ 31392540 h 21600"/>
                  <a:gd name="T10" fmla="*/ 84532065 w 21600"/>
                  <a:gd name="T11" fmla="*/ 0 h 21600"/>
                  <a:gd name="T12" fmla="*/ 63314533 w 21600"/>
                  <a:gd name="T13" fmla="*/ 31392540 h 21600"/>
                  <a:gd name="T14" fmla="*/ 64145452 w 21600"/>
                  <a:gd name="T15" fmla="*/ 39996478 h 21600"/>
                  <a:gd name="T16" fmla="*/ 23363023 w 21600"/>
                  <a:gd name="T17" fmla="*/ 125385918 h 21600"/>
                  <a:gd name="T18" fmla="*/ 23363023 w 21600"/>
                  <a:gd name="T19" fmla="*/ 194761133 h 21600"/>
                  <a:gd name="T20" fmla="*/ 23645246 w 21600"/>
                  <a:gd name="T21" fmla="*/ 203100602 h 21600"/>
                  <a:gd name="T22" fmla="*/ 0 w 21600"/>
                  <a:gd name="T23" fmla="*/ 236998693 h 21600"/>
                  <a:gd name="T24" fmla="*/ 9272957 w 21600"/>
                  <a:gd name="T25" fmla="*/ 250706436 h 21600"/>
                  <a:gd name="T26" fmla="*/ 63534281 w 21600"/>
                  <a:gd name="T27" fmla="*/ 250706436 h 21600"/>
                  <a:gd name="T28" fmla="*/ 63314533 w 21600"/>
                  <a:gd name="T29" fmla="*/ 254962705 h 21600"/>
                  <a:gd name="T30" fmla="*/ 84532065 w 21600"/>
                  <a:gd name="T31" fmla="*/ 286355233 h 21600"/>
                  <a:gd name="T32" fmla="*/ 105749513 w 21600"/>
                  <a:gd name="T33" fmla="*/ 254962705 h 21600"/>
                  <a:gd name="T34" fmla="*/ 105529766 w 21600"/>
                  <a:gd name="T35" fmla="*/ 250706436 h 21600"/>
                  <a:gd name="T36" fmla="*/ 159908522 w 21600"/>
                  <a:gd name="T37" fmla="*/ 250706436 h 21600"/>
                  <a:gd name="T38" fmla="*/ 169173962 w 21600"/>
                  <a:gd name="T39" fmla="*/ 236998693 h 21600"/>
                  <a:gd name="T40" fmla="*/ 145512959 w 21600"/>
                  <a:gd name="T41" fmla="*/ 203073433 h 21600"/>
                  <a:gd name="T42" fmla="*/ 72721479 w 21600"/>
                  <a:gd name="T43" fmla="*/ 31392540 h 21600"/>
                  <a:gd name="T44" fmla="*/ 84532065 w 21600"/>
                  <a:gd name="T45" fmla="*/ 13920288 h 21600"/>
                  <a:gd name="T46" fmla="*/ 96343451 w 21600"/>
                  <a:gd name="T47" fmla="*/ 31392540 h 21600"/>
                  <a:gd name="T48" fmla="*/ 95802281 w 21600"/>
                  <a:gd name="T49" fmla="*/ 36338135 h 21600"/>
                  <a:gd name="T50" fmla="*/ 84587024 w 21600"/>
                  <a:gd name="T51" fmla="*/ 34799986 h 21600"/>
                  <a:gd name="T52" fmla="*/ 73269292 w 21600"/>
                  <a:gd name="T53" fmla="*/ 36364156 h 21600"/>
                  <a:gd name="T54" fmla="*/ 72721479 w 21600"/>
                  <a:gd name="T55" fmla="*/ 31392540 h 21600"/>
                  <a:gd name="T56" fmla="*/ 72721479 w 21600"/>
                  <a:gd name="T57" fmla="*/ 31392540 h 2160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1600" h="21600">
                    <a:moveTo>
                      <a:pt x="18579" y="15318"/>
                    </a:moveTo>
                    <a:cubicBezTo>
                      <a:pt x="18603" y="15119"/>
                      <a:pt x="18616" y="14912"/>
                      <a:pt x="18616" y="14691"/>
                    </a:cubicBezTo>
                    <a:lnTo>
                      <a:pt x="18616" y="9457"/>
                    </a:lnTo>
                    <a:cubicBezTo>
                      <a:pt x="18616" y="6480"/>
                      <a:pt x="16437" y="3949"/>
                      <a:pt x="13397" y="3013"/>
                    </a:cubicBezTo>
                    <a:cubicBezTo>
                      <a:pt x="13464" y="2807"/>
                      <a:pt x="13502" y="2592"/>
                      <a:pt x="13502" y="2368"/>
                    </a:cubicBezTo>
                    <a:cubicBezTo>
                      <a:pt x="13502" y="1061"/>
                      <a:pt x="12289" y="0"/>
                      <a:pt x="10793" y="0"/>
                    </a:cubicBezTo>
                    <a:cubicBezTo>
                      <a:pt x="9297" y="0"/>
                      <a:pt x="8084" y="1060"/>
                      <a:pt x="8084" y="2368"/>
                    </a:cubicBezTo>
                    <a:cubicBezTo>
                      <a:pt x="8084" y="2593"/>
                      <a:pt x="8122" y="2810"/>
                      <a:pt x="8190" y="3017"/>
                    </a:cubicBezTo>
                    <a:cubicBezTo>
                      <a:pt x="5156" y="3956"/>
                      <a:pt x="2983" y="6484"/>
                      <a:pt x="2983" y="9458"/>
                    </a:cubicBezTo>
                    <a:lnTo>
                      <a:pt x="2983" y="14691"/>
                    </a:lnTo>
                    <a:cubicBezTo>
                      <a:pt x="2983" y="14912"/>
                      <a:pt x="2996" y="15121"/>
                      <a:pt x="3019" y="15320"/>
                    </a:cubicBezTo>
                    <a:lnTo>
                      <a:pt x="0" y="17877"/>
                    </a:lnTo>
                    <a:cubicBezTo>
                      <a:pt x="0" y="18448"/>
                      <a:pt x="530" y="18911"/>
                      <a:pt x="1184" y="18911"/>
                    </a:cubicBezTo>
                    <a:lnTo>
                      <a:pt x="8112" y="18911"/>
                    </a:lnTo>
                    <a:cubicBezTo>
                      <a:pt x="8096" y="19017"/>
                      <a:pt x="8084" y="19123"/>
                      <a:pt x="8084" y="19232"/>
                    </a:cubicBezTo>
                    <a:cubicBezTo>
                      <a:pt x="8084" y="20540"/>
                      <a:pt x="9297" y="21600"/>
                      <a:pt x="10793" y="21600"/>
                    </a:cubicBezTo>
                    <a:cubicBezTo>
                      <a:pt x="12289" y="21600"/>
                      <a:pt x="13502" y="20540"/>
                      <a:pt x="13502" y="19232"/>
                    </a:cubicBezTo>
                    <a:cubicBezTo>
                      <a:pt x="13502" y="19123"/>
                      <a:pt x="13490" y="19016"/>
                      <a:pt x="13474" y="18911"/>
                    </a:cubicBezTo>
                    <a:lnTo>
                      <a:pt x="20417" y="18911"/>
                    </a:lnTo>
                    <a:cubicBezTo>
                      <a:pt x="21070" y="18911"/>
                      <a:pt x="21600" y="18448"/>
                      <a:pt x="21600" y="17877"/>
                    </a:cubicBezTo>
                    <a:lnTo>
                      <a:pt x="18579" y="15318"/>
                    </a:lnTo>
                    <a:close/>
                    <a:moveTo>
                      <a:pt x="9285" y="2368"/>
                    </a:moveTo>
                    <a:cubicBezTo>
                      <a:pt x="9285" y="1641"/>
                      <a:pt x="9962" y="1050"/>
                      <a:pt x="10793" y="1050"/>
                    </a:cubicBezTo>
                    <a:cubicBezTo>
                      <a:pt x="11624" y="1050"/>
                      <a:pt x="12301" y="1641"/>
                      <a:pt x="12301" y="2368"/>
                    </a:cubicBezTo>
                    <a:cubicBezTo>
                      <a:pt x="12301" y="2498"/>
                      <a:pt x="12272" y="2622"/>
                      <a:pt x="12232" y="2741"/>
                    </a:cubicBezTo>
                    <a:cubicBezTo>
                      <a:pt x="11767" y="2666"/>
                      <a:pt x="11289" y="2625"/>
                      <a:pt x="10800" y="2625"/>
                    </a:cubicBezTo>
                    <a:cubicBezTo>
                      <a:pt x="10306" y="2625"/>
                      <a:pt x="9824" y="2666"/>
                      <a:pt x="9355" y="2743"/>
                    </a:cubicBezTo>
                    <a:cubicBezTo>
                      <a:pt x="9314" y="2623"/>
                      <a:pt x="9285" y="2499"/>
                      <a:pt x="9285" y="2368"/>
                    </a:cubicBezTo>
                    <a:close/>
                    <a:moveTo>
                      <a:pt x="9285" y="2368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" name="Group 51"/>
            <p:cNvGrpSpPr/>
            <p:nvPr/>
          </p:nvGrpSpPr>
          <p:grpSpPr>
            <a:xfrm>
              <a:off x="7173" y="4920"/>
              <a:ext cx="725" cy="725"/>
              <a:chOff x="4806253" y="4968974"/>
              <a:chExt cx="613472" cy="613472"/>
            </a:xfrm>
          </p:grpSpPr>
          <p:sp>
            <p:nvSpPr>
              <p:cNvPr id="35" name="Oval 17"/>
              <p:cNvSpPr/>
              <p:nvPr/>
            </p:nvSpPr>
            <p:spPr>
              <a:xfrm>
                <a:off x="4806253" y="4968974"/>
                <a:ext cx="613472" cy="613472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C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6" name="Group 18"/>
              <p:cNvGrpSpPr/>
              <p:nvPr/>
            </p:nvGrpSpPr>
            <p:grpSpPr bwMode="auto">
              <a:xfrm>
                <a:off x="4999337" y="5167444"/>
                <a:ext cx="225387" cy="225387"/>
                <a:chOff x="0" y="0"/>
                <a:chExt cx="577" cy="574"/>
              </a:xfrm>
              <a:solidFill>
                <a:schemeClr val="bg1"/>
              </a:solidFill>
            </p:grpSpPr>
            <p:sp>
              <p:nvSpPr>
                <p:cNvPr id="37" name="Freeform: Shape 19"/>
                <p:cNvSpPr/>
                <p:nvPr/>
              </p:nvSpPr>
              <p:spPr bwMode="auto">
                <a:xfrm>
                  <a:off x="368" y="368"/>
                  <a:ext cx="205" cy="20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1600" h="21600">
                      <a:moveTo>
                        <a:pt x="18447" y="8564"/>
                      </a:moveTo>
                      <a:lnTo>
                        <a:pt x="6893" y="0"/>
                      </a:lnTo>
                      <a:lnTo>
                        <a:pt x="0" y="6909"/>
                      </a:lnTo>
                      <a:lnTo>
                        <a:pt x="8514" y="18507"/>
                      </a:lnTo>
                      <a:cubicBezTo>
                        <a:pt x="10541" y="16972"/>
                        <a:pt x="14706" y="18290"/>
                        <a:pt x="18327" y="21600"/>
                      </a:cubicBezTo>
                      <a:lnTo>
                        <a:pt x="21600" y="18319"/>
                      </a:lnTo>
                      <a:cubicBezTo>
                        <a:pt x="18344" y="14739"/>
                        <a:pt x="17015" y="10625"/>
                        <a:pt x="18447" y="8564"/>
                      </a:cubicBezTo>
                      <a:close/>
                      <a:moveTo>
                        <a:pt x="14477" y="14461"/>
                      </a:moveTo>
                      <a:cubicBezTo>
                        <a:pt x="13723" y="15214"/>
                        <a:pt x="12501" y="15214"/>
                        <a:pt x="11748" y="14461"/>
                      </a:cubicBezTo>
                      <a:cubicBezTo>
                        <a:pt x="10995" y="13705"/>
                        <a:pt x="10995" y="12479"/>
                        <a:pt x="11749" y="11725"/>
                      </a:cubicBezTo>
                      <a:cubicBezTo>
                        <a:pt x="12502" y="10969"/>
                        <a:pt x="13724" y="10969"/>
                        <a:pt x="14477" y="11725"/>
                      </a:cubicBezTo>
                      <a:cubicBezTo>
                        <a:pt x="15230" y="12479"/>
                        <a:pt x="15230" y="13705"/>
                        <a:pt x="14477" y="14461"/>
                      </a:cubicBezTo>
                      <a:close/>
                      <a:moveTo>
                        <a:pt x="14477" y="14461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8" name="Freeform: Shape 20"/>
                <p:cNvSpPr/>
                <p:nvPr/>
              </p:nvSpPr>
              <p:spPr bwMode="auto">
                <a:xfrm>
                  <a:off x="328" y="304"/>
                  <a:ext cx="107" cy="13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600" h="21600">
                      <a:moveTo>
                        <a:pt x="14544" y="0"/>
                      </a:moveTo>
                      <a:lnTo>
                        <a:pt x="13967" y="562"/>
                      </a:lnTo>
                      <a:cubicBezTo>
                        <a:pt x="14018" y="3961"/>
                        <a:pt x="12593" y="7264"/>
                        <a:pt x="9866" y="9922"/>
                      </a:cubicBezTo>
                      <a:lnTo>
                        <a:pt x="24" y="19504"/>
                      </a:lnTo>
                      <a:cubicBezTo>
                        <a:pt x="18" y="19554"/>
                        <a:pt x="6" y="19602"/>
                        <a:pt x="0" y="19652"/>
                      </a:cubicBezTo>
                      <a:lnTo>
                        <a:pt x="2371" y="21600"/>
                      </a:lnTo>
                      <a:lnTo>
                        <a:pt x="21600" y="5798"/>
                      </a:lnTo>
                      <a:lnTo>
                        <a:pt x="14544" y="0"/>
                      </a:lnTo>
                      <a:close/>
                      <a:moveTo>
                        <a:pt x="14544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9" name="Freeform: Shape 21"/>
                <p:cNvSpPr/>
                <p:nvPr/>
              </p:nvSpPr>
              <p:spPr bwMode="auto">
                <a:xfrm>
                  <a:off x="0" y="0"/>
                  <a:ext cx="297" cy="289"/>
                </a:xfrm>
                <a:custGeom>
                  <a:avLst/>
                  <a:gdLst>
                    <a:gd name="T0" fmla="*/ 0 w 21222"/>
                    <a:gd name="T1" fmla="*/ 0 h 21211"/>
                    <a:gd name="T2" fmla="*/ 0 w 21222"/>
                    <a:gd name="T3" fmla="*/ 0 h 21211"/>
                    <a:gd name="T4" fmla="*/ 0 w 21222"/>
                    <a:gd name="T5" fmla="*/ 0 h 21211"/>
                    <a:gd name="T6" fmla="*/ 0 w 21222"/>
                    <a:gd name="T7" fmla="*/ 0 h 21211"/>
                    <a:gd name="T8" fmla="*/ 0 w 21222"/>
                    <a:gd name="T9" fmla="*/ 0 h 21211"/>
                    <a:gd name="T10" fmla="*/ 0 w 21222"/>
                    <a:gd name="T11" fmla="*/ 0 h 21211"/>
                    <a:gd name="T12" fmla="*/ 0 w 21222"/>
                    <a:gd name="T13" fmla="*/ 0 h 21211"/>
                    <a:gd name="T14" fmla="*/ 0 w 21222"/>
                    <a:gd name="T15" fmla="*/ 0 h 21211"/>
                    <a:gd name="T16" fmla="*/ 0 w 21222"/>
                    <a:gd name="T17" fmla="*/ 0 h 212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222" h="21211">
                      <a:moveTo>
                        <a:pt x="15153" y="21211"/>
                      </a:moveTo>
                      <a:lnTo>
                        <a:pt x="17409" y="18463"/>
                      </a:lnTo>
                      <a:cubicBezTo>
                        <a:pt x="18368" y="17292"/>
                        <a:pt x="19694" y="16530"/>
                        <a:pt x="21146" y="16293"/>
                      </a:cubicBezTo>
                      <a:lnTo>
                        <a:pt x="21222" y="16201"/>
                      </a:lnTo>
                      <a:lnTo>
                        <a:pt x="6603" y="1165"/>
                      </a:lnTo>
                      <a:cubicBezTo>
                        <a:pt x="5093" y="-389"/>
                        <a:pt x="2643" y="-389"/>
                        <a:pt x="1133" y="1165"/>
                      </a:cubicBezTo>
                      <a:cubicBezTo>
                        <a:pt x="-378" y="2718"/>
                        <a:pt x="-378" y="5237"/>
                        <a:pt x="1133" y="6791"/>
                      </a:cubicBezTo>
                      <a:lnTo>
                        <a:pt x="15153" y="21211"/>
                      </a:lnTo>
                      <a:close/>
                      <a:moveTo>
                        <a:pt x="15153" y="21211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0" name="Freeform: Shape 22"/>
                <p:cNvSpPr/>
                <p:nvPr/>
              </p:nvSpPr>
              <p:spPr bwMode="auto">
                <a:xfrm>
                  <a:off x="0" y="328"/>
                  <a:ext cx="298" cy="246"/>
                </a:xfrm>
                <a:custGeom>
                  <a:avLst/>
                  <a:gdLst>
                    <a:gd name="T0" fmla="*/ 0 w 21116"/>
                    <a:gd name="T1" fmla="*/ 0 h 21374"/>
                    <a:gd name="T2" fmla="*/ 0 w 21116"/>
                    <a:gd name="T3" fmla="*/ 0 h 21374"/>
                    <a:gd name="T4" fmla="*/ 0 w 21116"/>
                    <a:gd name="T5" fmla="*/ 0 h 21374"/>
                    <a:gd name="T6" fmla="*/ 0 w 21116"/>
                    <a:gd name="T7" fmla="*/ 0 h 21374"/>
                    <a:gd name="T8" fmla="*/ 0 w 21116"/>
                    <a:gd name="T9" fmla="*/ 0 h 21374"/>
                    <a:gd name="T10" fmla="*/ 0 w 21116"/>
                    <a:gd name="T11" fmla="*/ 0 h 21374"/>
                    <a:gd name="T12" fmla="*/ 0 w 21116"/>
                    <a:gd name="T13" fmla="*/ 0 h 21374"/>
                    <a:gd name="T14" fmla="*/ 0 w 21116"/>
                    <a:gd name="T15" fmla="*/ 0 h 21374"/>
                    <a:gd name="T16" fmla="*/ 0 w 21116"/>
                    <a:gd name="T17" fmla="*/ 0 h 213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116" h="21374">
                      <a:moveTo>
                        <a:pt x="17024" y="721"/>
                      </a:moveTo>
                      <a:cubicBezTo>
                        <a:pt x="16543" y="427"/>
                        <a:pt x="16052" y="191"/>
                        <a:pt x="15571" y="0"/>
                      </a:cubicBezTo>
                      <a:cubicBezTo>
                        <a:pt x="13915" y="235"/>
                        <a:pt x="7378" y="2037"/>
                        <a:pt x="6834" y="8291"/>
                      </a:cubicBezTo>
                      <a:cubicBezTo>
                        <a:pt x="6063" y="17146"/>
                        <a:pt x="1254" y="15657"/>
                        <a:pt x="153" y="15771"/>
                      </a:cubicBezTo>
                      <a:cubicBezTo>
                        <a:pt x="-484" y="15837"/>
                        <a:pt x="743" y="21126"/>
                        <a:pt x="6046" y="21364"/>
                      </a:cubicBezTo>
                      <a:cubicBezTo>
                        <a:pt x="11298" y="21600"/>
                        <a:pt x="20647" y="17485"/>
                        <a:pt x="21032" y="7006"/>
                      </a:cubicBezTo>
                      <a:lnTo>
                        <a:pt x="21116" y="6884"/>
                      </a:lnTo>
                      <a:cubicBezTo>
                        <a:pt x="20449" y="3612"/>
                        <a:pt x="18811" y="1844"/>
                        <a:pt x="17024" y="721"/>
                      </a:cubicBezTo>
                      <a:close/>
                      <a:moveTo>
                        <a:pt x="17024" y="721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1" name="Freeform: Shape 23"/>
                <p:cNvSpPr/>
                <p:nvPr/>
              </p:nvSpPr>
              <p:spPr bwMode="auto">
                <a:xfrm>
                  <a:off x="240" y="0"/>
                  <a:ext cx="337" cy="385"/>
                </a:xfrm>
                <a:custGeom>
                  <a:avLst/>
                  <a:gdLst>
                    <a:gd name="T0" fmla="*/ 0 w 21345"/>
                    <a:gd name="T1" fmla="*/ 0 h 21376"/>
                    <a:gd name="T2" fmla="*/ 0 w 21345"/>
                    <a:gd name="T3" fmla="*/ 0 h 21376"/>
                    <a:gd name="T4" fmla="*/ 0 w 21345"/>
                    <a:gd name="T5" fmla="*/ 0 h 21376"/>
                    <a:gd name="T6" fmla="*/ 0 w 21345"/>
                    <a:gd name="T7" fmla="*/ 0 h 21376"/>
                    <a:gd name="T8" fmla="*/ 0 w 21345"/>
                    <a:gd name="T9" fmla="*/ 0 h 21376"/>
                    <a:gd name="T10" fmla="*/ 0 w 21345"/>
                    <a:gd name="T11" fmla="*/ 0 h 21376"/>
                    <a:gd name="T12" fmla="*/ 0 w 21345"/>
                    <a:gd name="T13" fmla="*/ 0 h 21376"/>
                    <a:gd name="T14" fmla="*/ 0 w 21345"/>
                    <a:gd name="T15" fmla="*/ 0 h 21376"/>
                    <a:gd name="T16" fmla="*/ 0 w 21345"/>
                    <a:gd name="T17" fmla="*/ 0 h 21376"/>
                    <a:gd name="T18" fmla="*/ 0 w 21345"/>
                    <a:gd name="T19" fmla="*/ 0 h 21376"/>
                    <a:gd name="T20" fmla="*/ 0 w 21345"/>
                    <a:gd name="T21" fmla="*/ 0 h 21376"/>
                    <a:gd name="T22" fmla="*/ 0 w 21345"/>
                    <a:gd name="T23" fmla="*/ 0 h 2137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1345" h="21376">
                      <a:moveTo>
                        <a:pt x="7963" y="16438"/>
                      </a:moveTo>
                      <a:lnTo>
                        <a:pt x="20844" y="3060"/>
                      </a:lnTo>
                      <a:cubicBezTo>
                        <a:pt x="21600" y="2274"/>
                        <a:pt x="21488" y="1102"/>
                        <a:pt x="20592" y="438"/>
                      </a:cubicBezTo>
                      <a:cubicBezTo>
                        <a:pt x="19696" y="-224"/>
                        <a:pt x="18359" y="-125"/>
                        <a:pt x="17602" y="661"/>
                      </a:cubicBezTo>
                      <a:lnTo>
                        <a:pt x="4720" y="14039"/>
                      </a:lnTo>
                      <a:cubicBezTo>
                        <a:pt x="3698" y="14005"/>
                        <a:pt x="2666" y="14368"/>
                        <a:pt x="1957" y="15106"/>
                      </a:cubicBezTo>
                      <a:lnTo>
                        <a:pt x="0" y="17139"/>
                      </a:lnTo>
                      <a:cubicBezTo>
                        <a:pt x="266" y="17232"/>
                        <a:pt x="533" y="17334"/>
                        <a:pt x="800" y="17450"/>
                      </a:cubicBezTo>
                      <a:cubicBezTo>
                        <a:pt x="2456" y="18154"/>
                        <a:pt x="4079" y="19406"/>
                        <a:pt x="4942" y="21376"/>
                      </a:cubicBezTo>
                      <a:lnTo>
                        <a:pt x="7225" y="19005"/>
                      </a:lnTo>
                      <a:cubicBezTo>
                        <a:pt x="7936" y="18266"/>
                        <a:pt x="8172" y="17316"/>
                        <a:pt x="7963" y="16438"/>
                      </a:cubicBezTo>
                      <a:close/>
                      <a:moveTo>
                        <a:pt x="7963" y="1643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grpSp>
          <p:nvGrpSpPr>
            <p:cNvPr id="7" name="Group 48"/>
            <p:cNvGrpSpPr/>
            <p:nvPr/>
          </p:nvGrpSpPr>
          <p:grpSpPr>
            <a:xfrm>
              <a:off x="7173" y="1400"/>
              <a:ext cx="725" cy="725"/>
              <a:chOff x="4806253" y="1988840"/>
              <a:chExt cx="613472" cy="613471"/>
            </a:xfrm>
          </p:grpSpPr>
          <p:sp>
            <p:nvSpPr>
              <p:cNvPr id="25" name="Oval 25"/>
              <p:cNvSpPr/>
              <p:nvPr/>
            </p:nvSpPr>
            <p:spPr>
              <a:xfrm>
                <a:off x="4806253" y="1988840"/>
                <a:ext cx="613472" cy="613471"/>
              </a:xfrm>
              <a:prstGeom prst="ellipse">
                <a:avLst/>
              </a:prstGeom>
              <a:solidFill>
                <a:srgbClr val="034EA2"/>
              </a:solidFill>
              <a:ln w="28575">
                <a:solidFill>
                  <a:srgbClr val="034EA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8" name="Group 26"/>
              <p:cNvGrpSpPr/>
              <p:nvPr/>
            </p:nvGrpSpPr>
            <p:grpSpPr bwMode="auto">
              <a:xfrm>
                <a:off x="4998751" y="2166682"/>
                <a:ext cx="228478" cy="223844"/>
                <a:chOff x="0" y="0"/>
                <a:chExt cx="581" cy="573"/>
              </a:xfrm>
              <a:solidFill>
                <a:schemeClr val="bg1"/>
              </a:solidFill>
            </p:grpSpPr>
            <p:sp>
              <p:nvSpPr>
                <p:cNvPr id="27" name="Freeform: Shape 27"/>
                <p:cNvSpPr/>
                <p:nvPr/>
              </p:nvSpPr>
              <p:spPr bwMode="auto">
                <a:xfrm>
                  <a:off x="256" y="0"/>
                  <a:ext cx="72" cy="1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0799" y="0"/>
                      </a:moveTo>
                      <a:cubicBezTo>
                        <a:pt x="4833" y="0"/>
                        <a:pt x="0" y="1476"/>
                        <a:pt x="0" y="3295"/>
                      </a:cubicBezTo>
                      <a:lnTo>
                        <a:pt x="0" y="18305"/>
                      </a:lnTo>
                      <a:cubicBezTo>
                        <a:pt x="0" y="20125"/>
                        <a:pt x="4833" y="21600"/>
                        <a:pt x="10799" y="21600"/>
                      </a:cubicBezTo>
                      <a:cubicBezTo>
                        <a:pt x="16762" y="21600"/>
                        <a:pt x="21600" y="20125"/>
                        <a:pt x="21600" y="18305"/>
                      </a:cubicBezTo>
                      <a:lnTo>
                        <a:pt x="21600" y="3295"/>
                      </a:lnTo>
                      <a:cubicBezTo>
                        <a:pt x="21600" y="1476"/>
                        <a:pt x="16762" y="0"/>
                        <a:pt x="10799" y="0"/>
                      </a:cubicBezTo>
                      <a:close/>
                      <a:moveTo>
                        <a:pt x="10799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8" name="Freeform: Shape 28"/>
                <p:cNvSpPr/>
                <p:nvPr/>
              </p:nvSpPr>
              <p:spPr bwMode="auto">
                <a:xfrm>
                  <a:off x="256" y="392"/>
                  <a:ext cx="72" cy="1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0799" y="0"/>
                      </a:moveTo>
                      <a:cubicBezTo>
                        <a:pt x="4833" y="0"/>
                        <a:pt x="0" y="1476"/>
                        <a:pt x="0" y="3295"/>
                      </a:cubicBezTo>
                      <a:lnTo>
                        <a:pt x="0" y="18305"/>
                      </a:lnTo>
                      <a:cubicBezTo>
                        <a:pt x="0" y="20125"/>
                        <a:pt x="4833" y="21600"/>
                        <a:pt x="10799" y="21600"/>
                      </a:cubicBezTo>
                      <a:cubicBezTo>
                        <a:pt x="16762" y="21600"/>
                        <a:pt x="21600" y="20125"/>
                        <a:pt x="21600" y="18305"/>
                      </a:cubicBezTo>
                      <a:lnTo>
                        <a:pt x="21600" y="3295"/>
                      </a:lnTo>
                      <a:cubicBezTo>
                        <a:pt x="21600" y="1476"/>
                        <a:pt x="16762" y="0"/>
                        <a:pt x="10799" y="0"/>
                      </a:cubicBezTo>
                      <a:close/>
                      <a:moveTo>
                        <a:pt x="10799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9" name="Freeform: Shape 29"/>
                <p:cNvSpPr/>
                <p:nvPr/>
              </p:nvSpPr>
              <p:spPr bwMode="auto">
                <a:xfrm>
                  <a:off x="400" y="248"/>
                  <a:ext cx="181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8305" y="0"/>
                      </a:moveTo>
                      <a:lnTo>
                        <a:pt x="3295" y="0"/>
                      </a:lnTo>
                      <a:cubicBezTo>
                        <a:pt x="1475" y="0"/>
                        <a:pt x="0" y="4834"/>
                        <a:pt x="0" y="10798"/>
                      </a:cubicBezTo>
                      <a:cubicBezTo>
                        <a:pt x="0" y="16762"/>
                        <a:pt x="1475" y="21600"/>
                        <a:pt x="3295" y="21600"/>
                      </a:cubicBezTo>
                      <a:lnTo>
                        <a:pt x="18305" y="21600"/>
                      </a:lnTo>
                      <a:cubicBezTo>
                        <a:pt x="20124" y="21600"/>
                        <a:pt x="21600" y="16762"/>
                        <a:pt x="21600" y="10798"/>
                      </a:cubicBezTo>
                      <a:cubicBezTo>
                        <a:pt x="21600" y="4834"/>
                        <a:pt x="20124" y="0"/>
                        <a:pt x="18305" y="0"/>
                      </a:cubicBezTo>
                      <a:close/>
                      <a:moveTo>
                        <a:pt x="18305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0" name="Freeform: Shape 30"/>
                <p:cNvSpPr/>
                <p:nvPr/>
              </p:nvSpPr>
              <p:spPr bwMode="auto">
                <a:xfrm>
                  <a:off x="0" y="248"/>
                  <a:ext cx="181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21600" y="10798"/>
                      </a:moveTo>
                      <a:cubicBezTo>
                        <a:pt x="21600" y="4834"/>
                        <a:pt x="20124" y="0"/>
                        <a:pt x="18304" y="0"/>
                      </a:cubicBezTo>
                      <a:lnTo>
                        <a:pt x="3295" y="0"/>
                      </a:lnTo>
                      <a:cubicBezTo>
                        <a:pt x="1475" y="0"/>
                        <a:pt x="0" y="4834"/>
                        <a:pt x="0" y="10798"/>
                      </a:cubicBezTo>
                      <a:cubicBezTo>
                        <a:pt x="0" y="16762"/>
                        <a:pt x="1475" y="21600"/>
                        <a:pt x="3295" y="21600"/>
                      </a:cubicBezTo>
                      <a:lnTo>
                        <a:pt x="18304" y="21600"/>
                      </a:lnTo>
                      <a:cubicBezTo>
                        <a:pt x="20124" y="21600"/>
                        <a:pt x="21600" y="16764"/>
                        <a:pt x="21600" y="10798"/>
                      </a:cubicBezTo>
                      <a:close/>
                      <a:moveTo>
                        <a:pt x="21600" y="1079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1" name="Freeform: Shape 31"/>
                <p:cNvSpPr/>
                <p:nvPr/>
              </p:nvSpPr>
              <p:spPr bwMode="auto">
                <a:xfrm>
                  <a:off x="352" y="64"/>
                  <a:ext cx="153" cy="153"/>
                </a:xfrm>
                <a:custGeom>
                  <a:avLst/>
                  <a:gdLst>
                    <a:gd name="T0" fmla="*/ 0 w 20488"/>
                    <a:gd name="T1" fmla="*/ 0 h 20489"/>
                    <a:gd name="T2" fmla="*/ 0 w 20488"/>
                    <a:gd name="T3" fmla="*/ 0 h 20489"/>
                    <a:gd name="T4" fmla="*/ 0 w 20488"/>
                    <a:gd name="T5" fmla="*/ 0 h 20489"/>
                    <a:gd name="T6" fmla="*/ 0 w 20488"/>
                    <a:gd name="T7" fmla="*/ 0 h 20489"/>
                    <a:gd name="T8" fmla="*/ 0 w 20488"/>
                    <a:gd name="T9" fmla="*/ 0 h 20489"/>
                    <a:gd name="T10" fmla="*/ 0 w 20488"/>
                    <a:gd name="T11" fmla="*/ 0 h 20489"/>
                    <a:gd name="T12" fmla="*/ 0 w 20488"/>
                    <a:gd name="T13" fmla="*/ 0 h 20489"/>
                    <a:gd name="T14" fmla="*/ 0 w 20488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8" h="20489">
                      <a:moveTo>
                        <a:pt x="7697" y="19601"/>
                      </a:moveTo>
                      <a:lnTo>
                        <a:pt x="19601" y="7697"/>
                      </a:lnTo>
                      <a:cubicBezTo>
                        <a:pt x="21044" y="6253"/>
                        <a:pt x="20690" y="3557"/>
                        <a:pt x="18809" y="1678"/>
                      </a:cubicBezTo>
                      <a:cubicBezTo>
                        <a:pt x="16928" y="-203"/>
                        <a:pt x="14234" y="-555"/>
                        <a:pt x="12792" y="887"/>
                      </a:cubicBezTo>
                      <a:lnTo>
                        <a:pt x="888" y="12791"/>
                      </a:lnTo>
                      <a:cubicBezTo>
                        <a:pt x="-556" y="14235"/>
                        <a:pt x="-202" y="16928"/>
                        <a:pt x="1679" y="18809"/>
                      </a:cubicBezTo>
                      <a:cubicBezTo>
                        <a:pt x="3558" y="20690"/>
                        <a:pt x="6252" y="21045"/>
                        <a:pt x="7697" y="19601"/>
                      </a:cubicBezTo>
                      <a:close/>
                      <a:moveTo>
                        <a:pt x="7697" y="19601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2" name="Freeform: Shape 32"/>
                <p:cNvSpPr/>
                <p:nvPr/>
              </p:nvSpPr>
              <p:spPr bwMode="auto">
                <a:xfrm>
                  <a:off x="72" y="344"/>
                  <a:ext cx="153" cy="153"/>
                </a:xfrm>
                <a:custGeom>
                  <a:avLst/>
                  <a:gdLst>
                    <a:gd name="T0" fmla="*/ 0 w 20489"/>
                    <a:gd name="T1" fmla="*/ 0 h 20488"/>
                    <a:gd name="T2" fmla="*/ 0 w 20489"/>
                    <a:gd name="T3" fmla="*/ 0 h 20488"/>
                    <a:gd name="T4" fmla="*/ 0 w 20489"/>
                    <a:gd name="T5" fmla="*/ 0 h 20488"/>
                    <a:gd name="T6" fmla="*/ 0 w 20489"/>
                    <a:gd name="T7" fmla="*/ 0 h 20488"/>
                    <a:gd name="T8" fmla="*/ 0 w 20489"/>
                    <a:gd name="T9" fmla="*/ 0 h 20488"/>
                    <a:gd name="T10" fmla="*/ 0 w 20489"/>
                    <a:gd name="T11" fmla="*/ 0 h 20488"/>
                    <a:gd name="T12" fmla="*/ 0 w 20489"/>
                    <a:gd name="T13" fmla="*/ 0 h 20488"/>
                    <a:gd name="T14" fmla="*/ 0 w 20489"/>
                    <a:gd name="T15" fmla="*/ 0 h 2048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8">
                      <a:moveTo>
                        <a:pt x="12792" y="888"/>
                      </a:moveTo>
                      <a:lnTo>
                        <a:pt x="888" y="12792"/>
                      </a:lnTo>
                      <a:cubicBezTo>
                        <a:pt x="-556" y="14236"/>
                        <a:pt x="-202" y="16929"/>
                        <a:pt x="1679" y="18809"/>
                      </a:cubicBezTo>
                      <a:cubicBezTo>
                        <a:pt x="3558" y="20689"/>
                        <a:pt x="6253" y="21044"/>
                        <a:pt x="7697" y="19601"/>
                      </a:cubicBezTo>
                      <a:lnTo>
                        <a:pt x="19601" y="7697"/>
                      </a:lnTo>
                      <a:cubicBezTo>
                        <a:pt x="21044" y="6254"/>
                        <a:pt x="20690" y="3559"/>
                        <a:pt x="18810" y="1679"/>
                      </a:cubicBezTo>
                      <a:cubicBezTo>
                        <a:pt x="16929" y="-203"/>
                        <a:pt x="14235" y="-556"/>
                        <a:pt x="12792" y="888"/>
                      </a:cubicBezTo>
                      <a:close/>
                      <a:moveTo>
                        <a:pt x="12792" y="88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3" name="Freeform: Shape 33"/>
                <p:cNvSpPr/>
                <p:nvPr/>
              </p:nvSpPr>
              <p:spPr bwMode="auto">
                <a:xfrm>
                  <a:off x="352" y="344"/>
                  <a:ext cx="153" cy="153"/>
                </a:xfrm>
                <a:custGeom>
                  <a:avLst/>
                  <a:gdLst>
                    <a:gd name="T0" fmla="*/ 0 w 20489"/>
                    <a:gd name="T1" fmla="*/ 0 h 20489"/>
                    <a:gd name="T2" fmla="*/ 0 w 20489"/>
                    <a:gd name="T3" fmla="*/ 0 h 20489"/>
                    <a:gd name="T4" fmla="*/ 0 w 20489"/>
                    <a:gd name="T5" fmla="*/ 0 h 20489"/>
                    <a:gd name="T6" fmla="*/ 0 w 20489"/>
                    <a:gd name="T7" fmla="*/ 0 h 20489"/>
                    <a:gd name="T8" fmla="*/ 0 w 20489"/>
                    <a:gd name="T9" fmla="*/ 0 h 20489"/>
                    <a:gd name="T10" fmla="*/ 0 w 20489"/>
                    <a:gd name="T11" fmla="*/ 0 h 20489"/>
                    <a:gd name="T12" fmla="*/ 0 w 20489"/>
                    <a:gd name="T13" fmla="*/ 0 h 20489"/>
                    <a:gd name="T14" fmla="*/ 0 w 20489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9">
                      <a:moveTo>
                        <a:pt x="7696" y="888"/>
                      </a:moveTo>
                      <a:cubicBezTo>
                        <a:pt x="6251" y="-556"/>
                        <a:pt x="3559" y="-202"/>
                        <a:pt x="1679" y="1678"/>
                      </a:cubicBezTo>
                      <a:cubicBezTo>
                        <a:pt x="-201" y="3558"/>
                        <a:pt x="-556" y="6251"/>
                        <a:pt x="888" y="7697"/>
                      </a:cubicBezTo>
                      <a:lnTo>
                        <a:pt x="12792" y="19601"/>
                      </a:lnTo>
                      <a:cubicBezTo>
                        <a:pt x="14236" y="21044"/>
                        <a:pt x="16932" y="20690"/>
                        <a:pt x="18811" y="18810"/>
                      </a:cubicBezTo>
                      <a:cubicBezTo>
                        <a:pt x="20691" y="16929"/>
                        <a:pt x="21044" y="14236"/>
                        <a:pt x="19601" y="12793"/>
                      </a:cubicBezTo>
                      <a:lnTo>
                        <a:pt x="7696" y="888"/>
                      </a:lnTo>
                      <a:close/>
                      <a:moveTo>
                        <a:pt x="7696" y="88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4" name="Freeform: Shape 34"/>
                <p:cNvSpPr/>
                <p:nvPr/>
              </p:nvSpPr>
              <p:spPr bwMode="auto">
                <a:xfrm>
                  <a:off x="71" y="71"/>
                  <a:ext cx="154" cy="154"/>
                </a:xfrm>
                <a:custGeom>
                  <a:avLst/>
                  <a:gdLst>
                    <a:gd name="T0" fmla="*/ 0 w 20489"/>
                    <a:gd name="T1" fmla="*/ 0 h 20489"/>
                    <a:gd name="T2" fmla="*/ 0 w 20489"/>
                    <a:gd name="T3" fmla="*/ 0 h 20489"/>
                    <a:gd name="T4" fmla="*/ 0 w 20489"/>
                    <a:gd name="T5" fmla="*/ 0 h 20489"/>
                    <a:gd name="T6" fmla="*/ 0 w 20489"/>
                    <a:gd name="T7" fmla="*/ 0 h 20489"/>
                    <a:gd name="T8" fmla="*/ 0 w 20489"/>
                    <a:gd name="T9" fmla="*/ 0 h 20489"/>
                    <a:gd name="T10" fmla="*/ 0 w 20489"/>
                    <a:gd name="T11" fmla="*/ 0 h 20489"/>
                    <a:gd name="T12" fmla="*/ 0 w 20489"/>
                    <a:gd name="T13" fmla="*/ 0 h 20489"/>
                    <a:gd name="T14" fmla="*/ 0 w 20489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9">
                      <a:moveTo>
                        <a:pt x="12792" y="19602"/>
                      </a:moveTo>
                      <a:cubicBezTo>
                        <a:pt x="14235" y="21045"/>
                        <a:pt x="16930" y="20691"/>
                        <a:pt x="18811" y="18810"/>
                      </a:cubicBezTo>
                      <a:cubicBezTo>
                        <a:pt x="20691" y="16930"/>
                        <a:pt x="21044" y="14236"/>
                        <a:pt x="19601" y="12793"/>
                      </a:cubicBezTo>
                      <a:lnTo>
                        <a:pt x="7696" y="888"/>
                      </a:lnTo>
                      <a:cubicBezTo>
                        <a:pt x="6252" y="-555"/>
                        <a:pt x="3560" y="-202"/>
                        <a:pt x="1679" y="1679"/>
                      </a:cubicBezTo>
                      <a:cubicBezTo>
                        <a:pt x="-201" y="3559"/>
                        <a:pt x="-556" y="6254"/>
                        <a:pt x="887" y="7697"/>
                      </a:cubicBezTo>
                      <a:lnTo>
                        <a:pt x="12792" y="19602"/>
                      </a:lnTo>
                      <a:close/>
                      <a:moveTo>
                        <a:pt x="12792" y="19602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sp>
          <p:nvSpPr>
            <p:cNvPr id="23" name="TextBox 35"/>
            <p:cNvSpPr txBox="1"/>
            <p:nvPr/>
          </p:nvSpPr>
          <p:spPr>
            <a:xfrm>
              <a:off x="8104" y="1497"/>
              <a:ext cx="4125" cy="522"/>
            </a:xfrm>
            <a:prstGeom prst="rect">
              <a:avLst/>
            </a:prstGeom>
            <a:noFill/>
          </p:spPr>
          <p:txBody>
            <a:bodyPr wrap="none" lIns="0" tIns="0" rIns="0" bIns="0" anchor="ctr" anchorCtr="0"/>
            <a:lstStyle/>
            <a:p>
              <a:pPr algn="l"/>
              <a:r>
                <a:rPr lang="zh-CN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部门与项目</a:t>
              </a:r>
              <a:endPara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TextBox 40"/>
            <p:cNvSpPr txBox="1"/>
            <p:nvPr/>
          </p:nvSpPr>
          <p:spPr>
            <a:xfrm>
              <a:off x="8104" y="2633"/>
              <a:ext cx="4010" cy="607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仓库与成本域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TextBox 43"/>
            <p:cNvSpPr txBox="1"/>
            <p:nvPr/>
          </p:nvSpPr>
          <p:spPr>
            <a:xfrm>
              <a:off x="8104" y="3784"/>
              <a:ext cx="3893" cy="661"/>
            </a:xfrm>
            <a:prstGeom prst="rect">
              <a:avLst/>
            </a:prstGeom>
            <a:noFill/>
          </p:spPr>
          <p:txBody>
            <a:bodyPr wrap="none" lIns="0" tIns="0" rIns="0" bIns="0" anchor="ctr" anchorCtr="0"/>
            <a:lstStyle/>
            <a:p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预付款与手工核销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46"/>
            <p:cNvSpPr txBox="1"/>
            <p:nvPr/>
          </p:nvSpPr>
          <p:spPr>
            <a:xfrm>
              <a:off x="8104" y="4892"/>
              <a:ext cx="4025" cy="661"/>
            </a:xfrm>
            <a:prstGeom prst="rect">
              <a:avLst/>
            </a:prstGeom>
            <a:noFill/>
          </p:spPr>
          <p:txBody>
            <a:bodyPr wrap="none" lIns="0" tIns="0" rIns="0" bIns="0" anchor="ctr" anchorCtr="0"/>
            <a:lstStyle/>
            <a:p>
              <a:pPr algn="l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少付款与红蓝对冲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4" name="Group 48"/>
            <p:cNvGrpSpPr/>
            <p:nvPr/>
          </p:nvGrpSpPr>
          <p:grpSpPr>
            <a:xfrm>
              <a:off x="7173" y="6078"/>
              <a:ext cx="725" cy="725"/>
              <a:chOff x="4806253" y="1988840"/>
              <a:chExt cx="613472" cy="613472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4806253" y="1988840"/>
                <a:ext cx="613472" cy="613472"/>
              </a:xfrm>
              <a:prstGeom prst="ellipse">
                <a:avLst/>
              </a:prstGeom>
              <a:solidFill>
                <a:srgbClr val="034EA2"/>
              </a:solidFill>
              <a:ln w="28575">
                <a:solidFill>
                  <a:srgbClr val="034EA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36" name="Group 26"/>
              <p:cNvGrpSpPr/>
              <p:nvPr/>
            </p:nvGrpSpPr>
            <p:grpSpPr bwMode="auto">
              <a:xfrm>
                <a:off x="4998751" y="2166682"/>
                <a:ext cx="228478" cy="223844"/>
                <a:chOff x="0" y="0"/>
                <a:chExt cx="581" cy="573"/>
              </a:xfrm>
              <a:solidFill>
                <a:schemeClr val="bg1"/>
              </a:solidFill>
            </p:grpSpPr>
            <p:sp>
              <p:nvSpPr>
                <p:cNvPr id="49" name="Freeform: Shape 27"/>
                <p:cNvSpPr/>
                <p:nvPr/>
              </p:nvSpPr>
              <p:spPr bwMode="auto">
                <a:xfrm>
                  <a:off x="256" y="0"/>
                  <a:ext cx="72" cy="1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0799" y="0"/>
                      </a:moveTo>
                      <a:cubicBezTo>
                        <a:pt x="4833" y="0"/>
                        <a:pt x="0" y="1476"/>
                        <a:pt x="0" y="3295"/>
                      </a:cubicBezTo>
                      <a:lnTo>
                        <a:pt x="0" y="18305"/>
                      </a:lnTo>
                      <a:cubicBezTo>
                        <a:pt x="0" y="20125"/>
                        <a:pt x="4833" y="21600"/>
                        <a:pt x="10799" y="21600"/>
                      </a:cubicBezTo>
                      <a:cubicBezTo>
                        <a:pt x="16762" y="21600"/>
                        <a:pt x="21600" y="20125"/>
                        <a:pt x="21600" y="18305"/>
                      </a:cubicBezTo>
                      <a:lnTo>
                        <a:pt x="21600" y="3295"/>
                      </a:lnTo>
                      <a:cubicBezTo>
                        <a:pt x="21600" y="1476"/>
                        <a:pt x="16762" y="0"/>
                        <a:pt x="10799" y="0"/>
                      </a:cubicBezTo>
                      <a:close/>
                      <a:moveTo>
                        <a:pt x="10799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1" name="Freeform: Shape 28"/>
                <p:cNvSpPr/>
                <p:nvPr/>
              </p:nvSpPr>
              <p:spPr bwMode="auto">
                <a:xfrm>
                  <a:off x="256" y="392"/>
                  <a:ext cx="72" cy="1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0799" y="0"/>
                      </a:moveTo>
                      <a:cubicBezTo>
                        <a:pt x="4833" y="0"/>
                        <a:pt x="0" y="1476"/>
                        <a:pt x="0" y="3295"/>
                      </a:cubicBezTo>
                      <a:lnTo>
                        <a:pt x="0" y="18305"/>
                      </a:lnTo>
                      <a:cubicBezTo>
                        <a:pt x="0" y="20125"/>
                        <a:pt x="4833" y="21600"/>
                        <a:pt x="10799" y="21600"/>
                      </a:cubicBezTo>
                      <a:cubicBezTo>
                        <a:pt x="16762" y="21600"/>
                        <a:pt x="21600" y="20125"/>
                        <a:pt x="21600" y="18305"/>
                      </a:cubicBezTo>
                      <a:lnTo>
                        <a:pt x="21600" y="3295"/>
                      </a:lnTo>
                      <a:cubicBezTo>
                        <a:pt x="21600" y="1476"/>
                        <a:pt x="16762" y="0"/>
                        <a:pt x="10799" y="0"/>
                      </a:cubicBezTo>
                      <a:close/>
                      <a:moveTo>
                        <a:pt x="10799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4" name="Freeform: Shape 29"/>
                <p:cNvSpPr/>
                <p:nvPr/>
              </p:nvSpPr>
              <p:spPr bwMode="auto">
                <a:xfrm>
                  <a:off x="400" y="248"/>
                  <a:ext cx="181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8305" y="0"/>
                      </a:moveTo>
                      <a:lnTo>
                        <a:pt x="3295" y="0"/>
                      </a:lnTo>
                      <a:cubicBezTo>
                        <a:pt x="1475" y="0"/>
                        <a:pt x="0" y="4834"/>
                        <a:pt x="0" y="10798"/>
                      </a:cubicBezTo>
                      <a:cubicBezTo>
                        <a:pt x="0" y="16762"/>
                        <a:pt x="1475" y="21600"/>
                        <a:pt x="3295" y="21600"/>
                      </a:cubicBezTo>
                      <a:lnTo>
                        <a:pt x="18305" y="21600"/>
                      </a:lnTo>
                      <a:cubicBezTo>
                        <a:pt x="20124" y="21600"/>
                        <a:pt x="21600" y="16762"/>
                        <a:pt x="21600" y="10798"/>
                      </a:cubicBezTo>
                      <a:cubicBezTo>
                        <a:pt x="21600" y="4834"/>
                        <a:pt x="20124" y="0"/>
                        <a:pt x="18305" y="0"/>
                      </a:cubicBezTo>
                      <a:close/>
                      <a:moveTo>
                        <a:pt x="18305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5" name="Freeform: Shape 30"/>
                <p:cNvSpPr/>
                <p:nvPr/>
              </p:nvSpPr>
              <p:spPr bwMode="auto">
                <a:xfrm>
                  <a:off x="0" y="248"/>
                  <a:ext cx="181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21600" y="10798"/>
                      </a:moveTo>
                      <a:cubicBezTo>
                        <a:pt x="21600" y="4834"/>
                        <a:pt x="20124" y="0"/>
                        <a:pt x="18304" y="0"/>
                      </a:cubicBezTo>
                      <a:lnTo>
                        <a:pt x="3295" y="0"/>
                      </a:lnTo>
                      <a:cubicBezTo>
                        <a:pt x="1475" y="0"/>
                        <a:pt x="0" y="4834"/>
                        <a:pt x="0" y="10798"/>
                      </a:cubicBezTo>
                      <a:cubicBezTo>
                        <a:pt x="0" y="16762"/>
                        <a:pt x="1475" y="21600"/>
                        <a:pt x="3295" y="21600"/>
                      </a:cubicBezTo>
                      <a:lnTo>
                        <a:pt x="18304" y="21600"/>
                      </a:lnTo>
                      <a:cubicBezTo>
                        <a:pt x="20124" y="21600"/>
                        <a:pt x="21600" y="16764"/>
                        <a:pt x="21600" y="10798"/>
                      </a:cubicBezTo>
                      <a:close/>
                      <a:moveTo>
                        <a:pt x="21600" y="1079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6" name="Freeform: Shape 31"/>
                <p:cNvSpPr/>
                <p:nvPr/>
              </p:nvSpPr>
              <p:spPr bwMode="auto">
                <a:xfrm>
                  <a:off x="352" y="64"/>
                  <a:ext cx="153" cy="153"/>
                </a:xfrm>
                <a:custGeom>
                  <a:avLst/>
                  <a:gdLst>
                    <a:gd name="T0" fmla="*/ 0 w 20488"/>
                    <a:gd name="T1" fmla="*/ 0 h 20489"/>
                    <a:gd name="T2" fmla="*/ 0 w 20488"/>
                    <a:gd name="T3" fmla="*/ 0 h 20489"/>
                    <a:gd name="T4" fmla="*/ 0 w 20488"/>
                    <a:gd name="T5" fmla="*/ 0 h 20489"/>
                    <a:gd name="T6" fmla="*/ 0 w 20488"/>
                    <a:gd name="T7" fmla="*/ 0 h 20489"/>
                    <a:gd name="T8" fmla="*/ 0 w 20488"/>
                    <a:gd name="T9" fmla="*/ 0 h 20489"/>
                    <a:gd name="T10" fmla="*/ 0 w 20488"/>
                    <a:gd name="T11" fmla="*/ 0 h 20489"/>
                    <a:gd name="T12" fmla="*/ 0 w 20488"/>
                    <a:gd name="T13" fmla="*/ 0 h 20489"/>
                    <a:gd name="T14" fmla="*/ 0 w 20488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8" h="20489">
                      <a:moveTo>
                        <a:pt x="7697" y="19601"/>
                      </a:moveTo>
                      <a:lnTo>
                        <a:pt x="19601" y="7697"/>
                      </a:lnTo>
                      <a:cubicBezTo>
                        <a:pt x="21044" y="6253"/>
                        <a:pt x="20690" y="3557"/>
                        <a:pt x="18809" y="1678"/>
                      </a:cubicBezTo>
                      <a:cubicBezTo>
                        <a:pt x="16928" y="-203"/>
                        <a:pt x="14234" y="-555"/>
                        <a:pt x="12792" y="887"/>
                      </a:cubicBezTo>
                      <a:lnTo>
                        <a:pt x="888" y="12791"/>
                      </a:lnTo>
                      <a:cubicBezTo>
                        <a:pt x="-556" y="14235"/>
                        <a:pt x="-202" y="16928"/>
                        <a:pt x="1679" y="18809"/>
                      </a:cubicBezTo>
                      <a:cubicBezTo>
                        <a:pt x="3558" y="20690"/>
                        <a:pt x="6252" y="21045"/>
                        <a:pt x="7697" y="19601"/>
                      </a:cubicBezTo>
                      <a:close/>
                      <a:moveTo>
                        <a:pt x="7697" y="19601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7" name="Freeform: Shape 32"/>
                <p:cNvSpPr/>
                <p:nvPr/>
              </p:nvSpPr>
              <p:spPr bwMode="auto">
                <a:xfrm>
                  <a:off x="72" y="344"/>
                  <a:ext cx="153" cy="153"/>
                </a:xfrm>
                <a:custGeom>
                  <a:avLst/>
                  <a:gdLst>
                    <a:gd name="T0" fmla="*/ 0 w 20489"/>
                    <a:gd name="T1" fmla="*/ 0 h 20488"/>
                    <a:gd name="T2" fmla="*/ 0 w 20489"/>
                    <a:gd name="T3" fmla="*/ 0 h 20488"/>
                    <a:gd name="T4" fmla="*/ 0 w 20489"/>
                    <a:gd name="T5" fmla="*/ 0 h 20488"/>
                    <a:gd name="T6" fmla="*/ 0 w 20489"/>
                    <a:gd name="T7" fmla="*/ 0 h 20488"/>
                    <a:gd name="T8" fmla="*/ 0 w 20489"/>
                    <a:gd name="T9" fmla="*/ 0 h 20488"/>
                    <a:gd name="T10" fmla="*/ 0 w 20489"/>
                    <a:gd name="T11" fmla="*/ 0 h 20488"/>
                    <a:gd name="T12" fmla="*/ 0 w 20489"/>
                    <a:gd name="T13" fmla="*/ 0 h 20488"/>
                    <a:gd name="T14" fmla="*/ 0 w 20489"/>
                    <a:gd name="T15" fmla="*/ 0 h 2048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8">
                      <a:moveTo>
                        <a:pt x="12792" y="888"/>
                      </a:moveTo>
                      <a:lnTo>
                        <a:pt x="888" y="12792"/>
                      </a:lnTo>
                      <a:cubicBezTo>
                        <a:pt x="-556" y="14236"/>
                        <a:pt x="-202" y="16929"/>
                        <a:pt x="1679" y="18809"/>
                      </a:cubicBezTo>
                      <a:cubicBezTo>
                        <a:pt x="3558" y="20689"/>
                        <a:pt x="6253" y="21044"/>
                        <a:pt x="7697" y="19601"/>
                      </a:cubicBezTo>
                      <a:lnTo>
                        <a:pt x="19601" y="7697"/>
                      </a:lnTo>
                      <a:cubicBezTo>
                        <a:pt x="21044" y="6254"/>
                        <a:pt x="20690" y="3559"/>
                        <a:pt x="18810" y="1679"/>
                      </a:cubicBezTo>
                      <a:cubicBezTo>
                        <a:pt x="16929" y="-203"/>
                        <a:pt x="14235" y="-556"/>
                        <a:pt x="12792" y="888"/>
                      </a:cubicBezTo>
                      <a:close/>
                      <a:moveTo>
                        <a:pt x="12792" y="88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8" name="Freeform: Shape 33"/>
                <p:cNvSpPr/>
                <p:nvPr/>
              </p:nvSpPr>
              <p:spPr bwMode="auto">
                <a:xfrm>
                  <a:off x="352" y="344"/>
                  <a:ext cx="153" cy="153"/>
                </a:xfrm>
                <a:custGeom>
                  <a:avLst/>
                  <a:gdLst>
                    <a:gd name="T0" fmla="*/ 0 w 20489"/>
                    <a:gd name="T1" fmla="*/ 0 h 20489"/>
                    <a:gd name="T2" fmla="*/ 0 w 20489"/>
                    <a:gd name="T3" fmla="*/ 0 h 20489"/>
                    <a:gd name="T4" fmla="*/ 0 w 20489"/>
                    <a:gd name="T5" fmla="*/ 0 h 20489"/>
                    <a:gd name="T6" fmla="*/ 0 w 20489"/>
                    <a:gd name="T7" fmla="*/ 0 h 20489"/>
                    <a:gd name="T8" fmla="*/ 0 w 20489"/>
                    <a:gd name="T9" fmla="*/ 0 h 20489"/>
                    <a:gd name="T10" fmla="*/ 0 w 20489"/>
                    <a:gd name="T11" fmla="*/ 0 h 20489"/>
                    <a:gd name="T12" fmla="*/ 0 w 20489"/>
                    <a:gd name="T13" fmla="*/ 0 h 20489"/>
                    <a:gd name="T14" fmla="*/ 0 w 20489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9">
                      <a:moveTo>
                        <a:pt x="7696" y="888"/>
                      </a:moveTo>
                      <a:cubicBezTo>
                        <a:pt x="6251" y="-556"/>
                        <a:pt x="3559" y="-202"/>
                        <a:pt x="1679" y="1678"/>
                      </a:cubicBezTo>
                      <a:cubicBezTo>
                        <a:pt x="-201" y="3558"/>
                        <a:pt x="-556" y="6251"/>
                        <a:pt x="888" y="7697"/>
                      </a:cubicBezTo>
                      <a:lnTo>
                        <a:pt x="12792" y="19601"/>
                      </a:lnTo>
                      <a:cubicBezTo>
                        <a:pt x="14236" y="21044"/>
                        <a:pt x="16932" y="20690"/>
                        <a:pt x="18811" y="18810"/>
                      </a:cubicBezTo>
                      <a:cubicBezTo>
                        <a:pt x="20691" y="16929"/>
                        <a:pt x="21044" y="14236"/>
                        <a:pt x="19601" y="12793"/>
                      </a:cubicBezTo>
                      <a:lnTo>
                        <a:pt x="7696" y="888"/>
                      </a:lnTo>
                      <a:close/>
                      <a:moveTo>
                        <a:pt x="7696" y="88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9" name="Freeform: Shape 34"/>
                <p:cNvSpPr/>
                <p:nvPr/>
              </p:nvSpPr>
              <p:spPr bwMode="auto">
                <a:xfrm>
                  <a:off x="71" y="71"/>
                  <a:ext cx="154" cy="154"/>
                </a:xfrm>
                <a:custGeom>
                  <a:avLst/>
                  <a:gdLst>
                    <a:gd name="T0" fmla="*/ 0 w 20489"/>
                    <a:gd name="T1" fmla="*/ 0 h 20489"/>
                    <a:gd name="T2" fmla="*/ 0 w 20489"/>
                    <a:gd name="T3" fmla="*/ 0 h 20489"/>
                    <a:gd name="T4" fmla="*/ 0 w 20489"/>
                    <a:gd name="T5" fmla="*/ 0 h 20489"/>
                    <a:gd name="T6" fmla="*/ 0 w 20489"/>
                    <a:gd name="T7" fmla="*/ 0 h 20489"/>
                    <a:gd name="T8" fmla="*/ 0 w 20489"/>
                    <a:gd name="T9" fmla="*/ 0 h 20489"/>
                    <a:gd name="T10" fmla="*/ 0 w 20489"/>
                    <a:gd name="T11" fmla="*/ 0 h 20489"/>
                    <a:gd name="T12" fmla="*/ 0 w 20489"/>
                    <a:gd name="T13" fmla="*/ 0 h 20489"/>
                    <a:gd name="T14" fmla="*/ 0 w 20489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9">
                      <a:moveTo>
                        <a:pt x="12792" y="19602"/>
                      </a:moveTo>
                      <a:cubicBezTo>
                        <a:pt x="14235" y="21045"/>
                        <a:pt x="16930" y="20691"/>
                        <a:pt x="18811" y="18810"/>
                      </a:cubicBezTo>
                      <a:cubicBezTo>
                        <a:pt x="20691" y="16930"/>
                        <a:pt x="21044" y="14236"/>
                        <a:pt x="19601" y="12793"/>
                      </a:cubicBezTo>
                      <a:lnTo>
                        <a:pt x="7696" y="888"/>
                      </a:lnTo>
                      <a:cubicBezTo>
                        <a:pt x="6252" y="-555"/>
                        <a:pt x="3560" y="-202"/>
                        <a:pt x="1679" y="1679"/>
                      </a:cubicBezTo>
                      <a:cubicBezTo>
                        <a:pt x="-201" y="3559"/>
                        <a:pt x="-556" y="6254"/>
                        <a:pt x="887" y="7697"/>
                      </a:cubicBezTo>
                      <a:lnTo>
                        <a:pt x="12792" y="19602"/>
                      </a:lnTo>
                      <a:close/>
                      <a:moveTo>
                        <a:pt x="12792" y="19602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sp>
          <p:nvSpPr>
            <p:cNvPr id="60" name="TextBox 35"/>
            <p:cNvSpPr txBox="1"/>
            <p:nvPr/>
          </p:nvSpPr>
          <p:spPr>
            <a:xfrm>
              <a:off x="8004" y="6158"/>
              <a:ext cx="4125" cy="522"/>
            </a:xfrm>
            <a:prstGeom prst="rect">
              <a:avLst/>
            </a:prstGeom>
            <a:noFill/>
          </p:spPr>
          <p:txBody>
            <a:bodyPr wrap="none" lIns="0" tIns="0" rIns="0" bIns="0" anchor="ctr" anchorCtr="0"/>
            <a:lstStyle/>
            <a:p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供应链常见问题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6225" y="3451225"/>
            <a:ext cx="1358900" cy="1802130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48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"/>
          <p:cNvSpPr/>
          <p:nvPr/>
        </p:nvSpPr>
        <p:spPr>
          <a:xfrm>
            <a:off x="1714364" y="2286746"/>
            <a:ext cx="5364088" cy="11648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  <a:gd name="connsiteX0-21" fmla="*/ 0 w 5364088"/>
              <a:gd name="connsiteY0-22" fmla="*/ 12700 h 1164822"/>
              <a:gd name="connsiteX1-23" fmla="*/ 5364088 w 5364088"/>
              <a:gd name="connsiteY1-24" fmla="*/ 0 h 1164822"/>
              <a:gd name="connsiteX2-25" fmla="*/ 4759654 w 5364088"/>
              <a:gd name="connsiteY2-26" fmla="*/ 1149323 h 1164822"/>
              <a:gd name="connsiteX3-27" fmla="*/ 0 w 5364088"/>
              <a:gd name="connsiteY3-28" fmla="*/ 1164822 h 1164822"/>
              <a:gd name="connsiteX4-29" fmla="*/ 0 w 5364088"/>
              <a:gd name="connsiteY4-30" fmla="*/ 12700 h 11648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"/>
          <p:cNvSpPr/>
          <p:nvPr/>
        </p:nvSpPr>
        <p:spPr>
          <a:xfrm>
            <a:off x="-2340768" y="1483218"/>
            <a:ext cx="7888411" cy="2097604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33"/>
          <p:cNvSpPr txBox="1"/>
          <p:nvPr/>
        </p:nvSpPr>
        <p:spPr>
          <a:xfrm>
            <a:off x="0" y="2122391"/>
            <a:ext cx="4552713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部门、项目业务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21335" y="2767330"/>
            <a:ext cx="33007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0" descr="e7d195523061f1c0c8c9ef2b4c47b9232c7d3c1aa29fc33cC35E69D0959227FEE46513058567BC4DFCDEC239794EE7F7D54C53BFAAED1E91F0142CACD1DBF61753822421AB78C025DC4BB29C14829EC7958081C093AE18BE12860807EF136105AA5915B6E1FC903132893A29C0D20F58B8483A3290107E264C17A103AC8D0961565853DA444ACA86"/>
          <p:cNvSpPr txBox="1"/>
          <p:nvPr/>
        </p:nvSpPr>
        <p:spPr>
          <a:xfrm>
            <a:off x="5093779" y="2330872"/>
            <a:ext cx="12298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5708691" y="0"/>
            <a:ext cx="978603" cy="185617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6013186" y="1483353"/>
            <a:ext cx="1930331" cy="366137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28" grpId="0" animBg="1"/>
      <p:bldP spid="26" grpId="0" bldLvl="0" animBg="1"/>
      <p:bldP spid="9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10910" y="1754374"/>
            <a:ext cx="8533090" cy="2388577"/>
            <a:chOff x="1163808" y="1621587"/>
            <a:chExt cx="11431844" cy="3149501"/>
          </a:xfrm>
        </p:grpSpPr>
        <p:grpSp>
          <p:nvGrpSpPr>
            <p:cNvPr id="3" name="组合 2"/>
            <p:cNvGrpSpPr/>
            <p:nvPr/>
          </p:nvGrpSpPr>
          <p:grpSpPr>
            <a:xfrm>
              <a:off x="1163808" y="1621587"/>
              <a:ext cx="2583760" cy="2882363"/>
              <a:chOff x="971551" y="1355725"/>
              <a:chExt cx="1978025" cy="2206624"/>
            </a:xfrm>
          </p:grpSpPr>
          <p:grpSp>
            <p:nvGrpSpPr>
              <p:cNvPr id="4" name="Group 5"/>
              <p:cNvGrpSpPr>
                <a:grpSpLocks noChangeAspect="1"/>
              </p:cNvGrpSpPr>
              <p:nvPr/>
            </p:nvGrpSpPr>
            <p:grpSpPr bwMode="auto">
              <a:xfrm>
                <a:off x="971551" y="1355725"/>
                <a:ext cx="1978025" cy="2206624"/>
                <a:chOff x="612" y="854"/>
                <a:chExt cx="1246" cy="1390"/>
              </a:xfrm>
            </p:grpSpPr>
            <p:sp>
              <p:nvSpPr>
                <p:cNvPr id="43" name="AutoShape 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12" y="1023"/>
                  <a:ext cx="1200" cy="1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00" dirty="0"/>
                </a:p>
              </p:txBody>
            </p:sp>
            <p:sp>
              <p:nvSpPr>
                <p:cNvPr id="44" name="Freeform 6"/>
                <p:cNvSpPr/>
                <p:nvPr/>
              </p:nvSpPr>
              <p:spPr bwMode="auto">
                <a:xfrm>
                  <a:off x="644" y="854"/>
                  <a:ext cx="1214" cy="1221"/>
                </a:xfrm>
                <a:custGeom>
                  <a:avLst/>
                  <a:gdLst>
                    <a:gd name="T0" fmla="*/ 88 w 176"/>
                    <a:gd name="T1" fmla="*/ 0 h 177"/>
                    <a:gd name="T2" fmla="*/ 0 w 176"/>
                    <a:gd name="T3" fmla="*/ 88 h 177"/>
                    <a:gd name="T4" fmla="*/ 88 w 176"/>
                    <a:gd name="T5" fmla="*/ 177 h 177"/>
                    <a:gd name="T6" fmla="*/ 176 w 176"/>
                    <a:gd name="T7" fmla="*/ 88 h 177"/>
                    <a:gd name="T8" fmla="*/ 176 w 176"/>
                    <a:gd name="T9" fmla="*/ 0 h 177"/>
                    <a:gd name="T10" fmla="*/ 88 w 176"/>
                    <a:gd name="T11" fmla="*/ 0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6" h="177">
                      <a:moveTo>
                        <a:pt x="88" y="0"/>
                      </a:moveTo>
                      <a:cubicBezTo>
                        <a:pt x="39" y="0"/>
                        <a:pt x="0" y="40"/>
                        <a:pt x="0" y="88"/>
                      </a:cubicBezTo>
                      <a:cubicBezTo>
                        <a:pt x="0" y="137"/>
                        <a:pt x="39" y="177"/>
                        <a:pt x="88" y="177"/>
                      </a:cubicBezTo>
                      <a:cubicBezTo>
                        <a:pt x="137" y="177"/>
                        <a:pt x="176" y="137"/>
                        <a:pt x="176" y="88"/>
                      </a:cubicBezTo>
                      <a:cubicBezTo>
                        <a:pt x="176" y="0"/>
                        <a:pt x="176" y="0"/>
                        <a:pt x="176" y="0"/>
                      </a:cubicBez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00" dirty="0"/>
                </a:p>
              </p:txBody>
            </p:sp>
          </p:grpSp>
          <p:sp>
            <p:nvSpPr>
              <p:cNvPr id="42" name="矩形 41"/>
              <p:cNvSpPr/>
              <p:nvPr/>
            </p:nvSpPr>
            <p:spPr>
              <a:xfrm>
                <a:off x="1265078" y="2182262"/>
                <a:ext cx="1442189" cy="325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endParaRPr lang="zh-CN" sz="28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4311397" y="2471827"/>
              <a:ext cx="8284255" cy="8506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>
                <a:lnSpc>
                  <a:spcPct val="150000"/>
                </a:lnSpc>
                <a:buFont typeface="Wingdings" panose="05000000000000000000" pitchFamily="2" charset="2"/>
                <a:buNone/>
              </a:pPr>
              <a:r>
                <a:rPr lang="zh-CN" altLang="en-US" sz="2400" dirty="0">
                  <a:solidFill>
                    <a:srgbClr val="333F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详</a:t>
              </a:r>
              <a:r>
                <a:rPr lang="zh-CN" altLang="en-US" sz="2400" dirty="0" smtClean="0">
                  <a:solidFill>
                    <a:srgbClr val="333F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见用户手册与操作演示  →</a:t>
              </a:r>
              <a:endParaRPr lang="zh-CN" altLang="en-US" sz="2400" dirty="0">
                <a:solidFill>
                  <a:srgbClr val="333F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1" name="Group 22"/>
            <p:cNvGrpSpPr>
              <a:grpSpLocks noChangeAspect="1"/>
            </p:cNvGrpSpPr>
            <p:nvPr/>
          </p:nvGrpSpPr>
          <p:grpSpPr bwMode="auto">
            <a:xfrm>
              <a:off x="8566889" y="4601049"/>
              <a:ext cx="420950" cy="170039"/>
              <a:chOff x="2685" y="2395"/>
              <a:chExt cx="203" cy="82"/>
            </a:xfrm>
          </p:grpSpPr>
          <p:sp>
            <p:nvSpPr>
              <p:cNvPr id="19" name="Freeform 60"/>
              <p:cNvSpPr>
                <a:spLocks noEditPoints="1"/>
              </p:cNvSpPr>
              <p:nvPr/>
            </p:nvSpPr>
            <p:spPr bwMode="auto">
              <a:xfrm>
                <a:off x="2685" y="2395"/>
                <a:ext cx="66" cy="82"/>
              </a:xfrm>
              <a:custGeom>
                <a:avLst/>
                <a:gdLst>
                  <a:gd name="T0" fmla="*/ 28 w 28"/>
                  <a:gd name="T1" fmla="*/ 18 h 35"/>
                  <a:gd name="T2" fmla="*/ 27 w 28"/>
                  <a:gd name="T3" fmla="*/ 25 h 35"/>
                  <a:gd name="T4" fmla="*/ 25 w 28"/>
                  <a:gd name="T5" fmla="*/ 31 h 35"/>
                  <a:gd name="T6" fmla="*/ 20 w 28"/>
                  <a:gd name="T7" fmla="*/ 34 h 35"/>
                  <a:gd name="T8" fmla="*/ 14 w 28"/>
                  <a:gd name="T9" fmla="*/ 35 h 35"/>
                  <a:gd name="T10" fmla="*/ 7 w 28"/>
                  <a:gd name="T11" fmla="*/ 34 h 35"/>
                  <a:gd name="T12" fmla="*/ 3 w 28"/>
                  <a:gd name="T13" fmla="*/ 31 h 35"/>
                  <a:gd name="T14" fmla="*/ 1 w 28"/>
                  <a:gd name="T15" fmla="*/ 25 h 35"/>
                  <a:gd name="T16" fmla="*/ 0 w 28"/>
                  <a:gd name="T17" fmla="*/ 18 h 35"/>
                  <a:gd name="T18" fmla="*/ 1 w 28"/>
                  <a:gd name="T19" fmla="*/ 10 h 35"/>
                  <a:gd name="T20" fmla="*/ 3 w 28"/>
                  <a:gd name="T21" fmla="*/ 5 h 35"/>
                  <a:gd name="T22" fmla="*/ 8 w 28"/>
                  <a:gd name="T23" fmla="*/ 1 h 35"/>
                  <a:gd name="T24" fmla="*/ 14 w 28"/>
                  <a:gd name="T25" fmla="*/ 0 h 35"/>
                  <a:gd name="T26" fmla="*/ 20 w 28"/>
                  <a:gd name="T27" fmla="*/ 1 h 35"/>
                  <a:gd name="T28" fmla="*/ 25 w 28"/>
                  <a:gd name="T29" fmla="*/ 5 h 35"/>
                  <a:gd name="T30" fmla="*/ 27 w 28"/>
                  <a:gd name="T31" fmla="*/ 10 h 35"/>
                  <a:gd name="T32" fmla="*/ 28 w 28"/>
                  <a:gd name="T33" fmla="*/ 18 h 35"/>
                  <a:gd name="T34" fmla="*/ 19 w 28"/>
                  <a:gd name="T35" fmla="*/ 18 h 35"/>
                  <a:gd name="T36" fmla="*/ 18 w 28"/>
                  <a:gd name="T37" fmla="*/ 9 h 35"/>
                  <a:gd name="T38" fmla="*/ 14 w 28"/>
                  <a:gd name="T39" fmla="*/ 6 h 35"/>
                  <a:gd name="T40" fmla="*/ 10 w 28"/>
                  <a:gd name="T41" fmla="*/ 9 h 35"/>
                  <a:gd name="T42" fmla="*/ 9 w 28"/>
                  <a:gd name="T43" fmla="*/ 18 h 35"/>
                  <a:gd name="T44" fmla="*/ 10 w 28"/>
                  <a:gd name="T45" fmla="*/ 27 h 35"/>
                  <a:gd name="T46" fmla="*/ 14 w 28"/>
                  <a:gd name="T47" fmla="*/ 29 h 35"/>
                  <a:gd name="T48" fmla="*/ 18 w 28"/>
                  <a:gd name="T49" fmla="*/ 27 h 35"/>
                  <a:gd name="T50" fmla="*/ 19 w 28"/>
                  <a:gd name="T51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8" h="35">
                    <a:moveTo>
                      <a:pt x="28" y="18"/>
                    </a:moveTo>
                    <a:cubicBezTo>
                      <a:pt x="28" y="21"/>
                      <a:pt x="28" y="23"/>
                      <a:pt x="27" y="25"/>
                    </a:cubicBezTo>
                    <a:cubicBezTo>
                      <a:pt x="27" y="28"/>
                      <a:pt x="26" y="30"/>
                      <a:pt x="25" y="31"/>
                    </a:cubicBezTo>
                    <a:cubicBezTo>
                      <a:pt x="24" y="32"/>
                      <a:pt x="22" y="34"/>
                      <a:pt x="20" y="34"/>
                    </a:cubicBezTo>
                    <a:cubicBezTo>
                      <a:pt x="19" y="35"/>
                      <a:pt x="17" y="35"/>
                      <a:pt x="14" y="35"/>
                    </a:cubicBezTo>
                    <a:cubicBezTo>
                      <a:pt x="11" y="35"/>
                      <a:pt x="9" y="35"/>
                      <a:pt x="7" y="34"/>
                    </a:cubicBezTo>
                    <a:cubicBezTo>
                      <a:pt x="6" y="34"/>
                      <a:pt x="4" y="32"/>
                      <a:pt x="3" y="31"/>
                    </a:cubicBezTo>
                    <a:cubicBezTo>
                      <a:pt x="2" y="29"/>
                      <a:pt x="1" y="28"/>
                      <a:pt x="1" y="25"/>
                    </a:cubicBezTo>
                    <a:cubicBezTo>
                      <a:pt x="0" y="23"/>
                      <a:pt x="0" y="21"/>
                      <a:pt x="0" y="18"/>
                    </a:cubicBezTo>
                    <a:cubicBezTo>
                      <a:pt x="0" y="15"/>
                      <a:pt x="0" y="12"/>
                      <a:pt x="1" y="10"/>
                    </a:cubicBezTo>
                    <a:cubicBezTo>
                      <a:pt x="1" y="8"/>
                      <a:pt x="2" y="6"/>
                      <a:pt x="3" y="5"/>
                    </a:cubicBezTo>
                    <a:cubicBezTo>
                      <a:pt x="4" y="3"/>
                      <a:pt x="6" y="2"/>
                      <a:pt x="8" y="1"/>
                    </a:cubicBezTo>
                    <a:cubicBezTo>
                      <a:pt x="9" y="1"/>
                      <a:pt x="11" y="0"/>
                      <a:pt x="14" y="0"/>
                    </a:cubicBezTo>
                    <a:cubicBezTo>
                      <a:pt x="17" y="0"/>
                      <a:pt x="19" y="1"/>
                      <a:pt x="20" y="1"/>
                    </a:cubicBezTo>
                    <a:cubicBezTo>
                      <a:pt x="22" y="2"/>
                      <a:pt x="24" y="3"/>
                      <a:pt x="25" y="5"/>
                    </a:cubicBezTo>
                    <a:cubicBezTo>
                      <a:pt x="26" y="6"/>
                      <a:pt x="27" y="8"/>
                      <a:pt x="27" y="10"/>
                    </a:cubicBezTo>
                    <a:cubicBezTo>
                      <a:pt x="28" y="12"/>
                      <a:pt x="28" y="15"/>
                      <a:pt x="28" y="18"/>
                    </a:cubicBezTo>
                    <a:moveTo>
                      <a:pt x="19" y="18"/>
                    </a:moveTo>
                    <a:cubicBezTo>
                      <a:pt x="19" y="14"/>
                      <a:pt x="19" y="11"/>
                      <a:pt x="18" y="9"/>
                    </a:cubicBezTo>
                    <a:cubicBezTo>
                      <a:pt x="17" y="7"/>
                      <a:pt x="16" y="6"/>
                      <a:pt x="14" y="6"/>
                    </a:cubicBezTo>
                    <a:cubicBezTo>
                      <a:pt x="12" y="6"/>
                      <a:pt x="11" y="7"/>
                      <a:pt x="10" y="9"/>
                    </a:cubicBezTo>
                    <a:cubicBezTo>
                      <a:pt x="9" y="11"/>
                      <a:pt x="9" y="14"/>
                      <a:pt x="9" y="18"/>
                    </a:cubicBezTo>
                    <a:cubicBezTo>
                      <a:pt x="9" y="22"/>
                      <a:pt x="9" y="25"/>
                      <a:pt x="10" y="27"/>
                    </a:cubicBezTo>
                    <a:cubicBezTo>
                      <a:pt x="11" y="28"/>
                      <a:pt x="12" y="29"/>
                      <a:pt x="14" y="29"/>
                    </a:cubicBezTo>
                    <a:cubicBezTo>
                      <a:pt x="16" y="29"/>
                      <a:pt x="17" y="28"/>
                      <a:pt x="18" y="27"/>
                    </a:cubicBezTo>
                    <a:cubicBezTo>
                      <a:pt x="19" y="25"/>
                      <a:pt x="19" y="22"/>
                      <a:pt x="19" y="18"/>
                    </a:cubicBezTo>
                  </a:path>
                </a:pathLst>
              </a:custGeom>
              <a:solidFill>
                <a:srgbClr val="F2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 dirty="0"/>
              </a:p>
            </p:txBody>
          </p:sp>
          <p:sp>
            <p:nvSpPr>
              <p:cNvPr id="20" name="Freeform 61"/>
              <p:cNvSpPr>
                <a:spLocks noEditPoints="1"/>
              </p:cNvSpPr>
              <p:nvPr/>
            </p:nvSpPr>
            <p:spPr bwMode="auto">
              <a:xfrm>
                <a:off x="2765" y="2395"/>
                <a:ext cx="123" cy="82"/>
              </a:xfrm>
              <a:custGeom>
                <a:avLst/>
                <a:gdLst>
                  <a:gd name="T0" fmla="*/ 20 w 52"/>
                  <a:gd name="T1" fmla="*/ 11 h 35"/>
                  <a:gd name="T2" fmla="*/ 18 w 52"/>
                  <a:gd name="T3" fmla="*/ 20 h 35"/>
                  <a:gd name="T4" fmla="*/ 10 w 52"/>
                  <a:gd name="T5" fmla="*/ 22 h 35"/>
                  <a:gd name="T6" fmla="*/ 2 w 52"/>
                  <a:gd name="T7" fmla="*/ 20 h 35"/>
                  <a:gd name="T8" fmla="*/ 0 w 52"/>
                  <a:gd name="T9" fmla="*/ 11 h 35"/>
                  <a:gd name="T10" fmla="*/ 2 w 52"/>
                  <a:gd name="T11" fmla="*/ 3 h 35"/>
                  <a:gd name="T12" fmla="*/ 10 w 52"/>
                  <a:gd name="T13" fmla="*/ 0 h 35"/>
                  <a:gd name="T14" fmla="*/ 18 w 52"/>
                  <a:gd name="T15" fmla="*/ 3 h 35"/>
                  <a:gd name="T16" fmla="*/ 20 w 52"/>
                  <a:gd name="T17" fmla="*/ 11 h 35"/>
                  <a:gd name="T18" fmla="*/ 14 w 52"/>
                  <a:gd name="T19" fmla="*/ 11 h 35"/>
                  <a:gd name="T20" fmla="*/ 13 w 52"/>
                  <a:gd name="T21" fmla="*/ 6 h 35"/>
                  <a:gd name="T22" fmla="*/ 10 w 52"/>
                  <a:gd name="T23" fmla="*/ 5 h 35"/>
                  <a:gd name="T24" fmla="*/ 7 w 52"/>
                  <a:gd name="T25" fmla="*/ 6 h 35"/>
                  <a:gd name="T26" fmla="*/ 6 w 52"/>
                  <a:gd name="T27" fmla="*/ 11 h 35"/>
                  <a:gd name="T28" fmla="*/ 7 w 52"/>
                  <a:gd name="T29" fmla="*/ 16 h 35"/>
                  <a:gd name="T30" fmla="*/ 10 w 52"/>
                  <a:gd name="T31" fmla="*/ 17 h 35"/>
                  <a:gd name="T32" fmla="*/ 13 w 52"/>
                  <a:gd name="T33" fmla="*/ 16 h 35"/>
                  <a:gd name="T34" fmla="*/ 14 w 52"/>
                  <a:gd name="T35" fmla="*/ 11 h 35"/>
                  <a:gd name="T36" fmla="*/ 38 w 52"/>
                  <a:gd name="T37" fmla="*/ 1 h 35"/>
                  <a:gd name="T38" fmla="*/ 20 w 52"/>
                  <a:gd name="T39" fmla="*/ 35 h 35"/>
                  <a:gd name="T40" fmla="*/ 14 w 52"/>
                  <a:gd name="T41" fmla="*/ 35 h 35"/>
                  <a:gd name="T42" fmla="*/ 32 w 52"/>
                  <a:gd name="T43" fmla="*/ 1 h 35"/>
                  <a:gd name="T44" fmla="*/ 38 w 52"/>
                  <a:gd name="T45" fmla="*/ 1 h 35"/>
                  <a:gd name="T46" fmla="*/ 52 w 52"/>
                  <a:gd name="T47" fmla="*/ 24 h 35"/>
                  <a:gd name="T48" fmla="*/ 50 w 52"/>
                  <a:gd name="T49" fmla="*/ 33 h 35"/>
                  <a:gd name="T50" fmla="*/ 42 w 52"/>
                  <a:gd name="T51" fmla="*/ 35 h 35"/>
                  <a:gd name="T52" fmla="*/ 34 w 52"/>
                  <a:gd name="T53" fmla="*/ 33 h 35"/>
                  <a:gd name="T54" fmla="*/ 32 w 52"/>
                  <a:gd name="T55" fmla="*/ 24 h 35"/>
                  <a:gd name="T56" fmla="*/ 35 w 52"/>
                  <a:gd name="T57" fmla="*/ 16 h 35"/>
                  <a:gd name="T58" fmla="*/ 42 w 52"/>
                  <a:gd name="T59" fmla="*/ 13 h 35"/>
                  <a:gd name="T60" fmla="*/ 50 w 52"/>
                  <a:gd name="T61" fmla="*/ 16 h 35"/>
                  <a:gd name="T62" fmla="*/ 52 w 52"/>
                  <a:gd name="T63" fmla="*/ 24 h 35"/>
                  <a:gd name="T64" fmla="*/ 46 w 52"/>
                  <a:gd name="T65" fmla="*/ 24 h 35"/>
                  <a:gd name="T66" fmla="*/ 45 w 52"/>
                  <a:gd name="T67" fmla="*/ 19 h 35"/>
                  <a:gd name="T68" fmla="*/ 42 w 52"/>
                  <a:gd name="T69" fmla="*/ 18 h 35"/>
                  <a:gd name="T70" fmla="*/ 39 w 52"/>
                  <a:gd name="T71" fmla="*/ 19 h 35"/>
                  <a:gd name="T72" fmla="*/ 39 w 52"/>
                  <a:gd name="T73" fmla="*/ 24 h 35"/>
                  <a:gd name="T74" fmla="*/ 39 w 52"/>
                  <a:gd name="T75" fmla="*/ 29 h 35"/>
                  <a:gd name="T76" fmla="*/ 42 w 52"/>
                  <a:gd name="T77" fmla="*/ 31 h 35"/>
                  <a:gd name="T78" fmla="*/ 45 w 52"/>
                  <a:gd name="T79" fmla="*/ 29 h 35"/>
                  <a:gd name="T80" fmla="*/ 46 w 52"/>
                  <a:gd name="T81" fmla="*/ 2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2" h="35">
                    <a:moveTo>
                      <a:pt x="20" y="11"/>
                    </a:moveTo>
                    <a:cubicBezTo>
                      <a:pt x="20" y="15"/>
                      <a:pt x="19" y="18"/>
                      <a:pt x="18" y="20"/>
                    </a:cubicBezTo>
                    <a:cubicBezTo>
                      <a:pt x="16" y="21"/>
                      <a:pt x="13" y="22"/>
                      <a:pt x="10" y="22"/>
                    </a:cubicBezTo>
                    <a:cubicBezTo>
                      <a:pt x="7" y="22"/>
                      <a:pt x="4" y="21"/>
                      <a:pt x="2" y="20"/>
                    </a:cubicBezTo>
                    <a:cubicBezTo>
                      <a:pt x="1" y="18"/>
                      <a:pt x="0" y="15"/>
                      <a:pt x="0" y="11"/>
                    </a:cubicBezTo>
                    <a:cubicBezTo>
                      <a:pt x="0" y="8"/>
                      <a:pt x="1" y="5"/>
                      <a:pt x="2" y="3"/>
                    </a:cubicBezTo>
                    <a:cubicBezTo>
                      <a:pt x="4" y="1"/>
                      <a:pt x="7" y="0"/>
                      <a:pt x="10" y="0"/>
                    </a:cubicBezTo>
                    <a:cubicBezTo>
                      <a:pt x="13" y="0"/>
                      <a:pt x="16" y="1"/>
                      <a:pt x="18" y="3"/>
                    </a:cubicBezTo>
                    <a:cubicBezTo>
                      <a:pt x="19" y="5"/>
                      <a:pt x="20" y="8"/>
                      <a:pt x="20" y="11"/>
                    </a:cubicBezTo>
                    <a:moveTo>
                      <a:pt x="14" y="11"/>
                    </a:moveTo>
                    <a:cubicBezTo>
                      <a:pt x="14" y="9"/>
                      <a:pt x="13" y="7"/>
                      <a:pt x="13" y="6"/>
                    </a:cubicBezTo>
                    <a:cubicBezTo>
                      <a:pt x="12" y="5"/>
                      <a:pt x="11" y="5"/>
                      <a:pt x="10" y="5"/>
                    </a:cubicBezTo>
                    <a:cubicBezTo>
                      <a:pt x="9" y="5"/>
                      <a:pt x="8" y="5"/>
                      <a:pt x="7" y="6"/>
                    </a:cubicBezTo>
                    <a:cubicBezTo>
                      <a:pt x="7" y="7"/>
                      <a:pt x="6" y="9"/>
                      <a:pt x="6" y="11"/>
                    </a:cubicBezTo>
                    <a:cubicBezTo>
                      <a:pt x="6" y="14"/>
                      <a:pt x="7" y="15"/>
                      <a:pt x="7" y="16"/>
                    </a:cubicBezTo>
                    <a:cubicBezTo>
                      <a:pt x="8" y="17"/>
                      <a:pt x="9" y="17"/>
                      <a:pt x="10" y="17"/>
                    </a:cubicBezTo>
                    <a:cubicBezTo>
                      <a:pt x="11" y="17"/>
                      <a:pt x="12" y="17"/>
                      <a:pt x="13" y="16"/>
                    </a:cubicBezTo>
                    <a:cubicBezTo>
                      <a:pt x="13" y="15"/>
                      <a:pt x="14" y="14"/>
                      <a:pt x="14" y="11"/>
                    </a:cubicBezTo>
                    <a:moveTo>
                      <a:pt x="38" y="1"/>
                    </a:moveTo>
                    <a:cubicBezTo>
                      <a:pt x="20" y="35"/>
                      <a:pt x="20" y="35"/>
                      <a:pt x="20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32" y="1"/>
                      <a:pt x="32" y="1"/>
                      <a:pt x="32" y="1"/>
                    </a:cubicBezTo>
                    <a:lnTo>
                      <a:pt x="38" y="1"/>
                    </a:lnTo>
                    <a:close/>
                    <a:moveTo>
                      <a:pt x="52" y="24"/>
                    </a:moveTo>
                    <a:cubicBezTo>
                      <a:pt x="52" y="28"/>
                      <a:pt x="52" y="31"/>
                      <a:pt x="50" y="33"/>
                    </a:cubicBezTo>
                    <a:cubicBezTo>
                      <a:pt x="48" y="35"/>
                      <a:pt x="46" y="35"/>
                      <a:pt x="42" y="35"/>
                    </a:cubicBezTo>
                    <a:cubicBezTo>
                      <a:pt x="39" y="35"/>
                      <a:pt x="36" y="35"/>
                      <a:pt x="34" y="33"/>
                    </a:cubicBezTo>
                    <a:cubicBezTo>
                      <a:pt x="33" y="31"/>
                      <a:pt x="32" y="28"/>
                      <a:pt x="32" y="24"/>
                    </a:cubicBezTo>
                    <a:cubicBezTo>
                      <a:pt x="32" y="21"/>
                      <a:pt x="33" y="18"/>
                      <a:pt x="35" y="16"/>
                    </a:cubicBezTo>
                    <a:cubicBezTo>
                      <a:pt x="36" y="14"/>
                      <a:pt x="39" y="13"/>
                      <a:pt x="42" y="13"/>
                    </a:cubicBezTo>
                    <a:cubicBezTo>
                      <a:pt x="46" y="13"/>
                      <a:pt x="48" y="14"/>
                      <a:pt x="50" y="16"/>
                    </a:cubicBezTo>
                    <a:cubicBezTo>
                      <a:pt x="52" y="18"/>
                      <a:pt x="52" y="21"/>
                      <a:pt x="52" y="24"/>
                    </a:cubicBezTo>
                    <a:moveTo>
                      <a:pt x="46" y="24"/>
                    </a:moveTo>
                    <a:cubicBezTo>
                      <a:pt x="46" y="22"/>
                      <a:pt x="45" y="20"/>
                      <a:pt x="45" y="19"/>
                    </a:cubicBezTo>
                    <a:cubicBezTo>
                      <a:pt x="44" y="19"/>
                      <a:pt x="43" y="18"/>
                      <a:pt x="42" y="18"/>
                    </a:cubicBezTo>
                    <a:cubicBezTo>
                      <a:pt x="41" y="18"/>
                      <a:pt x="40" y="19"/>
                      <a:pt x="39" y="19"/>
                    </a:cubicBezTo>
                    <a:cubicBezTo>
                      <a:pt x="39" y="20"/>
                      <a:pt x="39" y="22"/>
                      <a:pt x="39" y="24"/>
                    </a:cubicBezTo>
                    <a:cubicBezTo>
                      <a:pt x="39" y="27"/>
                      <a:pt x="39" y="28"/>
                      <a:pt x="39" y="29"/>
                    </a:cubicBezTo>
                    <a:cubicBezTo>
                      <a:pt x="40" y="30"/>
                      <a:pt x="41" y="31"/>
                      <a:pt x="42" y="31"/>
                    </a:cubicBezTo>
                    <a:cubicBezTo>
                      <a:pt x="43" y="31"/>
                      <a:pt x="44" y="30"/>
                      <a:pt x="45" y="29"/>
                    </a:cubicBezTo>
                    <a:cubicBezTo>
                      <a:pt x="45" y="28"/>
                      <a:pt x="46" y="27"/>
                      <a:pt x="46" y="24"/>
                    </a:cubicBezTo>
                  </a:path>
                </a:pathLst>
              </a:custGeom>
              <a:solidFill>
                <a:srgbClr val="F2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 dirty="0"/>
              </a:p>
            </p:txBody>
          </p:sp>
        </p:grpSp>
      </p:grpSp>
      <p:sp>
        <p:nvSpPr>
          <p:cNvPr id="47" name="圆角矩形 46"/>
          <p:cNvSpPr/>
          <p:nvPr/>
        </p:nvSpPr>
        <p:spPr>
          <a:xfrm>
            <a:off x="-36512" y="247650"/>
            <a:ext cx="2414905" cy="52260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5757" y="325120"/>
            <a:ext cx="232263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部门、项目业务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"/>
          <p:cNvSpPr/>
          <p:nvPr/>
        </p:nvSpPr>
        <p:spPr>
          <a:xfrm>
            <a:off x="1714364" y="2286746"/>
            <a:ext cx="5364088" cy="11648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  <a:gd name="connsiteX0-21" fmla="*/ 0 w 5364088"/>
              <a:gd name="connsiteY0-22" fmla="*/ 12700 h 1164822"/>
              <a:gd name="connsiteX1-23" fmla="*/ 5364088 w 5364088"/>
              <a:gd name="connsiteY1-24" fmla="*/ 0 h 1164822"/>
              <a:gd name="connsiteX2-25" fmla="*/ 4759654 w 5364088"/>
              <a:gd name="connsiteY2-26" fmla="*/ 1149323 h 1164822"/>
              <a:gd name="connsiteX3-27" fmla="*/ 0 w 5364088"/>
              <a:gd name="connsiteY3-28" fmla="*/ 1164822 h 1164822"/>
              <a:gd name="connsiteX4-29" fmla="*/ 0 w 5364088"/>
              <a:gd name="connsiteY4-30" fmla="*/ 12700 h 11648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"/>
          <p:cNvSpPr/>
          <p:nvPr/>
        </p:nvSpPr>
        <p:spPr>
          <a:xfrm>
            <a:off x="-2340768" y="1483218"/>
            <a:ext cx="7888411" cy="2097604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33"/>
          <p:cNvSpPr txBox="1"/>
          <p:nvPr/>
        </p:nvSpPr>
        <p:spPr>
          <a:xfrm>
            <a:off x="0" y="2122170"/>
            <a:ext cx="481457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仓库与成本域</a:t>
            </a:r>
            <a:endParaRPr lang="zh-CN" altLang="en-US" sz="3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21335" y="2767330"/>
            <a:ext cx="35350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0" descr="e7d195523061f1c0c8c9ef2b4c47b9232c7d3c1aa29fc33cC35E69D0959227FEE46513058567BC4DFCDEC239794EE7F7D54C53BFAAED1E91F0142CACD1DBF61753822421AB78C025DC4BB29C14829EC7958081C093AE18BE12860807EF136105AA5915B6E1FC903132893A29C0D20F58B8483A3290107E264C17A103AC8D0961565853DA444ACA86"/>
          <p:cNvSpPr txBox="1"/>
          <p:nvPr/>
        </p:nvSpPr>
        <p:spPr>
          <a:xfrm>
            <a:off x="5093779" y="2330872"/>
            <a:ext cx="121666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5708691" y="0"/>
            <a:ext cx="978603" cy="185617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6013186" y="1483353"/>
            <a:ext cx="1930331" cy="366137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28" grpId="0" bldLvl="0" animBg="1"/>
      <p:bldP spid="26" grpId="0" bldLvl="0" animBg="1"/>
      <p:bldP spid="9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10910" y="1754374"/>
            <a:ext cx="8533090" cy="2388577"/>
            <a:chOff x="1163808" y="1621587"/>
            <a:chExt cx="11431844" cy="3149501"/>
          </a:xfrm>
        </p:grpSpPr>
        <p:grpSp>
          <p:nvGrpSpPr>
            <p:cNvPr id="3" name="组合 2"/>
            <p:cNvGrpSpPr/>
            <p:nvPr/>
          </p:nvGrpSpPr>
          <p:grpSpPr>
            <a:xfrm>
              <a:off x="1163808" y="1621587"/>
              <a:ext cx="2583760" cy="2882363"/>
              <a:chOff x="971551" y="1355725"/>
              <a:chExt cx="1978025" cy="2206624"/>
            </a:xfrm>
          </p:grpSpPr>
          <p:grpSp>
            <p:nvGrpSpPr>
              <p:cNvPr id="4" name="Group 5"/>
              <p:cNvGrpSpPr>
                <a:grpSpLocks noChangeAspect="1"/>
              </p:cNvGrpSpPr>
              <p:nvPr/>
            </p:nvGrpSpPr>
            <p:grpSpPr bwMode="auto">
              <a:xfrm>
                <a:off x="971551" y="1355725"/>
                <a:ext cx="1978025" cy="2206624"/>
                <a:chOff x="612" y="854"/>
                <a:chExt cx="1246" cy="1390"/>
              </a:xfrm>
            </p:grpSpPr>
            <p:sp>
              <p:nvSpPr>
                <p:cNvPr id="43" name="AutoShape 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12" y="1023"/>
                  <a:ext cx="1200" cy="1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00" dirty="0"/>
                </a:p>
              </p:txBody>
            </p:sp>
            <p:sp>
              <p:nvSpPr>
                <p:cNvPr id="44" name="Freeform 6"/>
                <p:cNvSpPr/>
                <p:nvPr/>
              </p:nvSpPr>
              <p:spPr bwMode="auto">
                <a:xfrm>
                  <a:off x="644" y="854"/>
                  <a:ext cx="1214" cy="1221"/>
                </a:xfrm>
                <a:custGeom>
                  <a:avLst/>
                  <a:gdLst>
                    <a:gd name="T0" fmla="*/ 88 w 176"/>
                    <a:gd name="T1" fmla="*/ 0 h 177"/>
                    <a:gd name="T2" fmla="*/ 0 w 176"/>
                    <a:gd name="T3" fmla="*/ 88 h 177"/>
                    <a:gd name="T4" fmla="*/ 88 w 176"/>
                    <a:gd name="T5" fmla="*/ 177 h 177"/>
                    <a:gd name="T6" fmla="*/ 176 w 176"/>
                    <a:gd name="T7" fmla="*/ 88 h 177"/>
                    <a:gd name="T8" fmla="*/ 176 w 176"/>
                    <a:gd name="T9" fmla="*/ 0 h 177"/>
                    <a:gd name="T10" fmla="*/ 88 w 176"/>
                    <a:gd name="T11" fmla="*/ 0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6" h="177">
                      <a:moveTo>
                        <a:pt x="88" y="0"/>
                      </a:moveTo>
                      <a:cubicBezTo>
                        <a:pt x="39" y="0"/>
                        <a:pt x="0" y="40"/>
                        <a:pt x="0" y="88"/>
                      </a:cubicBezTo>
                      <a:cubicBezTo>
                        <a:pt x="0" y="137"/>
                        <a:pt x="39" y="177"/>
                        <a:pt x="88" y="177"/>
                      </a:cubicBezTo>
                      <a:cubicBezTo>
                        <a:pt x="137" y="177"/>
                        <a:pt x="176" y="137"/>
                        <a:pt x="176" y="88"/>
                      </a:cubicBezTo>
                      <a:cubicBezTo>
                        <a:pt x="176" y="0"/>
                        <a:pt x="176" y="0"/>
                        <a:pt x="176" y="0"/>
                      </a:cubicBez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00" dirty="0"/>
                </a:p>
              </p:txBody>
            </p:sp>
          </p:grpSp>
          <p:sp>
            <p:nvSpPr>
              <p:cNvPr id="42" name="矩形 41"/>
              <p:cNvSpPr/>
              <p:nvPr/>
            </p:nvSpPr>
            <p:spPr>
              <a:xfrm>
                <a:off x="1265078" y="2182262"/>
                <a:ext cx="1442189" cy="325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endParaRPr lang="zh-CN" sz="28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4311397" y="2471827"/>
              <a:ext cx="8284255" cy="8506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>
                <a:lnSpc>
                  <a:spcPct val="150000"/>
                </a:lnSpc>
                <a:buFont typeface="Wingdings" panose="05000000000000000000" pitchFamily="2" charset="2"/>
                <a:buNone/>
              </a:pPr>
              <a:r>
                <a:rPr lang="zh-CN" altLang="en-US" sz="2400" dirty="0" smtClean="0">
                  <a:solidFill>
                    <a:srgbClr val="333F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详见用户手册与操作演示  →</a:t>
              </a:r>
              <a:endParaRPr lang="zh-CN" altLang="en-US" sz="2400" dirty="0">
                <a:solidFill>
                  <a:srgbClr val="333F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1" name="Group 22"/>
            <p:cNvGrpSpPr>
              <a:grpSpLocks noChangeAspect="1"/>
            </p:cNvGrpSpPr>
            <p:nvPr/>
          </p:nvGrpSpPr>
          <p:grpSpPr bwMode="auto">
            <a:xfrm>
              <a:off x="8566889" y="4601049"/>
              <a:ext cx="420950" cy="170039"/>
              <a:chOff x="2685" y="2395"/>
              <a:chExt cx="203" cy="82"/>
            </a:xfrm>
          </p:grpSpPr>
          <p:sp>
            <p:nvSpPr>
              <p:cNvPr id="19" name="Freeform 60"/>
              <p:cNvSpPr>
                <a:spLocks noEditPoints="1"/>
              </p:cNvSpPr>
              <p:nvPr/>
            </p:nvSpPr>
            <p:spPr bwMode="auto">
              <a:xfrm>
                <a:off x="2685" y="2395"/>
                <a:ext cx="66" cy="82"/>
              </a:xfrm>
              <a:custGeom>
                <a:avLst/>
                <a:gdLst>
                  <a:gd name="T0" fmla="*/ 28 w 28"/>
                  <a:gd name="T1" fmla="*/ 18 h 35"/>
                  <a:gd name="T2" fmla="*/ 27 w 28"/>
                  <a:gd name="T3" fmla="*/ 25 h 35"/>
                  <a:gd name="T4" fmla="*/ 25 w 28"/>
                  <a:gd name="T5" fmla="*/ 31 h 35"/>
                  <a:gd name="T6" fmla="*/ 20 w 28"/>
                  <a:gd name="T7" fmla="*/ 34 h 35"/>
                  <a:gd name="T8" fmla="*/ 14 w 28"/>
                  <a:gd name="T9" fmla="*/ 35 h 35"/>
                  <a:gd name="T10" fmla="*/ 7 w 28"/>
                  <a:gd name="T11" fmla="*/ 34 h 35"/>
                  <a:gd name="T12" fmla="*/ 3 w 28"/>
                  <a:gd name="T13" fmla="*/ 31 h 35"/>
                  <a:gd name="T14" fmla="*/ 1 w 28"/>
                  <a:gd name="T15" fmla="*/ 25 h 35"/>
                  <a:gd name="T16" fmla="*/ 0 w 28"/>
                  <a:gd name="T17" fmla="*/ 18 h 35"/>
                  <a:gd name="T18" fmla="*/ 1 w 28"/>
                  <a:gd name="T19" fmla="*/ 10 h 35"/>
                  <a:gd name="T20" fmla="*/ 3 w 28"/>
                  <a:gd name="T21" fmla="*/ 5 h 35"/>
                  <a:gd name="T22" fmla="*/ 8 w 28"/>
                  <a:gd name="T23" fmla="*/ 1 h 35"/>
                  <a:gd name="T24" fmla="*/ 14 w 28"/>
                  <a:gd name="T25" fmla="*/ 0 h 35"/>
                  <a:gd name="T26" fmla="*/ 20 w 28"/>
                  <a:gd name="T27" fmla="*/ 1 h 35"/>
                  <a:gd name="T28" fmla="*/ 25 w 28"/>
                  <a:gd name="T29" fmla="*/ 5 h 35"/>
                  <a:gd name="T30" fmla="*/ 27 w 28"/>
                  <a:gd name="T31" fmla="*/ 10 h 35"/>
                  <a:gd name="T32" fmla="*/ 28 w 28"/>
                  <a:gd name="T33" fmla="*/ 18 h 35"/>
                  <a:gd name="T34" fmla="*/ 19 w 28"/>
                  <a:gd name="T35" fmla="*/ 18 h 35"/>
                  <a:gd name="T36" fmla="*/ 18 w 28"/>
                  <a:gd name="T37" fmla="*/ 9 h 35"/>
                  <a:gd name="T38" fmla="*/ 14 w 28"/>
                  <a:gd name="T39" fmla="*/ 6 h 35"/>
                  <a:gd name="T40" fmla="*/ 10 w 28"/>
                  <a:gd name="T41" fmla="*/ 9 h 35"/>
                  <a:gd name="T42" fmla="*/ 9 w 28"/>
                  <a:gd name="T43" fmla="*/ 18 h 35"/>
                  <a:gd name="T44" fmla="*/ 10 w 28"/>
                  <a:gd name="T45" fmla="*/ 27 h 35"/>
                  <a:gd name="T46" fmla="*/ 14 w 28"/>
                  <a:gd name="T47" fmla="*/ 29 h 35"/>
                  <a:gd name="T48" fmla="*/ 18 w 28"/>
                  <a:gd name="T49" fmla="*/ 27 h 35"/>
                  <a:gd name="T50" fmla="*/ 19 w 28"/>
                  <a:gd name="T51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8" h="35">
                    <a:moveTo>
                      <a:pt x="28" y="18"/>
                    </a:moveTo>
                    <a:cubicBezTo>
                      <a:pt x="28" y="21"/>
                      <a:pt x="28" y="23"/>
                      <a:pt x="27" y="25"/>
                    </a:cubicBezTo>
                    <a:cubicBezTo>
                      <a:pt x="27" y="28"/>
                      <a:pt x="26" y="30"/>
                      <a:pt x="25" y="31"/>
                    </a:cubicBezTo>
                    <a:cubicBezTo>
                      <a:pt x="24" y="32"/>
                      <a:pt x="22" y="34"/>
                      <a:pt x="20" y="34"/>
                    </a:cubicBezTo>
                    <a:cubicBezTo>
                      <a:pt x="19" y="35"/>
                      <a:pt x="17" y="35"/>
                      <a:pt x="14" y="35"/>
                    </a:cubicBezTo>
                    <a:cubicBezTo>
                      <a:pt x="11" y="35"/>
                      <a:pt x="9" y="35"/>
                      <a:pt x="7" y="34"/>
                    </a:cubicBezTo>
                    <a:cubicBezTo>
                      <a:pt x="6" y="34"/>
                      <a:pt x="4" y="32"/>
                      <a:pt x="3" y="31"/>
                    </a:cubicBezTo>
                    <a:cubicBezTo>
                      <a:pt x="2" y="29"/>
                      <a:pt x="1" y="28"/>
                      <a:pt x="1" y="25"/>
                    </a:cubicBezTo>
                    <a:cubicBezTo>
                      <a:pt x="0" y="23"/>
                      <a:pt x="0" y="21"/>
                      <a:pt x="0" y="18"/>
                    </a:cubicBezTo>
                    <a:cubicBezTo>
                      <a:pt x="0" y="15"/>
                      <a:pt x="0" y="12"/>
                      <a:pt x="1" y="10"/>
                    </a:cubicBezTo>
                    <a:cubicBezTo>
                      <a:pt x="1" y="8"/>
                      <a:pt x="2" y="6"/>
                      <a:pt x="3" y="5"/>
                    </a:cubicBezTo>
                    <a:cubicBezTo>
                      <a:pt x="4" y="3"/>
                      <a:pt x="6" y="2"/>
                      <a:pt x="8" y="1"/>
                    </a:cubicBezTo>
                    <a:cubicBezTo>
                      <a:pt x="9" y="1"/>
                      <a:pt x="11" y="0"/>
                      <a:pt x="14" y="0"/>
                    </a:cubicBezTo>
                    <a:cubicBezTo>
                      <a:pt x="17" y="0"/>
                      <a:pt x="19" y="1"/>
                      <a:pt x="20" y="1"/>
                    </a:cubicBezTo>
                    <a:cubicBezTo>
                      <a:pt x="22" y="2"/>
                      <a:pt x="24" y="3"/>
                      <a:pt x="25" y="5"/>
                    </a:cubicBezTo>
                    <a:cubicBezTo>
                      <a:pt x="26" y="6"/>
                      <a:pt x="27" y="8"/>
                      <a:pt x="27" y="10"/>
                    </a:cubicBezTo>
                    <a:cubicBezTo>
                      <a:pt x="28" y="12"/>
                      <a:pt x="28" y="15"/>
                      <a:pt x="28" y="18"/>
                    </a:cubicBezTo>
                    <a:moveTo>
                      <a:pt x="19" y="18"/>
                    </a:moveTo>
                    <a:cubicBezTo>
                      <a:pt x="19" y="14"/>
                      <a:pt x="19" y="11"/>
                      <a:pt x="18" y="9"/>
                    </a:cubicBezTo>
                    <a:cubicBezTo>
                      <a:pt x="17" y="7"/>
                      <a:pt x="16" y="6"/>
                      <a:pt x="14" y="6"/>
                    </a:cubicBezTo>
                    <a:cubicBezTo>
                      <a:pt x="12" y="6"/>
                      <a:pt x="11" y="7"/>
                      <a:pt x="10" y="9"/>
                    </a:cubicBezTo>
                    <a:cubicBezTo>
                      <a:pt x="9" y="11"/>
                      <a:pt x="9" y="14"/>
                      <a:pt x="9" y="18"/>
                    </a:cubicBezTo>
                    <a:cubicBezTo>
                      <a:pt x="9" y="22"/>
                      <a:pt x="9" y="25"/>
                      <a:pt x="10" y="27"/>
                    </a:cubicBezTo>
                    <a:cubicBezTo>
                      <a:pt x="11" y="28"/>
                      <a:pt x="12" y="29"/>
                      <a:pt x="14" y="29"/>
                    </a:cubicBezTo>
                    <a:cubicBezTo>
                      <a:pt x="16" y="29"/>
                      <a:pt x="17" y="28"/>
                      <a:pt x="18" y="27"/>
                    </a:cubicBezTo>
                    <a:cubicBezTo>
                      <a:pt x="19" y="25"/>
                      <a:pt x="19" y="22"/>
                      <a:pt x="19" y="18"/>
                    </a:cubicBezTo>
                  </a:path>
                </a:pathLst>
              </a:custGeom>
              <a:solidFill>
                <a:srgbClr val="F2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 dirty="0"/>
              </a:p>
            </p:txBody>
          </p:sp>
          <p:sp>
            <p:nvSpPr>
              <p:cNvPr id="20" name="Freeform 61"/>
              <p:cNvSpPr>
                <a:spLocks noEditPoints="1"/>
              </p:cNvSpPr>
              <p:nvPr/>
            </p:nvSpPr>
            <p:spPr bwMode="auto">
              <a:xfrm>
                <a:off x="2765" y="2395"/>
                <a:ext cx="123" cy="82"/>
              </a:xfrm>
              <a:custGeom>
                <a:avLst/>
                <a:gdLst>
                  <a:gd name="T0" fmla="*/ 20 w 52"/>
                  <a:gd name="T1" fmla="*/ 11 h 35"/>
                  <a:gd name="T2" fmla="*/ 18 w 52"/>
                  <a:gd name="T3" fmla="*/ 20 h 35"/>
                  <a:gd name="T4" fmla="*/ 10 w 52"/>
                  <a:gd name="T5" fmla="*/ 22 h 35"/>
                  <a:gd name="T6" fmla="*/ 2 w 52"/>
                  <a:gd name="T7" fmla="*/ 20 h 35"/>
                  <a:gd name="T8" fmla="*/ 0 w 52"/>
                  <a:gd name="T9" fmla="*/ 11 h 35"/>
                  <a:gd name="T10" fmla="*/ 2 w 52"/>
                  <a:gd name="T11" fmla="*/ 3 h 35"/>
                  <a:gd name="T12" fmla="*/ 10 w 52"/>
                  <a:gd name="T13" fmla="*/ 0 h 35"/>
                  <a:gd name="T14" fmla="*/ 18 w 52"/>
                  <a:gd name="T15" fmla="*/ 3 h 35"/>
                  <a:gd name="T16" fmla="*/ 20 w 52"/>
                  <a:gd name="T17" fmla="*/ 11 h 35"/>
                  <a:gd name="T18" fmla="*/ 14 w 52"/>
                  <a:gd name="T19" fmla="*/ 11 h 35"/>
                  <a:gd name="T20" fmla="*/ 13 w 52"/>
                  <a:gd name="T21" fmla="*/ 6 h 35"/>
                  <a:gd name="T22" fmla="*/ 10 w 52"/>
                  <a:gd name="T23" fmla="*/ 5 h 35"/>
                  <a:gd name="T24" fmla="*/ 7 w 52"/>
                  <a:gd name="T25" fmla="*/ 6 h 35"/>
                  <a:gd name="T26" fmla="*/ 6 w 52"/>
                  <a:gd name="T27" fmla="*/ 11 h 35"/>
                  <a:gd name="T28" fmla="*/ 7 w 52"/>
                  <a:gd name="T29" fmla="*/ 16 h 35"/>
                  <a:gd name="T30" fmla="*/ 10 w 52"/>
                  <a:gd name="T31" fmla="*/ 17 h 35"/>
                  <a:gd name="T32" fmla="*/ 13 w 52"/>
                  <a:gd name="T33" fmla="*/ 16 h 35"/>
                  <a:gd name="T34" fmla="*/ 14 w 52"/>
                  <a:gd name="T35" fmla="*/ 11 h 35"/>
                  <a:gd name="T36" fmla="*/ 38 w 52"/>
                  <a:gd name="T37" fmla="*/ 1 h 35"/>
                  <a:gd name="T38" fmla="*/ 20 w 52"/>
                  <a:gd name="T39" fmla="*/ 35 h 35"/>
                  <a:gd name="T40" fmla="*/ 14 w 52"/>
                  <a:gd name="T41" fmla="*/ 35 h 35"/>
                  <a:gd name="T42" fmla="*/ 32 w 52"/>
                  <a:gd name="T43" fmla="*/ 1 h 35"/>
                  <a:gd name="T44" fmla="*/ 38 w 52"/>
                  <a:gd name="T45" fmla="*/ 1 h 35"/>
                  <a:gd name="T46" fmla="*/ 52 w 52"/>
                  <a:gd name="T47" fmla="*/ 24 h 35"/>
                  <a:gd name="T48" fmla="*/ 50 w 52"/>
                  <a:gd name="T49" fmla="*/ 33 h 35"/>
                  <a:gd name="T50" fmla="*/ 42 w 52"/>
                  <a:gd name="T51" fmla="*/ 35 h 35"/>
                  <a:gd name="T52" fmla="*/ 34 w 52"/>
                  <a:gd name="T53" fmla="*/ 33 h 35"/>
                  <a:gd name="T54" fmla="*/ 32 w 52"/>
                  <a:gd name="T55" fmla="*/ 24 h 35"/>
                  <a:gd name="T56" fmla="*/ 35 w 52"/>
                  <a:gd name="T57" fmla="*/ 16 h 35"/>
                  <a:gd name="T58" fmla="*/ 42 w 52"/>
                  <a:gd name="T59" fmla="*/ 13 h 35"/>
                  <a:gd name="T60" fmla="*/ 50 w 52"/>
                  <a:gd name="T61" fmla="*/ 16 h 35"/>
                  <a:gd name="T62" fmla="*/ 52 w 52"/>
                  <a:gd name="T63" fmla="*/ 24 h 35"/>
                  <a:gd name="T64" fmla="*/ 46 w 52"/>
                  <a:gd name="T65" fmla="*/ 24 h 35"/>
                  <a:gd name="T66" fmla="*/ 45 w 52"/>
                  <a:gd name="T67" fmla="*/ 19 h 35"/>
                  <a:gd name="T68" fmla="*/ 42 w 52"/>
                  <a:gd name="T69" fmla="*/ 18 h 35"/>
                  <a:gd name="T70" fmla="*/ 39 w 52"/>
                  <a:gd name="T71" fmla="*/ 19 h 35"/>
                  <a:gd name="T72" fmla="*/ 39 w 52"/>
                  <a:gd name="T73" fmla="*/ 24 h 35"/>
                  <a:gd name="T74" fmla="*/ 39 w 52"/>
                  <a:gd name="T75" fmla="*/ 29 h 35"/>
                  <a:gd name="T76" fmla="*/ 42 w 52"/>
                  <a:gd name="T77" fmla="*/ 31 h 35"/>
                  <a:gd name="T78" fmla="*/ 45 w 52"/>
                  <a:gd name="T79" fmla="*/ 29 h 35"/>
                  <a:gd name="T80" fmla="*/ 46 w 52"/>
                  <a:gd name="T81" fmla="*/ 2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2" h="35">
                    <a:moveTo>
                      <a:pt x="20" y="11"/>
                    </a:moveTo>
                    <a:cubicBezTo>
                      <a:pt x="20" y="15"/>
                      <a:pt x="19" y="18"/>
                      <a:pt x="18" y="20"/>
                    </a:cubicBezTo>
                    <a:cubicBezTo>
                      <a:pt x="16" y="21"/>
                      <a:pt x="13" y="22"/>
                      <a:pt x="10" y="22"/>
                    </a:cubicBezTo>
                    <a:cubicBezTo>
                      <a:pt x="7" y="22"/>
                      <a:pt x="4" y="21"/>
                      <a:pt x="2" y="20"/>
                    </a:cubicBezTo>
                    <a:cubicBezTo>
                      <a:pt x="1" y="18"/>
                      <a:pt x="0" y="15"/>
                      <a:pt x="0" y="11"/>
                    </a:cubicBezTo>
                    <a:cubicBezTo>
                      <a:pt x="0" y="8"/>
                      <a:pt x="1" y="5"/>
                      <a:pt x="2" y="3"/>
                    </a:cubicBezTo>
                    <a:cubicBezTo>
                      <a:pt x="4" y="1"/>
                      <a:pt x="7" y="0"/>
                      <a:pt x="10" y="0"/>
                    </a:cubicBezTo>
                    <a:cubicBezTo>
                      <a:pt x="13" y="0"/>
                      <a:pt x="16" y="1"/>
                      <a:pt x="18" y="3"/>
                    </a:cubicBezTo>
                    <a:cubicBezTo>
                      <a:pt x="19" y="5"/>
                      <a:pt x="20" y="8"/>
                      <a:pt x="20" y="11"/>
                    </a:cubicBezTo>
                    <a:moveTo>
                      <a:pt x="14" y="11"/>
                    </a:moveTo>
                    <a:cubicBezTo>
                      <a:pt x="14" y="9"/>
                      <a:pt x="13" y="7"/>
                      <a:pt x="13" y="6"/>
                    </a:cubicBezTo>
                    <a:cubicBezTo>
                      <a:pt x="12" y="5"/>
                      <a:pt x="11" y="5"/>
                      <a:pt x="10" y="5"/>
                    </a:cubicBezTo>
                    <a:cubicBezTo>
                      <a:pt x="9" y="5"/>
                      <a:pt x="8" y="5"/>
                      <a:pt x="7" y="6"/>
                    </a:cubicBezTo>
                    <a:cubicBezTo>
                      <a:pt x="7" y="7"/>
                      <a:pt x="6" y="9"/>
                      <a:pt x="6" y="11"/>
                    </a:cubicBezTo>
                    <a:cubicBezTo>
                      <a:pt x="6" y="14"/>
                      <a:pt x="7" y="15"/>
                      <a:pt x="7" y="16"/>
                    </a:cubicBezTo>
                    <a:cubicBezTo>
                      <a:pt x="8" y="17"/>
                      <a:pt x="9" y="17"/>
                      <a:pt x="10" y="17"/>
                    </a:cubicBezTo>
                    <a:cubicBezTo>
                      <a:pt x="11" y="17"/>
                      <a:pt x="12" y="17"/>
                      <a:pt x="13" y="16"/>
                    </a:cubicBezTo>
                    <a:cubicBezTo>
                      <a:pt x="13" y="15"/>
                      <a:pt x="14" y="14"/>
                      <a:pt x="14" y="11"/>
                    </a:cubicBezTo>
                    <a:moveTo>
                      <a:pt x="38" y="1"/>
                    </a:moveTo>
                    <a:cubicBezTo>
                      <a:pt x="20" y="35"/>
                      <a:pt x="20" y="35"/>
                      <a:pt x="20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32" y="1"/>
                      <a:pt x="32" y="1"/>
                      <a:pt x="32" y="1"/>
                    </a:cubicBezTo>
                    <a:lnTo>
                      <a:pt x="38" y="1"/>
                    </a:lnTo>
                    <a:close/>
                    <a:moveTo>
                      <a:pt x="52" y="24"/>
                    </a:moveTo>
                    <a:cubicBezTo>
                      <a:pt x="52" y="28"/>
                      <a:pt x="52" y="31"/>
                      <a:pt x="50" y="33"/>
                    </a:cubicBezTo>
                    <a:cubicBezTo>
                      <a:pt x="48" y="35"/>
                      <a:pt x="46" y="35"/>
                      <a:pt x="42" y="35"/>
                    </a:cubicBezTo>
                    <a:cubicBezTo>
                      <a:pt x="39" y="35"/>
                      <a:pt x="36" y="35"/>
                      <a:pt x="34" y="33"/>
                    </a:cubicBezTo>
                    <a:cubicBezTo>
                      <a:pt x="33" y="31"/>
                      <a:pt x="32" y="28"/>
                      <a:pt x="32" y="24"/>
                    </a:cubicBezTo>
                    <a:cubicBezTo>
                      <a:pt x="32" y="21"/>
                      <a:pt x="33" y="18"/>
                      <a:pt x="35" y="16"/>
                    </a:cubicBezTo>
                    <a:cubicBezTo>
                      <a:pt x="36" y="14"/>
                      <a:pt x="39" y="13"/>
                      <a:pt x="42" y="13"/>
                    </a:cubicBezTo>
                    <a:cubicBezTo>
                      <a:pt x="46" y="13"/>
                      <a:pt x="48" y="14"/>
                      <a:pt x="50" y="16"/>
                    </a:cubicBezTo>
                    <a:cubicBezTo>
                      <a:pt x="52" y="18"/>
                      <a:pt x="52" y="21"/>
                      <a:pt x="52" y="24"/>
                    </a:cubicBezTo>
                    <a:moveTo>
                      <a:pt x="46" y="24"/>
                    </a:moveTo>
                    <a:cubicBezTo>
                      <a:pt x="46" y="22"/>
                      <a:pt x="45" y="20"/>
                      <a:pt x="45" y="19"/>
                    </a:cubicBezTo>
                    <a:cubicBezTo>
                      <a:pt x="44" y="19"/>
                      <a:pt x="43" y="18"/>
                      <a:pt x="42" y="18"/>
                    </a:cubicBezTo>
                    <a:cubicBezTo>
                      <a:pt x="41" y="18"/>
                      <a:pt x="40" y="19"/>
                      <a:pt x="39" y="19"/>
                    </a:cubicBezTo>
                    <a:cubicBezTo>
                      <a:pt x="39" y="20"/>
                      <a:pt x="39" y="22"/>
                      <a:pt x="39" y="24"/>
                    </a:cubicBezTo>
                    <a:cubicBezTo>
                      <a:pt x="39" y="27"/>
                      <a:pt x="39" y="28"/>
                      <a:pt x="39" y="29"/>
                    </a:cubicBezTo>
                    <a:cubicBezTo>
                      <a:pt x="40" y="30"/>
                      <a:pt x="41" y="31"/>
                      <a:pt x="42" y="31"/>
                    </a:cubicBezTo>
                    <a:cubicBezTo>
                      <a:pt x="43" y="31"/>
                      <a:pt x="44" y="30"/>
                      <a:pt x="45" y="29"/>
                    </a:cubicBezTo>
                    <a:cubicBezTo>
                      <a:pt x="45" y="28"/>
                      <a:pt x="46" y="27"/>
                      <a:pt x="46" y="24"/>
                    </a:cubicBezTo>
                  </a:path>
                </a:pathLst>
              </a:custGeom>
              <a:solidFill>
                <a:srgbClr val="F2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 dirty="0"/>
              </a:p>
            </p:txBody>
          </p:sp>
        </p:grpSp>
      </p:grpSp>
      <p:sp>
        <p:nvSpPr>
          <p:cNvPr id="47" name="圆角矩形 46"/>
          <p:cNvSpPr/>
          <p:nvPr/>
        </p:nvSpPr>
        <p:spPr>
          <a:xfrm>
            <a:off x="-27470" y="247650"/>
            <a:ext cx="2414905" cy="52260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-54892" y="328693"/>
            <a:ext cx="25386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仓库与成本域</a:t>
            </a:r>
            <a:endParaRPr lang="en-US" altLang="zh-CN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"/>
          <p:cNvSpPr/>
          <p:nvPr/>
        </p:nvSpPr>
        <p:spPr>
          <a:xfrm>
            <a:off x="1714364" y="2286746"/>
            <a:ext cx="5364088" cy="11648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  <a:gd name="connsiteX0-21" fmla="*/ 0 w 5364088"/>
              <a:gd name="connsiteY0-22" fmla="*/ 12700 h 1164822"/>
              <a:gd name="connsiteX1-23" fmla="*/ 5364088 w 5364088"/>
              <a:gd name="connsiteY1-24" fmla="*/ 0 h 1164822"/>
              <a:gd name="connsiteX2-25" fmla="*/ 4759654 w 5364088"/>
              <a:gd name="connsiteY2-26" fmla="*/ 1149323 h 1164822"/>
              <a:gd name="connsiteX3-27" fmla="*/ 0 w 5364088"/>
              <a:gd name="connsiteY3-28" fmla="*/ 1164822 h 1164822"/>
              <a:gd name="connsiteX4-29" fmla="*/ 0 w 5364088"/>
              <a:gd name="connsiteY4-30" fmla="*/ 12700 h 11648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"/>
          <p:cNvSpPr/>
          <p:nvPr/>
        </p:nvSpPr>
        <p:spPr>
          <a:xfrm>
            <a:off x="-2340768" y="1483218"/>
            <a:ext cx="7888411" cy="2097604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rgbClr val="163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文本框 33"/>
          <p:cNvSpPr txBox="1"/>
          <p:nvPr/>
        </p:nvSpPr>
        <p:spPr>
          <a:xfrm>
            <a:off x="458470" y="2122170"/>
            <a:ext cx="43561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预付款与手工核销</a:t>
            </a:r>
            <a:endParaRPr lang="zh-CN" altLang="en-US" sz="3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578610" y="2767330"/>
            <a:ext cx="21151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0" descr="e7d195523061f1c0c8c9ef2b4c47b9232c7d3c1aa29fc33cC35E69D0959227FEE46513058567BC4DFCDEC239794EE7F7D54C53BFAAED1E91F0142CACD1DBF61753822421AB78C025DC4BB29C14829EC7958081C093AE18BE12860807EF136105AA5915B6E1FC903132893A29C0D20F58B8483A3290107E264C17A103AC8D0961565853DA444ACA86"/>
          <p:cNvSpPr txBox="1"/>
          <p:nvPr/>
        </p:nvSpPr>
        <p:spPr>
          <a:xfrm>
            <a:off x="5093779" y="2330872"/>
            <a:ext cx="121666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5708691" y="0"/>
            <a:ext cx="978603" cy="185617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6013186" y="1483353"/>
            <a:ext cx="1930331" cy="366137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28" grpId="0" bldLvl="0" animBg="1"/>
      <p:bldP spid="26" grpId="0" bldLvl="0" animBg="1"/>
      <p:bldP spid="9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10910" y="1754374"/>
            <a:ext cx="8533090" cy="2388577"/>
            <a:chOff x="1163808" y="1621587"/>
            <a:chExt cx="11431844" cy="3149501"/>
          </a:xfrm>
        </p:grpSpPr>
        <p:grpSp>
          <p:nvGrpSpPr>
            <p:cNvPr id="3" name="组合 2"/>
            <p:cNvGrpSpPr/>
            <p:nvPr/>
          </p:nvGrpSpPr>
          <p:grpSpPr>
            <a:xfrm>
              <a:off x="1163808" y="1621587"/>
              <a:ext cx="2583760" cy="2882363"/>
              <a:chOff x="971551" y="1355725"/>
              <a:chExt cx="1978025" cy="2206624"/>
            </a:xfrm>
          </p:grpSpPr>
          <p:grpSp>
            <p:nvGrpSpPr>
              <p:cNvPr id="4" name="Group 5"/>
              <p:cNvGrpSpPr>
                <a:grpSpLocks noChangeAspect="1"/>
              </p:cNvGrpSpPr>
              <p:nvPr/>
            </p:nvGrpSpPr>
            <p:grpSpPr bwMode="auto">
              <a:xfrm>
                <a:off x="971551" y="1355725"/>
                <a:ext cx="1978025" cy="2206624"/>
                <a:chOff x="612" y="854"/>
                <a:chExt cx="1246" cy="1390"/>
              </a:xfrm>
            </p:grpSpPr>
            <p:sp>
              <p:nvSpPr>
                <p:cNvPr id="43" name="AutoShape 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12" y="1023"/>
                  <a:ext cx="1200" cy="1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00" dirty="0"/>
                </a:p>
              </p:txBody>
            </p:sp>
            <p:sp>
              <p:nvSpPr>
                <p:cNvPr id="44" name="Freeform 6"/>
                <p:cNvSpPr/>
                <p:nvPr/>
              </p:nvSpPr>
              <p:spPr bwMode="auto">
                <a:xfrm>
                  <a:off x="644" y="854"/>
                  <a:ext cx="1214" cy="1221"/>
                </a:xfrm>
                <a:custGeom>
                  <a:avLst/>
                  <a:gdLst>
                    <a:gd name="T0" fmla="*/ 88 w 176"/>
                    <a:gd name="T1" fmla="*/ 0 h 177"/>
                    <a:gd name="T2" fmla="*/ 0 w 176"/>
                    <a:gd name="T3" fmla="*/ 88 h 177"/>
                    <a:gd name="T4" fmla="*/ 88 w 176"/>
                    <a:gd name="T5" fmla="*/ 177 h 177"/>
                    <a:gd name="T6" fmla="*/ 176 w 176"/>
                    <a:gd name="T7" fmla="*/ 88 h 177"/>
                    <a:gd name="T8" fmla="*/ 176 w 176"/>
                    <a:gd name="T9" fmla="*/ 0 h 177"/>
                    <a:gd name="T10" fmla="*/ 88 w 176"/>
                    <a:gd name="T11" fmla="*/ 0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6" h="177">
                      <a:moveTo>
                        <a:pt x="88" y="0"/>
                      </a:moveTo>
                      <a:cubicBezTo>
                        <a:pt x="39" y="0"/>
                        <a:pt x="0" y="40"/>
                        <a:pt x="0" y="88"/>
                      </a:cubicBezTo>
                      <a:cubicBezTo>
                        <a:pt x="0" y="137"/>
                        <a:pt x="39" y="177"/>
                        <a:pt x="88" y="177"/>
                      </a:cubicBezTo>
                      <a:cubicBezTo>
                        <a:pt x="137" y="177"/>
                        <a:pt x="176" y="137"/>
                        <a:pt x="176" y="88"/>
                      </a:cubicBezTo>
                      <a:cubicBezTo>
                        <a:pt x="176" y="0"/>
                        <a:pt x="176" y="0"/>
                        <a:pt x="176" y="0"/>
                      </a:cubicBez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00" dirty="0"/>
                </a:p>
              </p:txBody>
            </p:sp>
          </p:grpSp>
          <p:sp>
            <p:nvSpPr>
              <p:cNvPr id="42" name="矩形 41"/>
              <p:cNvSpPr/>
              <p:nvPr/>
            </p:nvSpPr>
            <p:spPr>
              <a:xfrm>
                <a:off x="1265078" y="2182262"/>
                <a:ext cx="1442189" cy="325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endParaRPr lang="zh-CN" sz="28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4311397" y="2471827"/>
              <a:ext cx="8284255" cy="8506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>
                <a:lnSpc>
                  <a:spcPct val="150000"/>
                </a:lnSpc>
                <a:buFont typeface="Wingdings" panose="05000000000000000000" pitchFamily="2" charset="2"/>
                <a:buNone/>
              </a:pPr>
              <a:r>
                <a:rPr lang="zh-CN" altLang="en-US" sz="2400" dirty="0" smtClean="0">
                  <a:solidFill>
                    <a:srgbClr val="333F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详见用户手册与操作演示  →</a:t>
              </a:r>
              <a:endParaRPr lang="zh-CN" altLang="en-US" sz="2400" dirty="0">
                <a:solidFill>
                  <a:srgbClr val="333F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1" name="Group 22"/>
            <p:cNvGrpSpPr>
              <a:grpSpLocks noChangeAspect="1"/>
            </p:cNvGrpSpPr>
            <p:nvPr/>
          </p:nvGrpSpPr>
          <p:grpSpPr bwMode="auto">
            <a:xfrm>
              <a:off x="8566889" y="4601049"/>
              <a:ext cx="420950" cy="170039"/>
              <a:chOff x="2685" y="2395"/>
              <a:chExt cx="203" cy="82"/>
            </a:xfrm>
          </p:grpSpPr>
          <p:sp>
            <p:nvSpPr>
              <p:cNvPr id="19" name="Freeform 60"/>
              <p:cNvSpPr>
                <a:spLocks noEditPoints="1"/>
              </p:cNvSpPr>
              <p:nvPr/>
            </p:nvSpPr>
            <p:spPr bwMode="auto">
              <a:xfrm>
                <a:off x="2685" y="2395"/>
                <a:ext cx="66" cy="82"/>
              </a:xfrm>
              <a:custGeom>
                <a:avLst/>
                <a:gdLst>
                  <a:gd name="T0" fmla="*/ 28 w 28"/>
                  <a:gd name="T1" fmla="*/ 18 h 35"/>
                  <a:gd name="T2" fmla="*/ 27 w 28"/>
                  <a:gd name="T3" fmla="*/ 25 h 35"/>
                  <a:gd name="T4" fmla="*/ 25 w 28"/>
                  <a:gd name="T5" fmla="*/ 31 h 35"/>
                  <a:gd name="T6" fmla="*/ 20 w 28"/>
                  <a:gd name="T7" fmla="*/ 34 h 35"/>
                  <a:gd name="T8" fmla="*/ 14 w 28"/>
                  <a:gd name="T9" fmla="*/ 35 h 35"/>
                  <a:gd name="T10" fmla="*/ 7 w 28"/>
                  <a:gd name="T11" fmla="*/ 34 h 35"/>
                  <a:gd name="T12" fmla="*/ 3 w 28"/>
                  <a:gd name="T13" fmla="*/ 31 h 35"/>
                  <a:gd name="T14" fmla="*/ 1 w 28"/>
                  <a:gd name="T15" fmla="*/ 25 h 35"/>
                  <a:gd name="T16" fmla="*/ 0 w 28"/>
                  <a:gd name="T17" fmla="*/ 18 h 35"/>
                  <a:gd name="T18" fmla="*/ 1 w 28"/>
                  <a:gd name="T19" fmla="*/ 10 h 35"/>
                  <a:gd name="T20" fmla="*/ 3 w 28"/>
                  <a:gd name="T21" fmla="*/ 5 h 35"/>
                  <a:gd name="T22" fmla="*/ 8 w 28"/>
                  <a:gd name="T23" fmla="*/ 1 h 35"/>
                  <a:gd name="T24" fmla="*/ 14 w 28"/>
                  <a:gd name="T25" fmla="*/ 0 h 35"/>
                  <a:gd name="T26" fmla="*/ 20 w 28"/>
                  <a:gd name="T27" fmla="*/ 1 h 35"/>
                  <a:gd name="T28" fmla="*/ 25 w 28"/>
                  <a:gd name="T29" fmla="*/ 5 h 35"/>
                  <a:gd name="T30" fmla="*/ 27 w 28"/>
                  <a:gd name="T31" fmla="*/ 10 h 35"/>
                  <a:gd name="T32" fmla="*/ 28 w 28"/>
                  <a:gd name="T33" fmla="*/ 18 h 35"/>
                  <a:gd name="T34" fmla="*/ 19 w 28"/>
                  <a:gd name="T35" fmla="*/ 18 h 35"/>
                  <a:gd name="T36" fmla="*/ 18 w 28"/>
                  <a:gd name="T37" fmla="*/ 9 h 35"/>
                  <a:gd name="T38" fmla="*/ 14 w 28"/>
                  <a:gd name="T39" fmla="*/ 6 h 35"/>
                  <a:gd name="T40" fmla="*/ 10 w 28"/>
                  <a:gd name="T41" fmla="*/ 9 h 35"/>
                  <a:gd name="T42" fmla="*/ 9 w 28"/>
                  <a:gd name="T43" fmla="*/ 18 h 35"/>
                  <a:gd name="T44" fmla="*/ 10 w 28"/>
                  <a:gd name="T45" fmla="*/ 27 h 35"/>
                  <a:gd name="T46" fmla="*/ 14 w 28"/>
                  <a:gd name="T47" fmla="*/ 29 h 35"/>
                  <a:gd name="T48" fmla="*/ 18 w 28"/>
                  <a:gd name="T49" fmla="*/ 27 h 35"/>
                  <a:gd name="T50" fmla="*/ 19 w 28"/>
                  <a:gd name="T51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8" h="35">
                    <a:moveTo>
                      <a:pt x="28" y="18"/>
                    </a:moveTo>
                    <a:cubicBezTo>
                      <a:pt x="28" y="21"/>
                      <a:pt x="28" y="23"/>
                      <a:pt x="27" y="25"/>
                    </a:cubicBezTo>
                    <a:cubicBezTo>
                      <a:pt x="27" y="28"/>
                      <a:pt x="26" y="30"/>
                      <a:pt x="25" y="31"/>
                    </a:cubicBezTo>
                    <a:cubicBezTo>
                      <a:pt x="24" y="32"/>
                      <a:pt x="22" y="34"/>
                      <a:pt x="20" y="34"/>
                    </a:cubicBezTo>
                    <a:cubicBezTo>
                      <a:pt x="19" y="35"/>
                      <a:pt x="17" y="35"/>
                      <a:pt x="14" y="35"/>
                    </a:cubicBezTo>
                    <a:cubicBezTo>
                      <a:pt x="11" y="35"/>
                      <a:pt x="9" y="35"/>
                      <a:pt x="7" y="34"/>
                    </a:cubicBezTo>
                    <a:cubicBezTo>
                      <a:pt x="6" y="34"/>
                      <a:pt x="4" y="32"/>
                      <a:pt x="3" y="31"/>
                    </a:cubicBezTo>
                    <a:cubicBezTo>
                      <a:pt x="2" y="29"/>
                      <a:pt x="1" y="28"/>
                      <a:pt x="1" y="25"/>
                    </a:cubicBezTo>
                    <a:cubicBezTo>
                      <a:pt x="0" y="23"/>
                      <a:pt x="0" y="21"/>
                      <a:pt x="0" y="18"/>
                    </a:cubicBezTo>
                    <a:cubicBezTo>
                      <a:pt x="0" y="15"/>
                      <a:pt x="0" y="12"/>
                      <a:pt x="1" y="10"/>
                    </a:cubicBezTo>
                    <a:cubicBezTo>
                      <a:pt x="1" y="8"/>
                      <a:pt x="2" y="6"/>
                      <a:pt x="3" y="5"/>
                    </a:cubicBezTo>
                    <a:cubicBezTo>
                      <a:pt x="4" y="3"/>
                      <a:pt x="6" y="2"/>
                      <a:pt x="8" y="1"/>
                    </a:cubicBezTo>
                    <a:cubicBezTo>
                      <a:pt x="9" y="1"/>
                      <a:pt x="11" y="0"/>
                      <a:pt x="14" y="0"/>
                    </a:cubicBezTo>
                    <a:cubicBezTo>
                      <a:pt x="17" y="0"/>
                      <a:pt x="19" y="1"/>
                      <a:pt x="20" y="1"/>
                    </a:cubicBezTo>
                    <a:cubicBezTo>
                      <a:pt x="22" y="2"/>
                      <a:pt x="24" y="3"/>
                      <a:pt x="25" y="5"/>
                    </a:cubicBezTo>
                    <a:cubicBezTo>
                      <a:pt x="26" y="6"/>
                      <a:pt x="27" y="8"/>
                      <a:pt x="27" y="10"/>
                    </a:cubicBezTo>
                    <a:cubicBezTo>
                      <a:pt x="28" y="12"/>
                      <a:pt x="28" y="15"/>
                      <a:pt x="28" y="18"/>
                    </a:cubicBezTo>
                    <a:moveTo>
                      <a:pt x="19" y="18"/>
                    </a:moveTo>
                    <a:cubicBezTo>
                      <a:pt x="19" y="14"/>
                      <a:pt x="19" y="11"/>
                      <a:pt x="18" y="9"/>
                    </a:cubicBezTo>
                    <a:cubicBezTo>
                      <a:pt x="17" y="7"/>
                      <a:pt x="16" y="6"/>
                      <a:pt x="14" y="6"/>
                    </a:cubicBezTo>
                    <a:cubicBezTo>
                      <a:pt x="12" y="6"/>
                      <a:pt x="11" y="7"/>
                      <a:pt x="10" y="9"/>
                    </a:cubicBezTo>
                    <a:cubicBezTo>
                      <a:pt x="9" y="11"/>
                      <a:pt x="9" y="14"/>
                      <a:pt x="9" y="18"/>
                    </a:cubicBezTo>
                    <a:cubicBezTo>
                      <a:pt x="9" y="22"/>
                      <a:pt x="9" y="25"/>
                      <a:pt x="10" y="27"/>
                    </a:cubicBezTo>
                    <a:cubicBezTo>
                      <a:pt x="11" y="28"/>
                      <a:pt x="12" y="29"/>
                      <a:pt x="14" y="29"/>
                    </a:cubicBezTo>
                    <a:cubicBezTo>
                      <a:pt x="16" y="29"/>
                      <a:pt x="17" y="28"/>
                      <a:pt x="18" y="27"/>
                    </a:cubicBezTo>
                    <a:cubicBezTo>
                      <a:pt x="19" y="25"/>
                      <a:pt x="19" y="22"/>
                      <a:pt x="19" y="18"/>
                    </a:cubicBezTo>
                  </a:path>
                </a:pathLst>
              </a:custGeom>
              <a:solidFill>
                <a:srgbClr val="F2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 dirty="0"/>
              </a:p>
            </p:txBody>
          </p:sp>
          <p:sp>
            <p:nvSpPr>
              <p:cNvPr id="20" name="Freeform 61"/>
              <p:cNvSpPr>
                <a:spLocks noEditPoints="1"/>
              </p:cNvSpPr>
              <p:nvPr/>
            </p:nvSpPr>
            <p:spPr bwMode="auto">
              <a:xfrm>
                <a:off x="2765" y="2395"/>
                <a:ext cx="123" cy="82"/>
              </a:xfrm>
              <a:custGeom>
                <a:avLst/>
                <a:gdLst>
                  <a:gd name="T0" fmla="*/ 20 w 52"/>
                  <a:gd name="T1" fmla="*/ 11 h 35"/>
                  <a:gd name="T2" fmla="*/ 18 w 52"/>
                  <a:gd name="T3" fmla="*/ 20 h 35"/>
                  <a:gd name="T4" fmla="*/ 10 w 52"/>
                  <a:gd name="T5" fmla="*/ 22 h 35"/>
                  <a:gd name="T6" fmla="*/ 2 w 52"/>
                  <a:gd name="T7" fmla="*/ 20 h 35"/>
                  <a:gd name="T8" fmla="*/ 0 w 52"/>
                  <a:gd name="T9" fmla="*/ 11 h 35"/>
                  <a:gd name="T10" fmla="*/ 2 w 52"/>
                  <a:gd name="T11" fmla="*/ 3 h 35"/>
                  <a:gd name="T12" fmla="*/ 10 w 52"/>
                  <a:gd name="T13" fmla="*/ 0 h 35"/>
                  <a:gd name="T14" fmla="*/ 18 w 52"/>
                  <a:gd name="T15" fmla="*/ 3 h 35"/>
                  <a:gd name="T16" fmla="*/ 20 w 52"/>
                  <a:gd name="T17" fmla="*/ 11 h 35"/>
                  <a:gd name="T18" fmla="*/ 14 w 52"/>
                  <a:gd name="T19" fmla="*/ 11 h 35"/>
                  <a:gd name="T20" fmla="*/ 13 w 52"/>
                  <a:gd name="T21" fmla="*/ 6 h 35"/>
                  <a:gd name="T22" fmla="*/ 10 w 52"/>
                  <a:gd name="T23" fmla="*/ 5 h 35"/>
                  <a:gd name="T24" fmla="*/ 7 w 52"/>
                  <a:gd name="T25" fmla="*/ 6 h 35"/>
                  <a:gd name="T26" fmla="*/ 6 w 52"/>
                  <a:gd name="T27" fmla="*/ 11 h 35"/>
                  <a:gd name="T28" fmla="*/ 7 w 52"/>
                  <a:gd name="T29" fmla="*/ 16 h 35"/>
                  <a:gd name="T30" fmla="*/ 10 w 52"/>
                  <a:gd name="T31" fmla="*/ 17 h 35"/>
                  <a:gd name="T32" fmla="*/ 13 w 52"/>
                  <a:gd name="T33" fmla="*/ 16 h 35"/>
                  <a:gd name="T34" fmla="*/ 14 w 52"/>
                  <a:gd name="T35" fmla="*/ 11 h 35"/>
                  <a:gd name="T36" fmla="*/ 38 w 52"/>
                  <a:gd name="T37" fmla="*/ 1 h 35"/>
                  <a:gd name="T38" fmla="*/ 20 w 52"/>
                  <a:gd name="T39" fmla="*/ 35 h 35"/>
                  <a:gd name="T40" fmla="*/ 14 w 52"/>
                  <a:gd name="T41" fmla="*/ 35 h 35"/>
                  <a:gd name="T42" fmla="*/ 32 w 52"/>
                  <a:gd name="T43" fmla="*/ 1 h 35"/>
                  <a:gd name="T44" fmla="*/ 38 w 52"/>
                  <a:gd name="T45" fmla="*/ 1 h 35"/>
                  <a:gd name="T46" fmla="*/ 52 w 52"/>
                  <a:gd name="T47" fmla="*/ 24 h 35"/>
                  <a:gd name="T48" fmla="*/ 50 w 52"/>
                  <a:gd name="T49" fmla="*/ 33 h 35"/>
                  <a:gd name="T50" fmla="*/ 42 w 52"/>
                  <a:gd name="T51" fmla="*/ 35 h 35"/>
                  <a:gd name="T52" fmla="*/ 34 w 52"/>
                  <a:gd name="T53" fmla="*/ 33 h 35"/>
                  <a:gd name="T54" fmla="*/ 32 w 52"/>
                  <a:gd name="T55" fmla="*/ 24 h 35"/>
                  <a:gd name="T56" fmla="*/ 35 w 52"/>
                  <a:gd name="T57" fmla="*/ 16 h 35"/>
                  <a:gd name="T58" fmla="*/ 42 w 52"/>
                  <a:gd name="T59" fmla="*/ 13 h 35"/>
                  <a:gd name="T60" fmla="*/ 50 w 52"/>
                  <a:gd name="T61" fmla="*/ 16 h 35"/>
                  <a:gd name="T62" fmla="*/ 52 w 52"/>
                  <a:gd name="T63" fmla="*/ 24 h 35"/>
                  <a:gd name="T64" fmla="*/ 46 w 52"/>
                  <a:gd name="T65" fmla="*/ 24 h 35"/>
                  <a:gd name="T66" fmla="*/ 45 w 52"/>
                  <a:gd name="T67" fmla="*/ 19 h 35"/>
                  <a:gd name="T68" fmla="*/ 42 w 52"/>
                  <a:gd name="T69" fmla="*/ 18 h 35"/>
                  <a:gd name="T70" fmla="*/ 39 w 52"/>
                  <a:gd name="T71" fmla="*/ 19 h 35"/>
                  <a:gd name="T72" fmla="*/ 39 w 52"/>
                  <a:gd name="T73" fmla="*/ 24 h 35"/>
                  <a:gd name="T74" fmla="*/ 39 w 52"/>
                  <a:gd name="T75" fmla="*/ 29 h 35"/>
                  <a:gd name="T76" fmla="*/ 42 w 52"/>
                  <a:gd name="T77" fmla="*/ 31 h 35"/>
                  <a:gd name="T78" fmla="*/ 45 w 52"/>
                  <a:gd name="T79" fmla="*/ 29 h 35"/>
                  <a:gd name="T80" fmla="*/ 46 w 52"/>
                  <a:gd name="T81" fmla="*/ 2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2" h="35">
                    <a:moveTo>
                      <a:pt x="20" y="11"/>
                    </a:moveTo>
                    <a:cubicBezTo>
                      <a:pt x="20" y="15"/>
                      <a:pt x="19" y="18"/>
                      <a:pt x="18" y="20"/>
                    </a:cubicBezTo>
                    <a:cubicBezTo>
                      <a:pt x="16" y="21"/>
                      <a:pt x="13" y="22"/>
                      <a:pt x="10" y="22"/>
                    </a:cubicBezTo>
                    <a:cubicBezTo>
                      <a:pt x="7" y="22"/>
                      <a:pt x="4" y="21"/>
                      <a:pt x="2" y="20"/>
                    </a:cubicBezTo>
                    <a:cubicBezTo>
                      <a:pt x="1" y="18"/>
                      <a:pt x="0" y="15"/>
                      <a:pt x="0" y="11"/>
                    </a:cubicBezTo>
                    <a:cubicBezTo>
                      <a:pt x="0" y="8"/>
                      <a:pt x="1" y="5"/>
                      <a:pt x="2" y="3"/>
                    </a:cubicBezTo>
                    <a:cubicBezTo>
                      <a:pt x="4" y="1"/>
                      <a:pt x="7" y="0"/>
                      <a:pt x="10" y="0"/>
                    </a:cubicBezTo>
                    <a:cubicBezTo>
                      <a:pt x="13" y="0"/>
                      <a:pt x="16" y="1"/>
                      <a:pt x="18" y="3"/>
                    </a:cubicBezTo>
                    <a:cubicBezTo>
                      <a:pt x="19" y="5"/>
                      <a:pt x="20" y="8"/>
                      <a:pt x="20" y="11"/>
                    </a:cubicBezTo>
                    <a:moveTo>
                      <a:pt x="14" y="11"/>
                    </a:moveTo>
                    <a:cubicBezTo>
                      <a:pt x="14" y="9"/>
                      <a:pt x="13" y="7"/>
                      <a:pt x="13" y="6"/>
                    </a:cubicBezTo>
                    <a:cubicBezTo>
                      <a:pt x="12" y="5"/>
                      <a:pt x="11" y="5"/>
                      <a:pt x="10" y="5"/>
                    </a:cubicBezTo>
                    <a:cubicBezTo>
                      <a:pt x="9" y="5"/>
                      <a:pt x="8" y="5"/>
                      <a:pt x="7" y="6"/>
                    </a:cubicBezTo>
                    <a:cubicBezTo>
                      <a:pt x="7" y="7"/>
                      <a:pt x="6" y="9"/>
                      <a:pt x="6" y="11"/>
                    </a:cubicBezTo>
                    <a:cubicBezTo>
                      <a:pt x="6" y="14"/>
                      <a:pt x="7" y="15"/>
                      <a:pt x="7" y="16"/>
                    </a:cubicBezTo>
                    <a:cubicBezTo>
                      <a:pt x="8" y="17"/>
                      <a:pt x="9" y="17"/>
                      <a:pt x="10" y="17"/>
                    </a:cubicBezTo>
                    <a:cubicBezTo>
                      <a:pt x="11" y="17"/>
                      <a:pt x="12" y="17"/>
                      <a:pt x="13" y="16"/>
                    </a:cubicBezTo>
                    <a:cubicBezTo>
                      <a:pt x="13" y="15"/>
                      <a:pt x="14" y="14"/>
                      <a:pt x="14" y="11"/>
                    </a:cubicBezTo>
                    <a:moveTo>
                      <a:pt x="38" y="1"/>
                    </a:moveTo>
                    <a:cubicBezTo>
                      <a:pt x="20" y="35"/>
                      <a:pt x="20" y="35"/>
                      <a:pt x="20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32" y="1"/>
                      <a:pt x="32" y="1"/>
                      <a:pt x="32" y="1"/>
                    </a:cubicBezTo>
                    <a:lnTo>
                      <a:pt x="38" y="1"/>
                    </a:lnTo>
                    <a:close/>
                    <a:moveTo>
                      <a:pt x="52" y="24"/>
                    </a:moveTo>
                    <a:cubicBezTo>
                      <a:pt x="52" y="28"/>
                      <a:pt x="52" y="31"/>
                      <a:pt x="50" y="33"/>
                    </a:cubicBezTo>
                    <a:cubicBezTo>
                      <a:pt x="48" y="35"/>
                      <a:pt x="46" y="35"/>
                      <a:pt x="42" y="35"/>
                    </a:cubicBezTo>
                    <a:cubicBezTo>
                      <a:pt x="39" y="35"/>
                      <a:pt x="36" y="35"/>
                      <a:pt x="34" y="33"/>
                    </a:cubicBezTo>
                    <a:cubicBezTo>
                      <a:pt x="33" y="31"/>
                      <a:pt x="32" y="28"/>
                      <a:pt x="32" y="24"/>
                    </a:cubicBezTo>
                    <a:cubicBezTo>
                      <a:pt x="32" y="21"/>
                      <a:pt x="33" y="18"/>
                      <a:pt x="35" y="16"/>
                    </a:cubicBezTo>
                    <a:cubicBezTo>
                      <a:pt x="36" y="14"/>
                      <a:pt x="39" y="13"/>
                      <a:pt x="42" y="13"/>
                    </a:cubicBezTo>
                    <a:cubicBezTo>
                      <a:pt x="46" y="13"/>
                      <a:pt x="48" y="14"/>
                      <a:pt x="50" y="16"/>
                    </a:cubicBezTo>
                    <a:cubicBezTo>
                      <a:pt x="52" y="18"/>
                      <a:pt x="52" y="21"/>
                      <a:pt x="52" y="24"/>
                    </a:cubicBezTo>
                    <a:moveTo>
                      <a:pt x="46" y="24"/>
                    </a:moveTo>
                    <a:cubicBezTo>
                      <a:pt x="46" y="22"/>
                      <a:pt x="45" y="20"/>
                      <a:pt x="45" y="19"/>
                    </a:cubicBezTo>
                    <a:cubicBezTo>
                      <a:pt x="44" y="19"/>
                      <a:pt x="43" y="18"/>
                      <a:pt x="42" y="18"/>
                    </a:cubicBezTo>
                    <a:cubicBezTo>
                      <a:pt x="41" y="18"/>
                      <a:pt x="40" y="19"/>
                      <a:pt x="39" y="19"/>
                    </a:cubicBezTo>
                    <a:cubicBezTo>
                      <a:pt x="39" y="20"/>
                      <a:pt x="39" y="22"/>
                      <a:pt x="39" y="24"/>
                    </a:cubicBezTo>
                    <a:cubicBezTo>
                      <a:pt x="39" y="27"/>
                      <a:pt x="39" y="28"/>
                      <a:pt x="39" y="29"/>
                    </a:cubicBezTo>
                    <a:cubicBezTo>
                      <a:pt x="40" y="30"/>
                      <a:pt x="41" y="31"/>
                      <a:pt x="42" y="31"/>
                    </a:cubicBezTo>
                    <a:cubicBezTo>
                      <a:pt x="43" y="31"/>
                      <a:pt x="44" y="30"/>
                      <a:pt x="45" y="29"/>
                    </a:cubicBezTo>
                    <a:cubicBezTo>
                      <a:pt x="45" y="28"/>
                      <a:pt x="46" y="27"/>
                      <a:pt x="46" y="24"/>
                    </a:cubicBezTo>
                  </a:path>
                </a:pathLst>
              </a:custGeom>
              <a:solidFill>
                <a:srgbClr val="F2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 dirty="0"/>
              </a:p>
            </p:txBody>
          </p:sp>
        </p:grpSp>
      </p:grpSp>
      <p:sp>
        <p:nvSpPr>
          <p:cNvPr id="47" name="圆角矩形 46"/>
          <p:cNvSpPr/>
          <p:nvPr/>
        </p:nvSpPr>
        <p:spPr>
          <a:xfrm>
            <a:off x="-27470" y="247650"/>
            <a:ext cx="2414905" cy="52260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-54892" y="328693"/>
            <a:ext cx="25386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预付款与手工核销</a:t>
            </a:r>
            <a:endParaRPr lang="en-US" altLang="zh-CN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33ppt.com">
  <a:themeElements>
    <a:clrScheme name="自定义 97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BC1D0"/>
      </a:accent1>
      <a:accent2>
        <a:srgbClr val="E8804E"/>
      </a:accent2>
      <a:accent3>
        <a:srgbClr val="7BC1D0"/>
      </a:accent3>
      <a:accent4>
        <a:srgbClr val="E8804E"/>
      </a:accent4>
      <a:accent5>
        <a:srgbClr val="7BC1D0"/>
      </a:accent5>
      <a:accent6>
        <a:srgbClr val="E8804E"/>
      </a:accent6>
      <a:hlink>
        <a:srgbClr val="007FA2"/>
      </a:hlink>
      <a:folHlink>
        <a:srgbClr val="FF495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781</Words>
  <Application>WPS 演示</Application>
  <PresentationFormat>全屏显示(16:9)</PresentationFormat>
  <Paragraphs>99</Paragraphs>
  <Slides>18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Open Sans</vt:lpstr>
      <vt:lpstr>Segoe Print</vt:lpstr>
      <vt:lpstr>冬青黑体简体中文 W3</vt:lpstr>
      <vt:lpstr>黑体</vt:lpstr>
      <vt:lpstr>Arial Unicode MS</vt:lpstr>
      <vt:lpstr>Calibri</vt:lpstr>
      <vt:lpstr>仿宋</vt:lpstr>
      <vt:lpstr>Times New Roman</vt:lpstr>
      <vt:lpstr>www.33ppt.com</vt:lpstr>
      <vt:lpstr>PowerPoint 演示文稿</vt:lpstr>
      <vt:lpstr>扫码签到，如已签到无需重复签到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www.33ppt.com</Company>
  <LinksUpToDate>false</LinksUpToDate>
  <SharedDoc>false</SharedDoc>
  <HyperlinksChanged>false</HyperlinksChanged>
  <AppVersion>14.0000</AppVersion>
  <Manager>www.33ppt.com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www.33ppt.com</dc:title>
  <dc:creator>www.33ppt.com</dc:creator>
  <cp:keywords>www.33ppt.com</cp:keywords>
  <dc:description>www.33ppt.com</dc:description>
  <dc:subject>www.33ppt.com</dc:subject>
  <cp:category>www.33ppt.com</cp:category>
  <cp:lastModifiedBy>半缘修道半缘君</cp:lastModifiedBy>
  <cp:revision>56</cp:revision>
  <dcterms:created xsi:type="dcterms:W3CDTF">2014-11-09T01:07:00Z</dcterms:created>
  <dcterms:modified xsi:type="dcterms:W3CDTF">2021-09-17T02:16:02Z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13E52F88B67A4F3EAB4E55D0CCA21B93</vt:lpwstr>
  </property>
</Properties>
</file>